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2" r:id="rId3"/>
    <p:sldId id="279" r:id="rId4"/>
    <p:sldId id="256" r:id="rId5"/>
    <p:sldId id="258" r:id="rId6"/>
    <p:sldId id="266" r:id="rId7"/>
    <p:sldId id="270" r:id="rId8"/>
    <p:sldId id="278" r:id="rId9"/>
    <p:sldId id="280" r:id="rId10"/>
    <p:sldId id="281" r:id="rId11"/>
    <p:sldId id="282" r:id="rId12"/>
    <p:sldId id="269" r:id="rId13"/>
    <p:sldId id="283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E09F7"/>
    <a:srgbClr val="F7091A"/>
    <a:srgbClr val="11CAEF"/>
    <a:srgbClr val="990099"/>
    <a:srgbClr val="35A42C"/>
    <a:srgbClr val="FF0066"/>
    <a:srgbClr val="3CE440"/>
    <a:srgbClr val="FF6600"/>
    <a:srgbClr val="9F21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1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</c:spPr>
    </c:sideWall>
    <c:backWall>
      <c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</c:spPr>
    </c:backWall>
    <c:plotArea>
      <c:layout>
        <c:manualLayout>
          <c:layoutTarget val="inner"/>
          <c:xMode val="edge"/>
          <c:yMode val="edge"/>
          <c:x val="5.605534143567123E-2"/>
          <c:y val="3.9548886213686463E-2"/>
          <c:w val="0.83666372705469561"/>
          <c:h val="0.417414553452860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4691185207996999E-2"/>
                  <c:y val="4.9008665991224307E-3"/>
                </c:manualLayout>
              </c:layout>
              <c:showVal val="1"/>
            </c:dLbl>
            <c:dLbl>
              <c:idx val="1"/>
              <c:layout>
                <c:manualLayout>
                  <c:x val="-6.584316055465883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168632110931725E-2"/>
                  <c:y val="7.3352209400251132E-3"/>
                </c:manualLayout>
              </c:layout>
              <c:showVal val="1"/>
            </c:dLbl>
            <c:dLbl>
              <c:idx val="3"/>
              <c:layout>
                <c:manualLayout>
                  <c:x val="-8.2303950693323209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1851768899838716E-2"/>
                </c:manualLayout>
              </c:layout>
              <c:showVal val="1"/>
            </c:dLbl>
            <c:dLbl>
              <c:idx val="8"/>
              <c:layout>
                <c:manualLayout>
                  <c:x val="-2.1399027180264089E-2"/>
                  <c:y val="-2.3703537799677136E-3"/>
                </c:manualLayout>
              </c:layout>
              <c:showVal val="1"/>
            </c:dLbl>
            <c:dLbl>
              <c:idx val="9"/>
              <c:layout>
                <c:manualLayout>
                  <c:x val="-8.2303950693323209E-3"/>
                  <c:y val="2.3703537799677175E-3"/>
                </c:manualLayout>
              </c:layout>
              <c:showVal val="1"/>
            </c:dLbl>
            <c:dLbl>
              <c:idx val="10"/>
              <c:layout>
                <c:manualLayout>
                  <c:x val="-1.316863211093172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организаций</c:v>
                </c:pt>
                <c:pt idx="4">
                  <c:v>Гос.пошлина</c:v>
                </c:pt>
                <c:pt idx="5">
                  <c:v>Аренда имущества</c:v>
                </c:pt>
                <c:pt idx="6">
                  <c:v>Доходы от продажи активов</c:v>
                </c:pt>
                <c:pt idx="7">
                  <c:v>Штрафы, санкции</c:v>
                </c:pt>
                <c:pt idx="8">
                  <c:v>Платные услуги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139.19999999999999</c:v>
                </c:pt>
                <c:pt idx="1">
                  <c:v>82.8</c:v>
                </c:pt>
                <c:pt idx="2">
                  <c:v>141</c:v>
                </c:pt>
                <c:pt idx="3">
                  <c:v>20.399999999999999</c:v>
                </c:pt>
                <c:pt idx="4">
                  <c:v>9.3000000000000007</c:v>
                </c:pt>
                <c:pt idx="5">
                  <c:v>14.3</c:v>
                </c:pt>
                <c:pt idx="6">
                  <c:v>2.5</c:v>
                </c:pt>
                <c:pt idx="7">
                  <c:v>1.9000000000000001</c:v>
                </c:pt>
                <c:pt idx="8">
                  <c:v>64.7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7765449034801568E-2"/>
                  <c:y val="5.1085603367022225E-2"/>
                </c:manualLayout>
              </c:layout>
              <c:showVal val="1"/>
            </c:dLbl>
            <c:dLbl>
              <c:idx val="1"/>
              <c:layout>
                <c:manualLayout>
                  <c:x val="2.1398897567743415E-2"/>
                  <c:y val="-7.1110613399031804E-3"/>
                </c:manualLayout>
              </c:layout>
              <c:showVal val="1"/>
            </c:dLbl>
            <c:dLbl>
              <c:idx val="2"/>
              <c:layout>
                <c:manualLayout>
                  <c:x val="2.8454095911191586E-2"/>
                  <c:y val="-6.3738253217242077E-3"/>
                </c:manualLayout>
              </c:layout>
              <c:showVal val="1"/>
            </c:dLbl>
            <c:dLbl>
              <c:idx val="3"/>
              <c:layout>
                <c:manualLayout>
                  <c:x val="2.1191967521224486E-2"/>
                  <c:y val="-7.9077109937108533E-3"/>
                </c:manualLayout>
              </c:layout>
              <c:showVal val="1"/>
            </c:dLbl>
            <c:dLbl>
              <c:idx val="4"/>
              <c:layout>
                <c:manualLayout>
                  <c:x val="1.4127978347482867E-2"/>
                  <c:y val="5.2718073291405888E-3"/>
                </c:manualLayout>
              </c:layout>
              <c:showVal val="1"/>
            </c:dLbl>
            <c:dLbl>
              <c:idx val="5"/>
              <c:layout>
                <c:manualLayout>
                  <c:x val="3.1059100198773771E-2"/>
                  <c:y val="-2.0552330570625558E-2"/>
                </c:manualLayout>
              </c:layout>
              <c:showVal val="1"/>
            </c:dLbl>
            <c:dLbl>
              <c:idx val="6"/>
              <c:layout>
                <c:manualLayout>
                  <c:x val="2.1191967521224486E-2"/>
                  <c:y val="-5.2718073291405888E-3"/>
                </c:manualLayout>
              </c:layout>
              <c:showVal val="1"/>
            </c:dLbl>
            <c:dLbl>
              <c:idx val="7"/>
              <c:layout>
                <c:manualLayout>
                  <c:x val="1.6015903918700749E-2"/>
                  <c:y val="-2.3188243499684152E-2"/>
                </c:manualLayout>
              </c:layout>
              <c:showVal val="1"/>
            </c:dLbl>
            <c:dLbl>
              <c:idx val="8"/>
              <c:layout>
                <c:manualLayout>
                  <c:x val="1.2812723134960641E-2"/>
                  <c:y val="-7.7294144998947701E-3"/>
                </c:manualLayout>
              </c:layout>
              <c:showVal val="1"/>
            </c:dLbl>
            <c:dLbl>
              <c:idx val="9"/>
              <c:layout>
                <c:manualLayout>
                  <c:x val="2.2778234013850984E-2"/>
                  <c:y val="-1.8035219351045663E-2"/>
                </c:manualLayout>
              </c:layout>
              <c:showVal val="1"/>
            </c:dLbl>
            <c:dLbl>
              <c:idx val="10"/>
              <c:layout>
                <c:manualLayout>
                  <c:x val="1.281272313496064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cap="all" baseline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 организаций</c:v>
                </c:pt>
                <c:pt idx="4">
                  <c:v>Гос.пошлина</c:v>
                </c:pt>
                <c:pt idx="5">
                  <c:v>Аренда имущества</c:v>
                </c:pt>
                <c:pt idx="6">
                  <c:v>Доходы от продажи активов</c:v>
                </c:pt>
                <c:pt idx="7">
                  <c:v>Штрафы, санкции</c:v>
                </c:pt>
                <c:pt idx="8">
                  <c:v>Платные услуги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129.69999999999999</c:v>
                </c:pt>
                <c:pt idx="1">
                  <c:v>69.900000000000006</c:v>
                </c:pt>
                <c:pt idx="2">
                  <c:v>137.1</c:v>
                </c:pt>
                <c:pt idx="3">
                  <c:v>20.399999999999999</c:v>
                </c:pt>
                <c:pt idx="4">
                  <c:v>9.1</c:v>
                </c:pt>
                <c:pt idx="5">
                  <c:v>18.899999999999999</c:v>
                </c:pt>
                <c:pt idx="6">
                  <c:v>11.1</c:v>
                </c:pt>
                <c:pt idx="7">
                  <c:v>1.9000000000000001</c:v>
                </c:pt>
                <c:pt idx="8">
                  <c:v>34.800000000000011</c:v>
                </c:pt>
              </c:numCache>
            </c:numRef>
          </c:val>
        </c:ser>
        <c:shape val="cylinder"/>
        <c:axId val="138295552"/>
        <c:axId val="138334208"/>
        <c:axId val="0"/>
      </c:bar3DChart>
      <c:catAx>
        <c:axId val="138295552"/>
        <c:scaling>
          <c:orientation val="minMax"/>
        </c:scaling>
        <c:axPos val="b"/>
        <c:majorTickMark val="cross"/>
        <c:tickLblPos val="low"/>
        <c:txPr>
          <a:bodyPr/>
          <a:lstStyle/>
          <a:p>
            <a:pPr>
              <a:defRPr sz="1400" b="1" i="1" baseline="0">
                <a:solidFill>
                  <a:srgbClr val="C00000"/>
                </a:solidFill>
              </a:defRPr>
            </a:pPr>
            <a:endParaRPr lang="ru-RU"/>
          </a:p>
        </c:txPr>
        <c:crossAx val="138334208"/>
        <c:crosses val="autoZero"/>
        <c:auto val="1"/>
        <c:lblAlgn val="ctr"/>
        <c:lblOffset val="100"/>
      </c:catAx>
      <c:valAx>
        <c:axId val="138334208"/>
        <c:scaling>
          <c:orientation val="minMax"/>
        </c:scaling>
        <c:axPos val="r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38295552"/>
        <c:crosses val="max"/>
        <c:crossBetween val="between"/>
        <c:majorUnit val="30"/>
      </c:valAx>
      <c:spPr>
        <a:gradFill>
          <a:gsLst>
            <a:gs pos="0">
              <a:srgbClr val="2DA2BF">
                <a:lumMod val="20000"/>
                <a:lumOff val="8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81497825620352027"/>
          <c:y val="0.47929355991675765"/>
          <c:w val="0.17514526971328673"/>
          <c:h val="0.12200490868538692"/>
        </c:manualLayout>
      </c:layout>
      <c:txPr>
        <a:bodyPr/>
        <a:lstStyle/>
        <a:p>
          <a:pPr>
            <a:defRPr b="1" i="0" baseline="0">
              <a:latin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235716041445831"/>
          <c:y val="9.0205365619011268E-2"/>
          <c:w val="0.58223786019878399"/>
          <c:h val="0.824206841060616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matte"/>
          </c:spPr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6.2907184163786822E-2"/>
                  <c:y val="4.384296948478475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Дотации</a:t>
                    </a:r>
                  </a:p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264,9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SerName val="1"/>
            </c:dLbl>
            <c:dLbl>
              <c:idx val="1"/>
              <c:layout>
                <c:manualLayout>
                  <c:x val="0.45594570749392233"/>
                  <c:y val="-0.2831631359795643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</a:t>
                    </a:r>
                  </a:p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715,9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SerName val="1"/>
            </c:dLbl>
            <c:dLbl>
              <c:idx val="2"/>
              <c:layout>
                <c:manualLayout>
                  <c:x val="-4.3257147199426818E-2"/>
                  <c:y val="0.18110997408043636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Субсидии</a:t>
                    </a:r>
                  </a:p>
                  <a:p>
                    <a:pPr>
                      <a:defRPr sz="1600" b="1" i="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277,4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0" sourceLinked="0"/>
              <c:spPr>
                <a:scene3d>
                  <a:camera prst="orthographicFront"/>
                  <a:lightRig rig="threePt" dir="t"/>
                </a:scene3d>
                <a:sp3d prstMaterial="metal"/>
              </c:spPr>
              <c:showLegendKey val="1"/>
              <c:showVal val="1"/>
              <c:showSerName val="1"/>
            </c:dLbl>
            <c:dLbl>
              <c:idx val="3"/>
              <c:layout>
                <c:manualLayout>
                  <c:x val="-0.1423029302989148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Иные </a:t>
                    </a:r>
                    <a:r>
                      <a:rPr lang="ru-RU" sz="1600" dirty="0" err="1" smtClean="0">
                        <a:latin typeface="Times New Roman" pitchFamily="18" charset="0"/>
                        <a:cs typeface="Times New Roman" pitchFamily="18" charset="0"/>
                      </a:rPr>
                      <a:t>межбюджет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. трансферты</a:t>
                    </a:r>
                  </a:p>
                  <a:p>
                    <a:pPr>
                      <a:defRPr sz="1600" b="1" i="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67,1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0" sourceLinked="0"/>
              <c:spPr>
                <a:scene3d>
                  <a:camera prst="orthographicFront"/>
                  <a:lightRig rig="threePt" dir="t"/>
                </a:scene3d>
                <a:sp3d prstMaterial="metal"/>
              </c:spPr>
              <c:showLegendKey val="1"/>
              <c:showVal val="1"/>
              <c:showSerName val="1"/>
            </c:dLbl>
            <c:dLbl>
              <c:idx val="4"/>
              <c:layout>
                <c:manualLayout>
                  <c:x val="4.97675083587998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</a:t>
                    </a:r>
                  </a:p>
                  <a:p>
                    <a:r>
                      <a:rPr lang="en-US" dirty="0" smtClean="0"/>
                      <a:t>3,1</a:t>
                    </a:r>
                    <a:r>
                      <a:rPr lang="en-US" dirty="0"/>
                      <a:t>; 0%</a:t>
                    </a:r>
                  </a:p>
                </c:rich>
              </c:tx>
              <c:showLegendKey val="1"/>
              <c:showVal val="1"/>
              <c:showSerName val="1"/>
            </c:dLbl>
            <c:numFmt formatCode="#,##0.00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LegendKey val="1"/>
            <c:showVal val="1"/>
            <c:showSerNam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237.8</c:v>
                </c:pt>
                <c:pt idx="1">
                  <c:v>678.4</c:v>
                </c:pt>
                <c:pt idx="2">
                  <c:v>208.7</c:v>
                </c:pt>
                <c:pt idx="3">
                  <c:v>76.2</c:v>
                </c:pt>
              </c:numCache>
            </c:numRef>
          </c:val>
        </c:ser>
        <c:firstSliceAng val="0"/>
      </c:pieChart>
    </c:plotArea>
    <c:plotVisOnly val="1"/>
  </c:chart>
  <c:spPr>
    <a:gradFill>
      <a:gsLst>
        <a:gs pos="0">
          <a:schemeClr val="accent1">
            <a:lumMod val="20000"/>
            <a:lumOff val="80000"/>
          </a:schemeClr>
        </a:gs>
        <a:gs pos="64999">
          <a:srgbClr val="F0EBD5"/>
        </a:gs>
        <a:gs pos="100000">
          <a:srgbClr val="D1C39F"/>
        </a:gs>
      </a:gsLst>
      <a:lin ang="5400000" scaled="0"/>
    </a:gradFill>
    <a:effectLst>
      <a:outerShdw blurRad="50800" dist="50800" dir="5400000" algn="ctr" rotWithShape="0">
        <a:srgbClr val="FFFF00"/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3.8407635332988833E-2"/>
          <c:y val="0.13848262938383038"/>
          <c:w val="0.54613849795356462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руб.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35A42C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F7091A"/>
              </a:solidFill>
            </c:spPr>
          </c:dPt>
          <c:dPt>
            <c:idx val="8"/>
            <c:spPr>
              <a:solidFill>
                <a:srgbClr val="BE09F7"/>
              </a:solidFill>
            </c:spPr>
          </c:dPt>
          <c:dLbls>
            <c:dLbl>
              <c:idx val="0"/>
              <c:layout>
                <c:manualLayout>
                  <c:x val="-8.3386597691102779E-2"/>
                  <c:y val="-0.12378347876262161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3.7090162922023898E-2"/>
                  <c:y val="-0.14542482956352326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-2.4687970511712745E-2"/>
                  <c:y val="-0.14674499329724858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-4.4331604673597492E-4"/>
                  <c:y val="-6.0166058080333422E-2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-2.3516036011925531E-2"/>
                  <c:y val="-1.8269588414329324E-2"/>
                </c:manualLayout>
              </c:layout>
              <c:showVal val="1"/>
              <c:showPercent val="1"/>
            </c:dLbl>
            <c:dLbl>
              <c:idx val="5"/>
              <c:layout>
                <c:manualLayout>
                  <c:x val="-3.0297810633226621E-4"/>
                  <c:y val="-6.1804023687055121E-2"/>
                </c:manualLayout>
              </c:layout>
              <c:showVal val="1"/>
              <c:showPercent val="1"/>
            </c:dLbl>
            <c:dLbl>
              <c:idx val="6"/>
              <c:layout>
                <c:manualLayout>
                  <c:x val="0.10952107263017775"/>
                  <c:y val="7.1718456240699321E-2"/>
                </c:manualLayout>
              </c:layout>
              <c:showVal val="1"/>
              <c:showPercent val="1"/>
            </c:dLbl>
            <c:dLbl>
              <c:idx val="7"/>
              <c:layout>
                <c:manualLayout>
                  <c:x val="-5.7612224087067933E-2"/>
                  <c:y val="1.7642398476128425E-2"/>
                </c:manualLayout>
              </c:layout>
              <c:showVal val="1"/>
              <c:showPercent val="1"/>
            </c:dLbl>
            <c:dLbl>
              <c:idx val="8"/>
              <c:layout>
                <c:manualLayout>
                  <c:x val="-5.9410981279883089E-3"/>
                  <c:y val="-6.880432808510302E-2"/>
                </c:manualLayout>
              </c:layout>
              <c:showVal val="1"/>
              <c:showPercent val="1"/>
            </c:dLbl>
            <c:dLbl>
              <c:idx val="9"/>
              <c:layout>
                <c:manualLayout>
                  <c:x val="5.5411006290651162E-2"/>
                  <c:y val="-2.365742267475239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800" b="1" i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Культура и спорт </c:v>
                </c:pt>
                <c:pt idx="1">
                  <c:v>ЖКХ</c:v>
                </c:pt>
                <c:pt idx="2">
                  <c:v>Социальная политика</c:v>
                </c:pt>
                <c:pt idx="3">
                  <c:v>Национальная безопасность </c:v>
                </c:pt>
                <c:pt idx="4">
                  <c:v>Национальная экономика</c:v>
                </c:pt>
                <c:pt idx="5">
                  <c:v>Национальная оборона</c:v>
                </c:pt>
                <c:pt idx="6">
                  <c:v>Образование</c:v>
                </c:pt>
                <c:pt idx="7">
                  <c:v>Межбюджетные трансферты</c:v>
                </c:pt>
                <c:pt idx="8">
                  <c:v>Общегосударственные расход.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134.5</c:v>
                </c:pt>
                <c:pt idx="1">
                  <c:v>199.6</c:v>
                </c:pt>
                <c:pt idx="2">
                  <c:v>25.6</c:v>
                </c:pt>
                <c:pt idx="3">
                  <c:v>6.3</c:v>
                </c:pt>
                <c:pt idx="4">
                  <c:v>145.30000000000001</c:v>
                </c:pt>
                <c:pt idx="5">
                  <c:v>2.4</c:v>
                </c:pt>
                <c:pt idx="6">
                  <c:v>1175.8</c:v>
                </c:pt>
                <c:pt idx="7">
                  <c:v>53.9</c:v>
                </c:pt>
                <c:pt idx="8">
                  <c:v>108.5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67769867605507"/>
          <c:y val="0"/>
          <c:w val="0.33538208250628726"/>
          <c:h val="1"/>
        </c:manualLayout>
      </c:layout>
      <c:spPr>
        <a:noFill/>
      </c:spPr>
      <c:txPr>
        <a:bodyPr/>
        <a:lstStyle/>
        <a:p>
          <a:pPr algn="l">
            <a:defRPr sz="1600" b="1" i="0" kern="0" spc="-5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4F000-5AA4-426E-B94A-4EE2A798083B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CFFF5-D976-4010-B1A6-D92BAB868E7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Безопасные качественные автомобильные дороги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Региональный проект «Дорожная сеть» в объеме 47,1 млн.руб.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2022 году – ремонт дорог в м.о.г. Киреевск - ул. Дзержинского, ул.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Тесакова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 в м.о.г. Болохово – ул. Горняков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B3F5634-08C8-4E60-8244-02A49B32AFB2}" type="parTrans" cxnId="{5D0143C0-8B8A-4959-82F7-357FE63E3026}">
      <dgm:prSet/>
      <dgm:spPr/>
      <dgm:t>
        <a:bodyPr/>
        <a:lstStyle/>
        <a:p>
          <a:endParaRPr lang="ru-RU"/>
        </a:p>
      </dgm:t>
    </dgm:pt>
    <dgm:pt modelId="{944E3B24-DEAB-478D-B804-6B83A7A1B7D5}" type="sibTrans" cxnId="{5D0143C0-8B8A-4959-82F7-357FE63E3026}">
      <dgm:prSet/>
      <dgm:spPr/>
      <dgm:t>
        <a:bodyPr/>
        <a:lstStyle/>
        <a:p>
          <a:endParaRPr lang="ru-RU"/>
        </a:p>
      </dgm:t>
    </dgm:pt>
    <dgm:pt modelId="{EC01D972-ACE6-40C3-BFEB-35FC0F8BA0A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Жилье и городская среда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«Формирование комфортной городской среды»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28,8 млн.руб.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2022 году ремонт 14 дворовых территорий на сумму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в г. Киреевск, г. Болохово, п. Бородинский, п.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Приупский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Жилье -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19,8 млн.руб.</a:t>
          </a:r>
          <a:endParaRPr lang="ru-RU" sz="1600" dirty="0"/>
        </a:p>
      </dgm:t>
    </dgm:pt>
    <dgm:pt modelId="{9A9F5BA1-0669-4157-9F76-7B777A6C9898}" type="parTrans" cxnId="{80E5BB5F-C238-489A-84FE-F8E519BDC57F}">
      <dgm:prSet/>
      <dgm:spPr/>
      <dgm:t>
        <a:bodyPr/>
        <a:lstStyle/>
        <a:p>
          <a:endParaRPr lang="ru-RU"/>
        </a:p>
      </dgm:t>
    </dgm:pt>
    <dgm:pt modelId="{C68BB2A0-43CB-487E-9A1F-FBD1413DE5BC}" type="sibTrans" cxnId="{80E5BB5F-C238-489A-84FE-F8E519BDC57F}">
      <dgm:prSet/>
      <dgm:spPr/>
      <dgm:t>
        <a:bodyPr/>
        <a:lstStyle/>
        <a:p>
          <a:endParaRPr lang="ru-RU"/>
        </a:p>
      </dgm:t>
    </dgm:pt>
    <dgm:pt modelId="{620D77AF-338E-400E-BD7A-405C9F9F69B9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7F904F-88EF-4878-89E2-2FAE2B3DE94D}" type="parTrans" cxnId="{DA7F0F0A-E2DA-43DB-A8C8-CCDEF6007EA3}">
      <dgm:prSet/>
      <dgm:spPr/>
      <dgm:t>
        <a:bodyPr/>
        <a:lstStyle/>
        <a:p>
          <a:endParaRPr lang="ru-RU"/>
        </a:p>
      </dgm:t>
    </dgm:pt>
    <dgm:pt modelId="{3FC92D86-156D-4CD5-885A-EF378557DDF4}" type="sibTrans" cxnId="{DA7F0F0A-E2DA-43DB-A8C8-CCDEF6007EA3}">
      <dgm:prSet/>
      <dgm:spPr/>
      <dgm:t>
        <a:bodyPr/>
        <a:lstStyle/>
        <a:p>
          <a:endParaRPr lang="ru-RU"/>
        </a:p>
      </dgm:t>
    </dgm:pt>
    <dgm:pt modelId="{02D281E4-2225-4171-BD50-CC1028EBB70A}" type="pres">
      <dgm:prSet presAssocID="{5B64F000-5AA4-426E-B94A-4EE2A79808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F653B-D348-43A9-B3C8-707CC6B99129}" type="pres">
      <dgm:prSet presAssocID="{3ECCFFF5-D976-4010-B1A6-D92BAB868E75}" presName="comp" presStyleCnt="0"/>
      <dgm:spPr/>
    </dgm:pt>
    <dgm:pt modelId="{B805FFD1-F57E-4382-AEBC-9AAD941B6369}" type="pres">
      <dgm:prSet presAssocID="{3ECCFFF5-D976-4010-B1A6-D92BAB868E75}" presName="box" presStyleLbl="node1" presStyleIdx="0" presStyleCnt="3"/>
      <dgm:spPr/>
      <dgm:t>
        <a:bodyPr/>
        <a:lstStyle/>
        <a:p>
          <a:endParaRPr lang="ru-RU"/>
        </a:p>
      </dgm:t>
    </dgm:pt>
    <dgm:pt modelId="{1535E884-8192-464D-B3C0-AA018897A7F6}" type="pres">
      <dgm:prSet presAssocID="{3ECCFFF5-D976-4010-B1A6-D92BAB868E7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03BFF6-5310-4962-8714-2D32F0CC2998}" type="pres">
      <dgm:prSet presAssocID="{3ECCFFF5-D976-4010-B1A6-D92BAB868E7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9642F-4270-4A00-B10E-14FF143090B7}" type="pres">
      <dgm:prSet presAssocID="{944E3B24-DEAB-478D-B804-6B83A7A1B7D5}" presName="spacer" presStyleCnt="0"/>
      <dgm:spPr/>
    </dgm:pt>
    <dgm:pt modelId="{83FE1D7E-B7A7-4AB1-B2B2-A1CC6D40B973}" type="pres">
      <dgm:prSet presAssocID="{EC01D972-ACE6-40C3-BFEB-35FC0F8BA0AB}" presName="comp" presStyleCnt="0"/>
      <dgm:spPr/>
    </dgm:pt>
    <dgm:pt modelId="{9CF70DB8-8E47-4404-883E-BBD715019471}" type="pres">
      <dgm:prSet presAssocID="{EC01D972-ACE6-40C3-BFEB-35FC0F8BA0AB}" presName="box" presStyleLbl="node1" presStyleIdx="1" presStyleCnt="3" custScaleY="134069"/>
      <dgm:spPr/>
      <dgm:t>
        <a:bodyPr/>
        <a:lstStyle/>
        <a:p>
          <a:endParaRPr lang="ru-RU"/>
        </a:p>
      </dgm:t>
    </dgm:pt>
    <dgm:pt modelId="{0348FC9E-33FE-4033-BC1A-0DD175865273}" type="pres">
      <dgm:prSet presAssocID="{EC01D972-ACE6-40C3-BFEB-35FC0F8BA0A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A5F0B7-FFE9-4705-9E85-86749E36CB5A}" type="pres">
      <dgm:prSet presAssocID="{EC01D972-ACE6-40C3-BFEB-35FC0F8BA0A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51BC5-D3B5-4871-A2D3-E9A97C65BE59}" type="pres">
      <dgm:prSet presAssocID="{C68BB2A0-43CB-487E-9A1F-FBD1413DE5BC}" presName="spacer" presStyleCnt="0"/>
      <dgm:spPr/>
    </dgm:pt>
    <dgm:pt modelId="{E04E51FD-E34E-458F-BD21-C14B3E367A97}" type="pres">
      <dgm:prSet presAssocID="{620D77AF-338E-400E-BD7A-405C9F9F69B9}" presName="comp" presStyleCnt="0"/>
      <dgm:spPr/>
    </dgm:pt>
    <dgm:pt modelId="{80A4D6B0-DCB9-4691-B5CE-34D3F7B3B41E}" type="pres">
      <dgm:prSet presAssocID="{620D77AF-338E-400E-BD7A-405C9F9F69B9}" presName="box" presStyleLbl="node1" presStyleIdx="2" presStyleCnt="3"/>
      <dgm:spPr/>
      <dgm:t>
        <a:bodyPr/>
        <a:lstStyle/>
        <a:p>
          <a:endParaRPr lang="ru-RU"/>
        </a:p>
      </dgm:t>
    </dgm:pt>
    <dgm:pt modelId="{D27E7C06-0F95-4C3B-8908-9E5237696A89}" type="pres">
      <dgm:prSet presAssocID="{620D77AF-338E-400E-BD7A-405C9F9F69B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B4ABE0-F4B2-4476-AF5E-6DAEDE95AF65}" type="pres">
      <dgm:prSet presAssocID="{620D77AF-338E-400E-BD7A-405C9F9F69B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47065-09CA-40B0-B463-01CD48A59C60}" type="presOf" srcId="{3ECCFFF5-D976-4010-B1A6-D92BAB868E75}" destId="{B805FFD1-F57E-4382-AEBC-9AAD941B6369}" srcOrd="0" destOrd="0" presId="urn:microsoft.com/office/officeart/2005/8/layout/vList4"/>
    <dgm:cxn modelId="{DA7F0F0A-E2DA-43DB-A8C8-CCDEF6007EA3}" srcId="{5B64F000-5AA4-426E-B94A-4EE2A798083B}" destId="{620D77AF-338E-400E-BD7A-405C9F9F69B9}" srcOrd="2" destOrd="0" parTransId="{567F904F-88EF-4878-89E2-2FAE2B3DE94D}" sibTransId="{3FC92D86-156D-4CD5-885A-EF378557DDF4}"/>
    <dgm:cxn modelId="{EC7A7A4E-1A49-4A50-A7E2-C6562B668EF4}" type="presOf" srcId="{620D77AF-338E-400E-BD7A-405C9F9F69B9}" destId="{80A4D6B0-DCB9-4691-B5CE-34D3F7B3B41E}" srcOrd="0" destOrd="0" presId="urn:microsoft.com/office/officeart/2005/8/layout/vList4"/>
    <dgm:cxn modelId="{F2AAA4E9-22A2-4E2D-8577-C24D7432CE9C}" type="presOf" srcId="{EC01D972-ACE6-40C3-BFEB-35FC0F8BA0AB}" destId="{39A5F0B7-FFE9-4705-9E85-86749E36CB5A}" srcOrd="1" destOrd="0" presId="urn:microsoft.com/office/officeart/2005/8/layout/vList4"/>
    <dgm:cxn modelId="{2988EB35-00B1-46A0-8292-50E8DF67C37C}" type="presOf" srcId="{620D77AF-338E-400E-BD7A-405C9F9F69B9}" destId="{01B4ABE0-F4B2-4476-AF5E-6DAEDE95AF65}" srcOrd="1" destOrd="0" presId="urn:microsoft.com/office/officeart/2005/8/layout/vList4"/>
    <dgm:cxn modelId="{80E5BB5F-C238-489A-84FE-F8E519BDC57F}" srcId="{5B64F000-5AA4-426E-B94A-4EE2A798083B}" destId="{EC01D972-ACE6-40C3-BFEB-35FC0F8BA0AB}" srcOrd="1" destOrd="0" parTransId="{9A9F5BA1-0669-4157-9F76-7B777A6C9898}" sibTransId="{C68BB2A0-43CB-487E-9A1F-FBD1413DE5BC}"/>
    <dgm:cxn modelId="{AD992F1F-0F56-4940-80E1-77FA81DBF91C}" type="presOf" srcId="{5B64F000-5AA4-426E-B94A-4EE2A798083B}" destId="{02D281E4-2225-4171-BD50-CC1028EBB70A}" srcOrd="0" destOrd="0" presId="urn:microsoft.com/office/officeart/2005/8/layout/vList4"/>
    <dgm:cxn modelId="{D61A9A00-9A1B-4CEC-93A3-65529E877D97}" type="presOf" srcId="{3ECCFFF5-D976-4010-B1A6-D92BAB868E75}" destId="{B703BFF6-5310-4962-8714-2D32F0CC2998}" srcOrd="1" destOrd="0" presId="urn:microsoft.com/office/officeart/2005/8/layout/vList4"/>
    <dgm:cxn modelId="{5D0143C0-8B8A-4959-82F7-357FE63E3026}" srcId="{5B64F000-5AA4-426E-B94A-4EE2A798083B}" destId="{3ECCFFF5-D976-4010-B1A6-D92BAB868E75}" srcOrd="0" destOrd="0" parTransId="{CB3F5634-08C8-4E60-8244-02A49B32AFB2}" sibTransId="{944E3B24-DEAB-478D-B804-6B83A7A1B7D5}"/>
    <dgm:cxn modelId="{A709BA9F-3693-4F71-B35F-B466313368AA}" type="presOf" srcId="{EC01D972-ACE6-40C3-BFEB-35FC0F8BA0AB}" destId="{9CF70DB8-8E47-4404-883E-BBD715019471}" srcOrd="0" destOrd="0" presId="urn:microsoft.com/office/officeart/2005/8/layout/vList4"/>
    <dgm:cxn modelId="{08109437-6B41-41DD-8E46-DE3FC2B73C3A}" type="presParOf" srcId="{02D281E4-2225-4171-BD50-CC1028EBB70A}" destId="{E1CF653B-D348-43A9-B3C8-707CC6B99129}" srcOrd="0" destOrd="0" presId="urn:microsoft.com/office/officeart/2005/8/layout/vList4"/>
    <dgm:cxn modelId="{5896A39A-8F01-4854-B4A0-1BBE7F818696}" type="presParOf" srcId="{E1CF653B-D348-43A9-B3C8-707CC6B99129}" destId="{B805FFD1-F57E-4382-AEBC-9AAD941B6369}" srcOrd="0" destOrd="0" presId="urn:microsoft.com/office/officeart/2005/8/layout/vList4"/>
    <dgm:cxn modelId="{38D63424-4499-4466-A7B5-1AD483B013BA}" type="presParOf" srcId="{E1CF653B-D348-43A9-B3C8-707CC6B99129}" destId="{1535E884-8192-464D-B3C0-AA018897A7F6}" srcOrd="1" destOrd="0" presId="urn:microsoft.com/office/officeart/2005/8/layout/vList4"/>
    <dgm:cxn modelId="{A6C2AE60-DA27-44AF-AC3A-A7EAB4F38E6F}" type="presParOf" srcId="{E1CF653B-D348-43A9-B3C8-707CC6B99129}" destId="{B703BFF6-5310-4962-8714-2D32F0CC2998}" srcOrd="2" destOrd="0" presId="urn:microsoft.com/office/officeart/2005/8/layout/vList4"/>
    <dgm:cxn modelId="{2B8131A9-A8CF-4C63-B828-7BD8D86C83DC}" type="presParOf" srcId="{02D281E4-2225-4171-BD50-CC1028EBB70A}" destId="{7B59642F-4270-4A00-B10E-14FF143090B7}" srcOrd="1" destOrd="0" presId="urn:microsoft.com/office/officeart/2005/8/layout/vList4"/>
    <dgm:cxn modelId="{8C37FD87-7C78-4AD5-AFEF-94BA0E47E518}" type="presParOf" srcId="{02D281E4-2225-4171-BD50-CC1028EBB70A}" destId="{83FE1D7E-B7A7-4AB1-B2B2-A1CC6D40B973}" srcOrd="2" destOrd="0" presId="urn:microsoft.com/office/officeart/2005/8/layout/vList4"/>
    <dgm:cxn modelId="{E5DA2EEB-A655-462F-A77B-344A12C1C056}" type="presParOf" srcId="{83FE1D7E-B7A7-4AB1-B2B2-A1CC6D40B973}" destId="{9CF70DB8-8E47-4404-883E-BBD715019471}" srcOrd="0" destOrd="0" presId="urn:microsoft.com/office/officeart/2005/8/layout/vList4"/>
    <dgm:cxn modelId="{D90437A0-B63A-4AC7-AE7C-5DA3D8D7521D}" type="presParOf" srcId="{83FE1D7E-B7A7-4AB1-B2B2-A1CC6D40B973}" destId="{0348FC9E-33FE-4033-BC1A-0DD175865273}" srcOrd="1" destOrd="0" presId="urn:microsoft.com/office/officeart/2005/8/layout/vList4"/>
    <dgm:cxn modelId="{8112EBE4-D27B-43DA-8883-92F3C081A15F}" type="presParOf" srcId="{83FE1D7E-B7A7-4AB1-B2B2-A1CC6D40B973}" destId="{39A5F0B7-FFE9-4705-9E85-86749E36CB5A}" srcOrd="2" destOrd="0" presId="urn:microsoft.com/office/officeart/2005/8/layout/vList4"/>
    <dgm:cxn modelId="{AF67CFF7-6D33-4BFF-B67E-351C470FDD4A}" type="presParOf" srcId="{02D281E4-2225-4171-BD50-CC1028EBB70A}" destId="{DA051BC5-D3B5-4871-A2D3-E9A97C65BE59}" srcOrd="3" destOrd="0" presId="urn:microsoft.com/office/officeart/2005/8/layout/vList4"/>
    <dgm:cxn modelId="{53596D35-42DB-4F00-99D0-385BD2C41C30}" type="presParOf" srcId="{02D281E4-2225-4171-BD50-CC1028EBB70A}" destId="{E04E51FD-E34E-458F-BD21-C14B3E367A97}" srcOrd="4" destOrd="0" presId="urn:microsoft.com/office/officeart/2005/8/layout/vList4"/>
    <dgm:cxn modelId="{A4156CAC-2B4B-40DF-9807-E4967DF13261}" type="presParOf" srcId="{E04E51FD-E34E-458F-BD21-C14B3E367A97}" destId="{80A4D6B0-DCB9-4691-B5CE-34D3F7B3B41E}" srcOrd="0" destOrd="0" presId="urn:microsoft.com/office/officeart/2005/8/layout/vList4"/>
    <dgm:cxn modelId="{2F9BBD33-4F71-4D4A-B28F-971562948286}" type="presParOf" srcId="{E04E51FD-E34E-458F-BD21-C14B3E367A97}" destId="{D27E7C06-0F95-4C3B-8908-9E5237696A89}" srcOrd="1" destOrd="0" presId="urn:microsoft.com/office/officeart/2005/8/layout/vList4"/>
    <dgm:cxn modelId="{3D2B155C-2C85-4158-AFFA-A63E57CFEE24}" type="presParOf" srcId="{E04E51FD-E34E-458F-BD21-C14B3E367A97}" destId="{01B4ABE0-F4B2-4476-AF5E-6DAEDE95AF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84A70-F0D4-4390-A8D9-01B6FF3A7A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68FE7B9-15F4-4CA5-97B2-15922423D8A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Строительство водозабора в г. Киреевск – 49 млн.руб.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B73F79C-7AA9-4DF7-A39F-15DA4149B7E7}" type="parTrans" cxnId="{D9099030-6C6D-4618-BDC9-EE9510446141}">
      <dgm:prSet/>
      <dgm:spPr/>
      <dgm:t>
        <a:bodyPr/>
        <a:lstStyle/>
        <a:p>
          <a:endParaRPr lang="ru-RU"/>
        </a:p>
      </dgm:t>
    </dgm:pt>
    <dgm:pt modelId="{20A9A5E7-53D3-443B-A6DC-D834E86B9CF1}" type="sibTrans" cxnId="{D9099030-6C6D-4618-BDC9-EE9510446141}">
      <dgm:prSet/>
      <dgm:spPr/>
      <dgm:t>
        <a:bodyPr/>
        <a:lstStyle/>
        <a:p>
          <a:endParaRPr lang="ru-RU"/>
        </a:p>
      </dgm:t>
    </dgm:pt>
    <dgm:pt modelId="{DE9EB4BA-6EB7-4F98-9894-21394A6487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Техническое присоединение сетей электро-,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газо-теплоснабжения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к строящимся домам - 18 млн.руб.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A49FC2A-C9F4-490E-AD4B-ED3E3199B0ED}" type="parTrans" cxnId="{DE69F3E3-A8BB-423E-85DA-29727B62E0C3}">
      <dgm:prSet/>
      <dgm:spPr/>
      <dgm:t>
        <a:bodyPr/>
        <a:lstStyle/>
        <a:p>
          <a:endParaRPr lang="ru-RU"/>
        </a:p>
      </dgm:t>
    </dgm:pt>
    <dgm:pt modelId="{DDE95B9A-32E6-4DA9-9C5A-FCB65BE47E3A}" type="sibTrans" cxnId="{DE69F3E3-A8BB-423E-85DA-29727B62E0C3}">
      <dgm:prSet/>
      <dgm:spPr/>
      <dgm:t>
        <a:bodyPr/>
        <a:lstStyle/>
        <a:p>
          <a:endParaRPr lang="ru-RU"/>
        </a:p>
      </dgm:t>
    </dgm:pt>
    <dgm:pt modelId="{893ECC27-3545-468C-8737-B5CF8D97A97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Строительство 5 газопроводов в населенных пунктах м.о. Бородинское, Шварцевское, город Болохово на сумму 76,7 млн.руб.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34CEC69-848E-4749-B57C-6DEEDBCA422E}" type="parTrans" cxnId="{8FC8F46B-AEB1-4630-86DE-320A846FF86E}">
      <dgm:prSet/>
      <dgm:spPr/>
      <dgm:t>
        <a:bodyPr/>
        <a:lstStyle/>
        <a:p>
          <a:endParaRPr lang="ru-RU"/>
        </a:p>
      </dgm:t>
    </dgm:pt>
    <dgm:pt modelId="{B20FCD99-8F08-4BC2-8A01-920D4CF5B06F}" type="sibTrans" cxnId="{8FC8F46B-AEB1-4630-86DE-320A846FF86E}">
      <dgm:prSet/>
      <dgm:spPr/>
      <dgm:t>
        <a:bodyPr/>
        <a:lstStyle/>
        <a:p>
          <a:endParaRPr lang="ru-RU"/>
        </a:p>
      </dgm:t>
    </dgm:pt>
    <dgm:pt modelId="{C89150A2-7A19-4567-9D7C-AB16253E0552}" type="pres">
      <dgm:prSet presAssocID="{B9084A70-F0D4-4390-A8D9-01B6FF3A7A09}" presName="linearFlow" presStyleCnt="0">
        <dgm:presLayoutVars>
          <dgm:dir/>
          <dgm:resizeHandles val="exact"/>
        </dgm:presLayoutVars>
      </dgm:prSet>
      <dgm:spPr/>
    </dgm:pt>
    <dgm:pt modelId="{F084275E-DC72-4B67-A062-098CE7B81A50}" type="pres">
      <dgm:prSet presAssocID="{D68FE7B9-15F4-4CA5-97B2-15922423D8A8}" presName="composite" presStyleCnt="0"/>
      <dgm:spPr/>
    </dgm:pt>
    <dgm:pt modelId="{B6F468CE-4EBA-4F50-81D1-6CADACF22B0D}" type="pres">
      <dgm:prSet presAssocID="{D68FE7B9-15F4-4CA5-97B2-15922423D8A8}" presName="imgShp" presStyleLbl="fgImgPlace1" presStyleIdx="0" presStyleCnt="3" custLinFactNeighborX="-54819" custLinFactNeighborY="13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6DF7F0-E7E4-445B-93EB-4D14A7D4415A}" type="pres">
      <dgm:prSet presAssocID="{D68FE7B9-15F4-4CA5-97B2-15922423D8A8}" presName="txShp" presStyleLbl="node1" presStyleIdx="0" presStyleCnt="3" custScaleX="123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D07F1-AE5B-4EC3-9AA9-4D810D9131F9}" type="pres">
      <dgm:prSet presAssocID="{20A9A5E7-53D3-443B-A6DC-D834E86B9CF1}" presName="spacing" presStyleCnt="0"/>
      <dgm:spPr/>
    </dgm:pt>
    <dgm:pt modelId="{89768996-7AE5-410F-9A9C-AC24EDF4E81F}" type="pres">
      <dgm:prSet presAssocID="{DE9EB4BA-6EB7-4F98-9894-21394A648783}" presName="composite" presStyleCnt="0"/>
      <dgm:spPr/>
    </dgm:pt>
    <dgm:pt modelId="{D1115EB8-6C86-4943-A7A6-F474C616602E}" type="pres">
      <dgm:prSet presAssocID="{DE9EB4BA-6EB7-4F98-9894-21394A648783}" presName="imgShp" presStyleLbl="fgImgPlace1" presStyleIdx="1" presStyleCnt="3" custLinFactNeighborX="-51978" custLinFactNeighborY="-34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71A30D-FE55-40F5-AF0F-3A0BDE9A8E8B}" type="pres">
      <dgm:prSet presAssocID="{DE9EB4BA-6EB7-4F98-9894-21394A648783}" presName="txShp" presStyleLbl="node1" presStyleIdx="1" presStyleCnt="3" custScaleX="123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5A912-66CD-463B-86AA-26ACBA27D976}" type="pres">
      <dgm:prSet presAssocID="{DDE95B9A-32E6-4DA9-9C5A-FCB65BE47E3A}" presName="spacing" presStyleCnt="0"/>
      <dgm:spPr/>
    </dgm:pt>
    <dgm:pt modelId="{C55C032A-3126-4247-B7E7-550CB22B3AB0}" type="pres">
      <dgm:prSet presAssocID="{893ECC27-3545-468C-8737-B5CF8D97A97B}" presName="composite" presStyleCnt="0"/>
      <dgm:spPr/>
    </dgm:pt>
    <dgm:pt modelId="{51303693-F0D0-4061-A176-8B4FB72D83F1}" type="pres">
      <dgm:prSet presAssocID="{893ECC27-3545-468C-8737-B5CF8D97A97B}" presName="imgShp" presStyleLbl="fgImgPlace1" presStyleIdx="2" presStyleCnt="3" custLinFactNeighborX="-50547" custLinFactNeighborY="-26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10DA5C-144F-4F45-8BA8-F668E9C65D62}" type="pres">
      <dgm:prSet presAssocID="{893ECC27-3545-468C-8737-B5CF8D97A97B}" presName="txShp" presStyleLbl="node1" presStyleIdx="2" presStyleCnt="3" custScaleX="12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99030-6C6D-4618-BDC9-EE9510446141}" srcId="{B9084A70-F0D4-4390-A8D9-01B6FF3A7A09}" destId="{D68FE7B9-15F4-4CA5-97B2-15922423D8A8}" srcOrd="0" destOrd="0" parTransId="{EB73F79C-7AA9-4DF7-A39F-15DA4149B7E7}" sibTransId="{20A9A5E7-53D3-443B-A6DC-D834E86B9CF1}"/>
    <dgm:cxn modelId="{885805F0-6B06-4C81-828E-A80A2DAF4BC4}" type="presOf" srcId="{DE9EB4BA-6EB7-4F98-9894-21394A648783}" destId="{6D71A30D-FE55-40F5-AF0F-3A0BDE9A8E8B}" srcOrd="0" destOrd="0" presId="urn:microsoft.com/office/officeart/2005/8/layout/vList3"/>
    <dgm:cxn modelId="{AFC8211B-3218-46E9-9D3D-68AE2C82A315}" type="presOf" srcId="{B9084A70-F0D4-4390-A8D9-01B6FF3A7A09}" destId="{C89150A2-7A19-4567-9D7C-AB16253E0552}" srcOrd="0" destOrd="0" presId="urn:microsoft.com/office/officeart/2005/8/layout/vList3"/>
    <dgm:cxn modelId="{DE69F3E3-A8BB-423E-85DA-29727B62E0C3}" srcId="{B9084A70-F0D4-4390-A8D9-01B6FF3A7A09}" destId="{DE9EB4BA-6EB7-4F98-9894-21394A648783}" srcOrd="1" destOrd="0" parTransId="{9A49FC2A-C9F4-490E-AD4B-ED3E3199B0ED}" sibTransId="{DDE95B9A-32E6-4DA9-9C5A-FCB65BE47E3A}"/>
    <dgm:cxn modelId="{C4639088-4341-403A-9A84-E672F03C9C0E}" type="presOf" srcId="{893ECC27-3545-468C-8737-B5CF8D97A97B}" destId="{8E10DA5C-144F-4F45-8BA8-F668E9C65D62}" srcOrd="0" destOrd="0" presId="urn:microsoft.com/office/officeart/2005/8/layout/vList3"/>
    <dgm:cxn modelId="{8FC8F46B-AEB1-4630-86DE-320A846FF86E}" srcId="{B9084A70-F0D4-4390-A8D9-01B6FF3A7A09}" destId="{893ECC27-3545-468C-8737-B5CF8D97A97B}" srcOrd="2" destOrd="0" parTransId="{734CEC69-848E-4749-B57C-6DEEDBCA422E}" sibTransId="{B20FCD99-8F08-4BC2-8A01-920D4CF5B06F}"/>
    <dgm:cxn modelId="{9AD42AAD-05F7-4BE0-B8AE-6C50723071BA}" type="presOf" srcId="{D68FE7B9-15F4-4CA5-97B2-15922423D8A8}" destId="{186DF7F0-E7E4-445B-93EB-4D14A7D4415A}" srcOrd="0" destOrd="0" presId="urn:microsoft.com/office/officeart/2005/8/layout/vList3"/>
    <dgm:cxn modelId="{39EEBF2A-CDB0-46D2-BBF0-63FF92638CBC}" type="presParOf" srcId="{C89150A2-7A19-4567-9D7C-AB16253E0552}" destId="{F084275E-DC72-4B67-A062-098CE7B81A50}" srcOrd="0" destOrd="0" presId="urn:microsoft.com/office/officeart/2005/8/layout/vList3"/>
    <dgm:cxn modelId="{E12E6671-9148-482C-A083-45D1A001B348}" type="presParOf" srcId="{F084275E-DC72-4B67-A062-098CE7B81A50}" destId="{B6F468CE-4EBA-4F50-81D1-6CADACF22B0D}" srcOrd="0" destOrd="0" presId="urn:microsoft.com/office/officeart/2005/8/layout/vList3"/>
    <dgm:cxn modelId="{B0F4F2CD-82CF-4ACA-AC54-A0BB41B10FF6}" type="presParOf" srcId="{F084275E-DC72-4B67-A062-098CE7B81A50}" destId="{186DF7F0-E7E4-445B-93EB-4D14A7D4415A}" srcOrd="1" destOrd="0" presId="urn:microsoft.com/office/officeart/2005/8/layout/vList3"/>
    <dgm:cxn modelId="{A6422F1C-AA51-49FD-82E9-B4CA0BDED97D}" type="presParOf" srcId="{C89150A2-7A19-4567-9D7C-AB16253E0552}" destId="{0F3D07F1-AE5B-4EC3-9AA9-4D810D9131F9}" srcOrd="1" destOrd="0" presId="urn:microsoft.com/office/officeart/2005/8/layout/vList3"/>
    <dgm:cxn modelId="{E2F3D0FA-4CE3-4DC4-B7AF-FE289FB1798B}" type="presParOf" srcId="{C89150A2-7A19-4567-9D7C-AB16253E0552}" destId="{89768996-7AE5-410F-9A9C-AC24EDF4E81F}" srcOrd="2" destOrd="0" presId="urn:microsoft.com/office/officeart/2005/8/layout/vList3"/>
    <dgm:cxn modelId="{F4F18863-6DF0-4F03-945C-0E979CE09016}" type="presParOf" srcId="{89768996-7AE5-410F-9A9C-AC24EDF4E81F}" destId="{D1115EB8-6C86-4943-A7A6-F474C616602E}" srcOrd="0" destOrd="0" presId="urn:microsoft.com/office/officeart/2005/8/layout/vList3"/>
    <dgm:cxn modelId="{76434237-1452-4E10-A4CD-D9F51BD4B50F}" type="presParOf" srcId="{89768996-7AE5-410F-9A9C-AC24EDF4E81F}" destId="{6D71A30D-FE55-40F5-AF0F-3A0BDE9A8E8B}" srcOrd="1" destOrd="0" presId="urn:microsoft.com/office/officeart/2005/8/layout/vList3"/>
    <dgm:cxn modelId="{467107F1-52D0-4548-A7D8-0B9DA6652677}" type="presParOf" srcId="{C89150A2-7A19-4567-9D7C-AB16253E0552}" destId="{9D35A912-66CD-463B-86AA-26ACBA27D976}" srcOrd="3" destOrd="0" presId="urn:microsoft.com/office/officeart/2005/8/layout/vList3"/>
    <dgm:cxn modelId="{7DF493B8-C63A-44FB-ACF9-C6C915114260}" type="presParOf" srcId="{C89150A2-7A19-4567-9D7C-AB16253E0552}" destId="{C55C032A-3126-4247-B7E7-550CB22B3AB0}" srcOrd="4" destOrd="0" presId="urn:microsoft.com/office/officeart/2005/8/layout/vList3"/>
    <dgm:cxn modelId="{B7B6DE8B-284B-47BE-B488-57E63927F137}" type="presParOf" srcId="{C55C032A-3126-4247-B7E7-550CB22B3AB0}" destId="{51303693-F0D0-4061-A176-8B4FB72D83F1}" srcOrd="0" destOrd="0" presId="urn:microsoft.com/office/officeart/2005/8/layout/vList3"/>
    <dgm:cxn modelId="{DAE23BAE-7F9C-4715-8C61-2C936BD3C9B1}" type="presParOf" srcId="{C55C032A-3126-4247-B7E7-550CB22B3AB0}" destId="{8E10DA5C-144F-4F45-8BA8-F668E9C65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7972C-F402-4D62-AC7D-1439BF195E6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0529D3-150B-4B93-AD80-29ACD7F5B83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Дотация на выравнивание уровня бюджетной обеспеченности за счет средств бюджета Тульской области -  16,8 млн.руб.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10822139-9764-4744-8FAB-D437489E0000}" type="parTrans" cxnId="{226F6CE9-0C0E-4346-93BD-C3740D4AAF6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D492FE8B-FA93-46A9-BD84-DD98EB0C20D4}" type="sibTrans" cxnId="{226F6CE9-0C0E-4346-93BD-C3740D4AAF6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4A272206-5856-44C9-8E0E-8917EC112E3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Дотация на выравнивание уровня бюджетной обеспеченности за счет средств района – 27,0 </a:t>
          </a:r>
          <a:r>
            <a:rPr lang="ru-RU" sz="1600" b="1" dirty="0" err="1" smtClean="0">
              <a:solidFill>
                <a:schemeClr val="accent5">
                  <a:lumMod val="50000"/>
                </a:schemeClr>
              </a:solidFill>
            </a:rPr>
            <a:t>тмлн.руб</a:t>
          </a:r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48D3DDD2-FF6E-4F90-827D-7F762D7C5BF9}" type="parTrans" cxnId="{1E887B9B-5321-4385-9ADE-B9F6B08B92EE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B0DE027A-F321-4E49-A506-B133C901E805}" type="sibTrans" cxnId="{1E887B9B-5321-4385-9ADE-B9F6B08B92EE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C3BDAB6-051A-436F-B318-C74B3B78403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Иные межбюджетные трансферты на поддержку мер по обеспечению сбалансированности бюджетов – 10,0 млн.руб.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2287D2E6-89D4-42B8-8BD8-D8B730323DFD}" type="parTrans" cxnId="{3EBFAC0F-E864-448D-9A8F-CD31EDE91F84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C288AB0-AFFD-4FDA-9132-3EC23FB7771A}" type="sibTrans" cxnId="{3EBFAC0F-E864-448D-9A8F-CD31EDE91F84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D1E20843-FDD9-41BA-9D74-B3FB39B2FF0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Межбюджетные трансферты на осуществление переданных полномочий в сферах дорожного и жилищно-коммунального хозяйства из районного бюджета – 27,9млн.руб.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B81ADFAD-9354-446F-A2C2-1F7BCE4E0C09}" type="parTrans" cxnId="{6B80F477-4725-48DD-AE29-BD0CDA6E063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1139051B-18C4-4D10-A6A3-75EBF9DF27A8}" type="sibTrans" cxnId="{6B80F477-4725-48DD-AE29-BD0CDA6E063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1D6E720F-0447-4F69-A4E9-B2B355F08BF2}" type="pres">
      <dgm:prSet presAssocID="{E197972C-F402-4D62-AC7D-1439BF195E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CCB1CB-D088-4EAB-B483-A3CB2886437B}" type="pres">
      <dgm:prSet presAssocID="{470529D3-150B-4B93-AD80-29ACD7F5B836}" presName="composite" presStyleCnt="0"/>
      <dgm:spPr/>
    </dgm:pt>
    <dgm:pt modelId="{6FA3F493-8E1D-4E78-9298-9FAC588508CE}" type="pres">
      <dgm:prSet presAssocID="{470529D3-150B-4B93-AD80-29ACD7F5B836}" presName="imgShp" presStyleLbl="fgImgPlace1" presStyleIdx="0" presStyleCnt="4" custScaleX="94154" custScaleY="97637" custLinFactX="-51050" custLinFactNeighborX="-100000" custLinFactNeighborY="-5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6C422-27A4-4E1A-AFA8-15E327EEE241}" type="pres">
      <dgm:prSet presAssocID="{470529D3-150B-4B93-AD80-29ACD7F5B836}" presName="txShp" presStyleLbl="node1" presStyleIdx="0" presStyleCnt="4" custScaleX="13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A8196-7976-4341-AC49-11092CC8B1C3}" type="pres">
      <dgm:prSet presAssocID="{D492FE8B-FA93-46A9-BD84-DD98EB0C20D4}" presName="spacing" presStyleCnt="0"/>
      <dgm:spPr/>
    </dgm:pt>
    <dgm:pt modelId="{182B8ADA-4EAB-4921-97FE-B4B6E88FDFA2}" type="pres">
      <dgm:prSet presAssocID="{4A272206-5856-44C9-8E0E-8917EC112E33}" presName="composite" presStyleCnt="0"/>
      <dgm:spPr/>
    </dgm:pt>
    <dgm:pt modelId="{1CD3CAE6-EE69-4D2B-BBB8-ED98A0FFBBA1}" type="pres">
      <dgm:prSet presAssocID="{4A272206-5856-44C9-8E0E-8917EC112E33}" presName="imgShp" presStyleLbl="fgImgPlace1" presStyleIdx="1" presStyleCnt="4" custScaleX="107279" custScaleY="106315" custLinFactX="-27025" custLinFactNeighborX="-100000" custLinFactNeighborY="49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1C7497-F4F7-4F6B-8C25-822584D15C54}" type="pres">
      <dgm:prSet presAssocID="{4A272206-5856-44C9-8E0E-8917EC112E33}" presName="txShp" presStyleLbl="node1" presStyleIdx="1" presStyleCnt="4" custScaleX="13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9205A-4318-47D9-9B41-C4AAE1D4E703}" type="pres">
      <dgm:prSet presAssocID="{B0DE027A-F321-4E49-A506-B133C901E805}" presName="spacing" presStyleCnt="0"/>
      <dgm:spPr/>
    </dgm:pt>
    <dgm:pt modelId="{5368FEE7-3609-4023-B9CC-158E4E0C8D77}" type="pres">
      <dgm:prSet presAssocID="{0C3BDAB6-051A-436F-B318-C74B3B78403C}" presName="composite" presStyleCnt="0"/>
      <dgm:spPr/>
    </dgm:pt>
    <dgm:pt modelId="{65979542-3D9D-4809-807B-F3B607B2CC6D}" type="pres">
      <dgm:prSet presAssocID="{0C3BDAB6-051A-436F-B318-C74B3B78403C}" presName="imgShp" presStyleLbl="fgImgPlace1" presStyleIdx="2" presStyleCnt="4" custScaleX="108614" custScaleY="105009" custLinFactX="-39279" custLinFactNeighborX="-100000" custLinFactNeighborY="6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5EF34B-77C0-4494-80F8-24568B01B105}" type="pres">
      <dgm:prSet presAssocID="{0C3BDAB6-051A-436F-B318-C74B3B78403C}" presName="txShp" presStyleLbl="node1" presStyleIdx="2" presStyleCnt="4" custScaleX="13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A9D28-974C-4406-96FF-0951CD937E5C}" type="pres">
      <dgm:prSet presAssocID="{AC288AB0-AFFD-4FDA-9132-3EC23FB7771A}" presName="spacing" presStyleCnt="0"/>
      <dgm:spPr/>
    </dgm:pt>
    <dgm:pt modelId="{0A655F45-7F20-4FB9-BC1E-5207AC2436A4}" type="pres">
      <dgm:prSet presAssocID="{D1E20843-FDD9-41BA-9D74-B3FB39B2FF09}" presName="composite" presStyleCnt="0"/>
      <dgm:spPr/>
    </dgm:pt>
    <dgm:pt modelId="{DBF768A3-5673-4DFF-B2A7-886D52428791}" type="pres">
      <dgm:prSet presAssocID="{D1E20843-FDD9-41BA-9D74-B3FB39B2FF09}" presName="imgShp" presStyleLbl="fgImgPlace1" presStyleIdx="3" presStyleCnt="4" custScaleX="103103" custScaleY="108304" custLinFactNeighborX="-63993" custLinFactNeighborY="-867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A2334A-0E5B-4727-9501-048162A0110C}" type="pres">
      <dgm:prSet presAssocID="{D1E20843-FDD9-41BA-9D74-B3FB39B2FF09}" presName="txShp" presStyleLbl="node1" presStyleIdx="3" presStyleCnt="4" custScaleX="134548" custScaleY="100656" custLinFactNeighborX="0" custLinFactNeighborY="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35C7E-BED1-4B7E-A913-4F5D1D6CBF36}" type="presOf" srcId="{E197972C-F402-4D62-AC7D-1439BF195E6A}" destId="{1D6E720F-0447-4F69-A4E9-B2B355F08BF2}" srcOrd="0" destOrd="0" presId="urn:microsoft.com/office/officeart/2005/8/layout/vList3"/>
    <dgm:cxn modelId="{BB80A574-B4D2-41A7-8F70-4989FD5D0ACC}" type="presOf" srcId="{4A272206-5856-44C9-8E0E-8917EC112E33}" destId="{E31C7497-F4F7-4F6B-8C25-822584D15C54}" srcOrd="0" destOrd="0" presId="urn:microsoft.com/office/officeart/2005/8/layout/vList3"/>
    <dgm:cxn modelId="{1E887B9B-5321-4385-9ADE-B9F6B08B92EE}" srcId="{E197972C-F402-4D62-AC7D-1439BF195E6A}" destId="{4A272206-5856-44C9-8E0E-8917EC112E33}" srcOrd="1" destOrd="0" parTransId="{48D3DDD2-FF6E-4F90-827D-7F762D7C5BF9}" sibTransId="{B0DE027A-F321-4E49-A506-B133C901E805}"/>
    <dgm:cxn modelId="{EA844C30-F127-44B0-B524-0DAA14E25245}" type="presOf" srcId="{D1E20843-FDD9-41BA-9D74-B3FB39B2FF09}" destId="{FFA2334A-0E5B-4727-9501-048162A0110C}" srcOrd="0" destOrd="0" presId="urn:microsoft.com/office/officeart/2005/8/layout/vList3"/>
    <dgm:cxn modelId="{226F6CE9-0C0E-4346-93BD-C3740D4AAF68}" srcId="{E197972C-F402-4D62-AC7D-1439BF195E6A}" destId="{470529D3-150B-4B93-AD80-29ACD7F5B836}" srcOrd="0" destOrd="0" parTransId="{10822139-9764-4744-8FAB-D437489E0000}" sibTransId="{D492FE8B-FA93-46A9-BD84-DD98EB0C20D4}"/>
    <dgm:cxn modelId="{2142BA12-A17E-4D63-B1E7-AAFD814BB979}" type="presOf" srcId="{470529D3-150B-4B93-AD80-29ACD7F5B836}" destId="{7276C422-27A4-4E1A-AFA8-15E327EEE241}" srcOrd="0" destOrd="0" presId="urn:microsoft.com/office/officeart/2005/8/layout/vList3"/>
    <dgm:cxn modelId="{3EBFAC0F-E864-448D-9A8F-CD31EDE91F84}" srcId="{E197972C-F402-4D62-AC7D-1439BF195E6A}" destId="{0C3BDAB6-051A-436F-B318-C74B3B78403C}" srcOrd="2" destOrd="0" parTransId="{2287D2E6-89D4-42B8-8BD8-D8B730323DFD}" sibTransId="{AC288AB0-AFFD-4FDA-9132-3EC23FB7771A}"/>
    <dgm:cxn modelId="{6B80F477-4725-48DD-AE29-BD0CDA6E0638}" srcId="{E197972C-F402-4D62-AC7D-1439BF195E6A}" destId="{D1E20843-FDD9-41BA-9D74-B3FB39B2FF09}" srcOrd="3" destOrd="0" parTransId="{B81ADFAD-9354-446F-A2C2-1F7BCE4E0C09}" sibTransId="{1139051B-18C4-4D10-A6A3-75EBF9DF27A8}"/>
    <dgm:cxn modelId="{3631B87A-0D4B-43C5-874B-9220297DF566}" type="presOf" srcId="{0C3BDAB6-051A-436F-B318-C74B3B78403C}" destId="{4E5EF34B-77C0-4494-80F8-24568B01B105}" srcOrd="0" destOrd="0" presId="urn:microsoft.com/office/officeart/2005/8/layout/vList3"/>
    <dgm:cxn modelId="{02C42B56-6647-46D9-9874-D2ACB5C1401C}" type="presParOf" srcId="{1D6E720F-0447-4F69-A4E9-B2B355F08BF2}" destId="{54CCB1CB-D088-4EAB-B483-A3CB2886437B}" srcOrd="0" destOrd="0" presId="urn:microsoft.com/office/officeart/2005/8/layout/vList3"/>
    <dgm:cxn modelId="{487A1DFC-8320-4EB8-A4B0-31B3027D480D}" type="presParOf" srcId="{54CCB1CB-D088-4EAB-B483-A3CB2886437B}" destId="{6FA3F493-8E1D-4E78-9298-9FAC588508CE}" srcOrd="0" destOrd="0" presId="urn:microsoft.com/office/officeart/2005/8/layout/vList3"/>
    <dgm:cxn modelId="{C26F6E5B-1B51-4F68-93B6-0FB0A52EC48C}" type="presParOf" srcId="{54CCB1CB-D088-4EAB-B483-A3CB2886437B}" destId="{7276C422-27A4-4E1A-AFA8-15E327EEE241}" srcOrd="1" destOrd="0" presId="urn:microsoft.com/office/officeart/2005/8/layout/vList3"/>
    <dgm:cxn modelId="{C41124C6-76CF-458F-BE10-07BC54FED176}" type="presParOf" srcId="{1D6E720F-0447-4F69-A4E9-B2B355F08BF2}" destId="{12BA8196-7976-4341-AC49-11092CC8B1C3}" srcOrd="1" destOrd="0" presId="urn:microsoft.com/office/officeart/2005/8/layout/vList3"/>
    <dgm:cxn modelId="{42E237A9-3AC9-4B48-9B3A-476EC88DBC2E}" type="presParOf" srcId="{1D6E720F-0447-4F69-A4E9-B2B355F08BF2}" destId="{182B8ADA-4EAB-4921-97FE-B4B6E88FDFA2}" srcOrd="2" destOrd="0" presId="urn:microsoft.com/office/officeart/2005/8/layout/vList3"/>
    <dgm:cxn modelId="{671E967D-3163-4BA8-95E5-BC681746A6E0}" type="presParOf" srcId="{182B8ADA-4EAB-4921-97FE-B4B6E88FDFA2}" destId="{1CD3CAE6-EE69-4D2B-BBB8-ED98A0FFBBA1}" srcOrd="0" destOrd="0" presId="urn:microsoft.com/office/officeart/2005/8/layout/vList3"/>
    <dgm:cxn modelId="{DFECE834-3540-466C-B386-60CE732076B2}" type="presParOf" srcId="{182B8ADA-4EAB-4921-97FE-B4B6E88FDFA2}" destId="{E31C7497-F4F7-4F6B-8C25-822584D15C54}" srcOrd="1" destOrd="0" presId="urn:microsoft.com/office/officeart/2005/8/layout/vList3"/>
    <dgm:cxn modelId="{47225E95-73CF-4472-982A-D0AEB3AFBD18}" type="presParOf" srcId="{1D6E720F-0447-4F69-A4E9-B2B355F08BF2}" destId="{D1F9205A-4318-47D9-9B41-C4AAE1D4E703}" srcOrd="3" destOrd="0" presId="urn:microsoft.com/office/officeart/2005/8/layout/vList3"/>
    <dgm:cxn modelId="{0D632C4D-4E7C-4640-BF91-AA1B4BE7A436}" type="presParOf" srcId="{1D6E720F-0447-4F69-A4E9-B2B355F08BF2}" destId="{5368FEE7-3609-4023-B9CC-158E4E0C8D77}" srcOrd="4" destOrd="0" presId="urn:microsoft.com/office/officeart/2005/8/layout/vList3"/>
    <dgm:cxn modelId="{5DB39AB2-A978-4F44-9F05-516AF7884C91}" type="presParOf" srcId="{5368FEE7-3609-4023-B9CC-158E4E0C8D77}" destId="{65979542-3D9D-4809-807B-F3B607B2CC6D}" srcOrd="0" destOrd="0" presId="urn:microsoft.com/office/officeart/2005/8/layout/vList3"/>
    <dgm:cxn modelId="{714CBF5E-97FB-455E-9D38-BFAEEE18F01A}" type="presParOf" srcId="{5368FEE7-3609-4023-B9CC-158E4E0C8D77}" destId="{4E5EF34B-77C0-4494-80F8-24568B01B105}" srcOrd="1" destOrd="0" presId="urn:microsoft.com/office/officeart/2005/8/layout/vList3"/>
    <dgm:cxn modelId="{06B69D20-FFF2-4617-B222-08A1EDC0D039}" type="presParOf" srcId="{1D6E720F-0447-4F69-A4E9-B2B355F08BF2}" destId="{1F4A9D28-974C-4406-96FF-0951CD937E5C}" srcOrd="5" destOrd="0" presId="urn:microsoft.com/office/officeart/2005/8/layout/vList3"/>
    <dgm:cxn modelId="{0CEFAFD8-18F9-4588-ABEF-584F4A09FE7D}" type="presParOf" srcId="{1D6E720F-0447-4F69-A4E9-B2B355F08BF2}" destId="{0A655F45-7F20-4FB9-BC1E-5207AC2436A4}" srcOrd="6" destOrd="0" presId="urn:microsoft.com/office/officeart/2005/8/layout/vList3"/>
    <dgm:cxn modelId="{4FA0AEDB-BAC8-4B08-980B-F38DBE844CE4}" type="presParOf" srcId="{0A655F45-7F20-4FB9-BC1E-5207AC2436A4}" destId="{DBF768A3-5673-4DFF-B2A7-886D52428791}" srcOrd="0" destOrd="0" presId="urn:microsoft.com/office/officeart/2005/8/layout/vList3"/>
    <dgm:cxn modelId="{85A7CCE7-D146-4562-B6B3-0510304C6558}" type="presParOf" srcId="{0A655F45-7F20-4FB9-BC1E-5207AC2436A4}" destId="{FFA2334A-0E5B-4727-9501-048162A01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5FFD1-F57E-4382-AEBC-9AAD941B6369}">
      <dsp:nvSpPr>
        <dsp:cNvPr id="0" name=""/>
        <dsp:cNvSpPr/>
      </dsp:nvSpPr>
      <dsp:spPr>
        <a:xfrm>
          <a:off x="0" y="0"/>
          <a:ext cx="7786742" cy="1451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Безопасные качественные автомобильные дороги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Региональный проект «Дорожная сеть» в объеме 47,1 млн.руб.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2022 году – ремонт дорог в м.о.г. Киреевск - ул. Дзержинского, ул.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Тесакова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, в м.о.г. Болохово – ул. Горняков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2512" y="0"/>
        <a:ext cx="6084229" cy="1451642"/>
      </dsp:txXfrm>
    </dsp:sp>
    <dsp:sp modelId="{1535E884-8192-464D-B3C0-AA018897A7F6}">
      <dsp:nvSpPr>
        <dsp:cNvPr id="0" name=""/>
        <dsp:cNvSpPr/>
      </dsp:nvSpPr>
      <dsp:spPr>
        <a:xfrm>
          <a:off x="145164" y="145164"/>
          <a:ext cx="1557348" cy="1161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F70DB8-8E47-4404-883E-BBD715019471}">
      <dsp:nvSpPr>
        <dsp:cNvPr id="0" name=""/>
        <dsp:cNvSpPr/>
      </dsp:nvSpPr>
      <dsp:spPr>
        <a:xfrm>
          <a:off x="0" y="1596806"/>
          <a:ext cx="7786742" cy="1946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Жилье и городская среда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«Формирование комфортной городской среды»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28,8 млн.руб.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2022 году ремонт 14 дворовых территорий на сумму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в г. Киреевск, г. Болохово, п. Бородинский, п.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Приупский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Жилье -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19,8 млн.руб.</a:t>
          </a:r>
          <a:endParaRPr lang="ru-RU" sz="1600" kern="1200" dirty="0"/>
        </a:p>
      </dsp:txBody>
      <dsp:txXfrm>
        <a:off x="1702512" y="1596806"/>
        <a:ext cx="6084229" cy="1946202"/>
      </dsp:txXfrm>
    </dsp:sp>
    <dsp:sp modelId="{0348FC9E-33FE-4033-BC1A-0DD175865273}">
      <dsp:nvSpPr>
        <dsp:cNvPr id="0" name=""/>
        <dsp:cNvSpPr/>
      </dsp:nvSpPr>
      <dsp:spPr>
        <a:xfrm>
          <a:off x="145164" y="1989251"/>
          <a:ext cx="1557348" cy="1161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A4D6B0-DCB9-4691-B5CE-34D3F7B3B41E}">
      <dsp:nvSpPr>
        <dsp:cNvPr id="0" name=""/>
        <dsp:cNvSpPr/>
      </dsp:nvSpPr>
      <dsp:spPr>
        <a:xfrm>
          <a:off x="0" y="3688173"/>
          <a:ext cx="7786742" cy="1451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2512" y="3688173"/>
        <a:ext cx="6084229" cy="1451642"/>
      </dsp:txXfrm>
    </dsp:sp>
    <dsp:sp modelId="{D27E7C06-0F95-4C3B-8908-9E5237696A89}">
      <dsp:nvSpPr>
        <dsp:cNvPr id="0" name=""/>
        <dsp:cNvSpPr/>
      </dsp:nvSpPr>
      <dsp:spPr>
        <a:xfrm>
          <a:off x="145164" y="3833337"/>
          <a:ext cx="1557348" cy="1161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DF7F0-E7E4-445B-93EB-4D14A7D4415A}">
      <dsp:nvSpPr>
        <dsp:cNvPr id="0" name=""/>
        <dsp:cNvSpPr/>
      </dsp:nvSpPr>
      <dsp:spPr>
        <a:xfrm rot="10800000">
          <a:off x="725758" y="1709"/>
          <a:ext cx="6778083" cy="1257304"/>
        </a:xfrm>
        <a:prstGeom prst="homePlat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Строительство водозабора в г. Киреевск – 49 млн.руб.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725758" y="1709"/>
        <a:ext cx="6778083" cy="1257304"/>
      </dsp:txXfrm>
    </dsp:sp>
    <dsp:sp modelId="{B6F468CE-4EBA-4F50-81D1-6CADACF22B0D}">
      <dsp:nvSpPr>
        <dsp:cNvPr id="0" name=""/>
        <dsp:cNvSpPr/>
      </dsp:nvSpPr>
      <dsp:spPr>
        <a:xfrm>
          <a:off x="60564" y="19035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1A30D-FE55-40F5-AF0F-3A0BDE9A8E8B}">
      <dsp:nvSpPr>
        <dsp:cNvPr id="0" name=""/>
        <dsp:cNvSpPr/>
      </dsp:nvSpPr>
      <dsp:spPr>
        <a:xfrm rot="10800000">
          <a:off x="734186" y="1634328"/>
          <a:ext cx="6761227" cy="1257304"/>
        </a:xfrm>
        <a:prstGeom prst="homePlat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Техническое присоединение сетей электро-,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газо-теплоснабжения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к строящимся домам - 18 млн.руб.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734186" y="1634328"/>
        <a:ext cx="6761227" cy="1257304"/>
      </dsp:txXfrm>
    </dsp:sp>
    <dsp:sp modelId="{D1115EB8-6C86-4943-A7A6-F474C616602E}">
      <dsp:nvSpPr>
        <dsp:cNvPr id="0" name=""/>
        <dsp:cNvSpPr/>
      </dsp:nvSpPr>
      <dsp:spPr>
        <a:xfrm>
          <a:off x="96284" y="1590675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0DA5C-144F-4F45-8BA8-F668E9C65D62}">
      <dsp:nvSpPr>
        <dsp:cNvPr id="0" name=""/>
        <dsp:cNvSpPr/>
      </dsp:nvSpPr>
      <dsp:spPr>
        <a:xfrm rot="10800000">
          <a:off x="685780" y="3266947"/>
          <a:ext cx="6858039" cy="1257304"/>
        </a:xfrm>
        <a:prstGeom prst="homePlat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44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Строительство 5 газопроводов в населенных пунктах м.о. Бородинское, Шварцевское, город Болохово на сумму 76,7 млн.руб.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5780" y="3266947"/>
        <a:ext cx="6858039" cy="1257304"/>
      </dsp:txXfrm>
    </dsp:sp>
    <dsp:sp modelId="{51303693-F0D0-4061-A176-8B4FB72D83F1}">
      <dsp:nvSpPr>
        <dsp:cNvPr id="0" name=""/>
        <dsp:cNvSpPr/>
      </dsp:nvSpPr>
      <dsp:spPr>
        <a:xfrm>
          <a:off x="114276" y="3233742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6C422-27A4-4E1A-AFA8-15E327EEE241}">
      <dsp:nvSpPr>
        <dsp:cNvPr id="0" name=""/>
        <dsp:cNvSpPr/>
      </dsp:nvSpPr>
      <dsp:spPr>
        <a:xfrm rot="10800000">
          <a:off x="421078" y="1372"/>
          <a:ext cx="7158898" cy="1098055"/>
        </a:xfrm>
        <a:prstGeom prst="homePlat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8421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Дотация на выравнивание уровня бюджетной обеспеченности за счет средств бюджета Тульской области -  16,8 млн.руб.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21078" y="1372"/>
        <a:ext cx="7158898" cy="1098055"/>
      </dsp:txXfrm>
    </dsp:sp>
    <dsp:sp modelId="{6FA3F493-8E1D-4E78-9298-9FAC588508CE}">
      <dsp:nvSpPr>
        <dsp:cNvPr id="0" name=""/>
        <dsp:cNvSpPr/>
      </dsp:nvSpPr>
      <dsp:spPr>
        <a:xfrm>
          <a:off x="0" y="8185"/>
          <a:ext cx="1033862" cy="10721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C7497-F4F7-4F6B-8C25-822584D15C54}">
      <dsp:nvSpPr>
        <dsp:cNvPr id="0" name=""/>
        <dsp:cNvSpPr/>
      </dsp:nvSpPr>
      <dsp:spPr>
        <a:xfrm rot="10800000">
          <a:off x="421078" y="1461876"/>
          <a:ext cx="7158898" cy="1098055"/>
        </a:xfrm>
        <a:prstGeom prst="homePlate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8421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Дотация на выравнивание уровня бюджетной обеспеченности за счет средств района – 27,0 </a:t>
          </a:r>
          <a:r>
            <a:rPr lang="ru-RU" sz="1600" b="1" kern="1200" dirty="0" err="1" smtClean="0">
              <a:solidFill>
                <a:schemeClr val="accent5">
                  <a:lumMod val="50000"/>
                </a:schemeClr>
              </a:solidFill>
            </a:rPr>
            <a:t>тмлн.руб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.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21078" y="1461876"/>
        <a:ext cx="7158898" cy="1098055"/>
      </dsp:txXfrm>
    </dsp:sp>
    <dsp:sp modelId="{1CD3CAE6-EE69-4D2B-BBB8-ED98A0FFBBA1}">
      <dsp:nvSpPr>
        <dsp:cNvPr id="0" name=""/>
        <dsp:cNvSpPr/>
      </dsp:nvSpPr>
      <dsp:spPr>
        <a:xfrm>
          <a:off x="0" y="1481986"/>
          <a:ext cx="1177982" cy="11673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EF34B-77C0-4494-80F8-24568B01B105}">
      <dsp:nvSpPr>
        <dsp:cNvPr id="0" name=""/>
        <dsp:cNvSpPr/>
      </dsp:nvSpPr>
      <dsp:spPr>
        <a:xfrm rot="10800000">
          <a:off x="421078" y="2949880"/>
          <a:ext cx="7158898" cy="1098055"/>
        </a:xfrm>
        <a:prstGeom prst="homePlate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8421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Иные межбюджетные трансферты на поддержку мер по обеспечению сбалансированности бюджетов – 10,0 млн.руб.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21078" y="2949880"/>
        <a:ext cx="7158898" cy="1098055"/>
      </dsp:txXfrm>
    </dsp:sp>
    <dsp:sp modelId="{65979542-3D9D-4809-807B-F3B607B2CC6D}">
      <dsp:nvSpPr>
        <dsp:cNvPr id="0" name=""/>
        <dsp:cNvSpPr/>
      </dsp:nvSpPr>
      <dsp:spPr>
        <a:xfrm>
          <a:off x="0" y="2929418"/>
          <a:ext cx="1192641" cy="11530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2334A-0E5B-4727-9501-048162A0110C}">
      <dsp:nvSpPr>
        <dsp:cNvPr id="0" name=""/>
        <dsp:cNvSpPr/>
      </dsp:nvSpPr>
      <dsp:spPr>
        <a:xfrm rot="10800000">
          <a:off x="421078" y="4450814"/>
          <a:ext cx="7158898" cy="1105258"/>
        </a:xfrm>
        <a:prstGeom prst="homePlate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421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Межбюджетные трансферты на осуществление переданных полномочий в сферах дорожного и жилищно-коммунального хозяйства из районного бюджета – 27,9млн.руб.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21078" y="4450814"/>
        <a:ext cx="7158898" cy="1105258"/>
      </dsp:txXfrm>
    </dsp:sp>
    <dsp:sp modelId="{DBF768A3-5673-4DFF-B2A7-886D52428791}">
      <dsp:nvSpPr>
        <dsp:cNvPr id="0" name=""/>
        <dsp:cNvSpPr/>
      </dsp:nvSpPr>
      <dsp:spPr>
        <a:xfrm>
          <a:off x="71434" y="4307935"/>
          <a:ext cx="1132127" cy="11892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1C9B1-D13A-4EEA-BAE7-AD631F042A9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ECC6-3954-41C1-8F5B-5A9B68298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15DF-AA98-4F44-85D9-F843ECC3811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695EC-7365-4A07-A668-1F7FBFE43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95EC-7365-4A07-A668-1F7FBFE437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695EC-7365-4A07-A668-1F7FBFE4370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28DBC3-C1AF-489F-ACDF-9A0F58C59221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AF90E-E185-4516-A268-DEDC614BBFEB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26A81-3628-4F2A-A410-A32C7B7F1D6E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C1DB-DFDC-463F-9099-CC03B757F2A4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AFA7D-E070-4471-99E9-CC74952C4CA9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04BF6-BF92-4EC8-9847-50635D728029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08CF0-6661-42FE-A36B-A6B0F296070F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7FC0-B911-4E87-8EFD-E8AB467E7245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277DE-847A-4717-A6D0-2AB8BDAB6639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E4A546-9D1C-4663-8AEB-AD3755D6D931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61268D-6D87-46ED-BAC8-B5FD65884AA8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0D4313-69DB-452E-AD62-1798630D302A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903835-508C-4C18-ACC0-5D1CDB770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5" name="Рисунок 4" descr="rashod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5783253" cy="392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214290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Киреевский район на 2022 год и плановый период 2023 и 2024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  <a:endParaRPr lang="ru-RU" sz="24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Программа модернизации коммунальной инфраструктуры- 28,5 млн.руб.: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Замена тепловых сетей в п. Бородинский, замена канализационных сетей по ул. Пушкина в п. Бородинский, замена наружных канализационных сетей в г. Болохово.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«Чистая вода» – 2,5 млн.руб.: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Замена водопровода в г. Липки, замена водопровода и ремонт артезианской скважины в с. Майское м.о. Богучаровское.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«Развитие культуры в муниципальном образовании Киреевский район» - 21,2 млн.руб.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Капитальный ремонт здания Киреевского районного музея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мероприятия, планируемые к реализации в 2022 году</a:t>
            </a:r>
            <a:endParaRPr lang="ru-RU" sz="20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692696"/>
          <a:ext cx="8001056" cy="559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31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отношения в 2022 году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sz="3200" b="1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Доклад окончен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района </a:t>
            </a:r>
            <a:br>
              <a:rPr lang="ru-RU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2022 год и плановый период </a:t>
            </a:r>
            <a:br>
              <a:rPr lang="ru-RU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2023 и 2024 годов</a:t>
            </a:r>
            <a:endParaRPr lang="ru-RU" sz="28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2910" y="1857363"/>
          <a:ext cx="7858180" cy="3286148"/>
        </p:xfrm>
        <a:graphic>
          <a:graphicData uri="http://schemas.openxmlformats.org/drawingml/2006/table">
            <a:tbl>
              <a:tblPr/>
              <a:tblGrid>
                <a:gridCol w="2859612"/>
                <a:gridCol w="1653185"/>
                <a:gridCol w="1635520"/>
                <a:gridCol w="1709863"/>
              </a:tblGrid>
              <a:tr h="948442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2022, тыс.руб.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2023, 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2024, тыс.руб.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1 812 834,5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1 699 762,8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1 665 207,1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77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1 855 734,5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1 724 362,8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1 690 907,1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84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(+), дефицит (-) бюджета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-42 900,0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-24 600,0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-25 700,0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прогнозные показатели социально-экономического развития муниципального образования на 2022 и плановый период;</a:t>
            </a:r>
          </a:p>
          <a:p>
            <a:pPr lvl="0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отчеты налоговых органов о начисленных и уплаченных в бюджет налогах и сборах за 2020 год;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оценка поступления налогов, сборов и неналоговых доходов в 2021 году;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утвержденные методики прогнозирования налоговых и неналоговых доходов бюджета.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Основные подходы при формировании доходов бюджета</a:t>
            </a:r>
            <a:endParaRPr lang="ru-RU" sz="28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муниципального образования Киреевский район </a:t>
            </a:r>
            <a:br>
              <a:rPr lang="ru-RU" sz="2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2020 год и план на 2021 год (млн. руб.) </a:t>
            </a:r>
            <a:endParaRPr lang="ru-RU" sz="22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1071546"/>
          <a:ext cx="771530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Рисунок 16"/>
          <p:cNvGraphicFramePr>
            <a:graphicFrameLocks noGrp="1"/>
          </p:cNvGraphicFramePr>
          <p:nvPr>
            <p:ph idx="1"/>
          </p:nvPr>
        </p:nvGraphicFramePr>
        <p:xfrm>
          <a:off x="1357290" y="1357298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71530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безвозмездных поступлений из бюджета Тульской области</a:t>
            </a:r>
            <a:b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бюджет муниципального образования Киреевский район </a:t>
            </a:r>
            <a:b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2022 год (млн.руб.)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929618" cy="4929222"/>
          </a:xfrm>
        </p:spPr>
        <p:txBody>
          <a:bodyPr>
            <a:noAutofit/>
          </a:bodyPr>
          <a:lstStyle/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Объемы бюджетных ассигнований на заработную плату в соответствии с Указом Президента РФ № 597 определены исходя из фактической численности персонала. При этом средняя заработная плата работников культуры и образования на 2022 год планируется в размере 37513,64 рублей, на 2023 год – 39939,00 рублей, на 2024 год – 42561,11 рублей.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 планировании бюджетных ассигнований на оплату труда других работников муниципальных учреждений учтена индексация с 1 октября ежегодно на прогнозный уровень инфляции в 2022 году - 4% к «базовым» объёмам 2021 года, в 2023 году – 4,0% к «базовым» объёмам 2022 года, в 2024 году - 4,0% к «базовым» объемам 2023 года. </a:t>
            </a: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Индексация расходов на коммунальные услуги учреждений в среднем в размере 2%.</a:t>
            </a: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Планирование бюджетных ассигнований на исполнение расходных обязательств, источником финансового обеспечения которых являются субсидии из областного бюджета, осуществляется в 2022-2024 годах с учетом уровня финансового обеспечения со стороны Киреевского района в размере 5,8%.</a:t>
            </a: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Главными принципами при формировании расходов бюджета являются экономия и эффективность бюджетных расходов. 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2955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подходы при формировании расходов бюджета района на 2022 - 2024 годы</a:t>
            </a:r>
            <a:endParaRPr lang="ru-RU" sz="22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928670"/>
          <a:ext cx="842965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534400" cy="77150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b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Киреевский район на 2022 год, (млн.руб.)</a:t>
            </a:r>
            <a:endParaRPr lang="ru-RU" sz="20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214422"/>
          <a:ext cx="77867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Национальные проекты, </a:t>
            </a:r>
            <a:b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реализуемые в Киреевском районе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5072074"/>
            <a:ext cx="57150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Региональный проект «Точка роста»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Региональный проект «Цифровая образовательная среда»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6,4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Современная школа 6,3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2071679"/>
            <a:ext cx="7858180" cy="314327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муниципальном образовании Киреевский район реализуются мероприятия в рамках 17 муниципальных программ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Объем программных расходов на 2022 год составляет 1 749,1 млн.руб. (94,3% в общем объеме расходов)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3835-508C-4C18-ACC0-5D1CDB77065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муниципальных программ </a:t>
            </a:r>
            <a:br>
              <a:rPr lang="ru-RU" sz="24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Киреевском районе</a:t>
            </a:r>
            <a:endParaRPr lang="ru-RU" sz="24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4612</TotalTime>
  <Words>770</Words>
  <Application>Microsoft Office PowerPoint</Application>
  <PresentationFormat>Экран (4:3)</PresentationFormat>
  <Paragraphs>117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Основные характеристики бюджета района  на 2022 год и плановый период  2023 и 2024 годов</vt:lpstr>
      <vt:lpstr> Основные подходы при формировании доходов бюджета</vt:lpstr>
      <vt:lpstr>Налоговые и неналоговые доходы бюджета муниципального образования Киреевский район  за 2020 год и план на 2021 год (млн. руб.) </vt:lpstr>
      <vt:lpstr>   Структура безвозмездных поступлений из бюджета Тульской области в бюджет муниципального образования Киреевский район  на 2022 год (млн.руб.)  </vt:lpstr>
      <vt:lpstr> Основные подходы при формировании расходов бюджета района на 2022 - 2024 годы</vt:lpstr>
      <vt:lpstr>Структура расходов бюджета муниципального образования  Киреевский район на 2022 год, (млн.руб.)</vt:lpstr>
      <vt:lpstr>Национальные проекты,  реализуемые в Киреевском районе</vt:lpstr>
      <vt:lpstr>Реализация муниципальных программ  в Киреевском районе</vt:lpstr>
      <vt:lpstr>Бюджетные инвестиции</vt:lpstr>
      <vt:lpstr>Основные мероприятия, планируемые к реализации в 2022 году</vt:lpstr>
      <vt:lpstr> Межбюджетные отношения в 2022 году 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Volchkova</cp:lastModifiedBy>
  <cp:revision>308</cp:revision>
  <dcterms:created xsi:type="dcterms:W3CDTF">2015-04-12T00:56:59Z</dcterms:created>
  <dcterms:modified xsi:type="dcterms:W3CDTF">2022-01-26T15:00:49Z</dcterms:modified>
</cp:coreProperties>
</file>