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56" r:id="rId1"/>
  </p:sldMasterIdLst>
  <p:notesMasterIdLst>
    <p:notesMasterId r:id="rId6"/>
  </p:notesMasterIdLst>
  <p:sldIdLst>
    <p:sldId id="285" r:id="rId2"/>
    <p:sldId id="263" r:id="rId3"/>
    <p:sldId id="262" r:id="rId4"/>
    <p:sldId id="28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2190"/>
    <a:srgbClr val="35A42C"/>
    <a:srgbClr val="FF0066"/>
    <a:srgbClr val="3CE440"/>
    <a:srgbClr val="FF66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1" autoAdjust="0"/>
    <p:restoredTop sz="94624" autoAdjust="0"/>
  </p:normalViewPr>
  <p:slideViewPr>
    <p:cSldViewPr>
      <p:cViewPr varScale="1">
        <p:scale>
          <a:sx n="95" d="100"/>
          <a:sy n="95" d="100"/>
        </p:scale>
        <p:origin x="-174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image" Target="../media/image3.png"/><Relationship Id="rId4" Type="http://schemas.openxmlformats.org/officeDocument/2006/relationships/image" Target="../media/image6.jpe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69044E4-31B9-459F-B4EF-C60EFCE466AF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F652AF0-641E-4D97-B969-EE78853065E3}">
      <dgm:prSet phldrT="[Текст]" custT="1">
        <dgm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«Безопасные и качественные автомобильные дороги»  - заключен контракт на ремонт дорог в г. Болохово, г. Киреевск, п. Прогресс на общую сумму  76,3 млн.руб.</a:t>
          </a:r>
        </a:p>
        <a:p>
          <a:pPr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dirty="0"/>
        </a:p>
      </dgm:t>
    </dgm:pt>
    <dgm:pt modelId="{A930EB07-1159-482A-A2FB-FA55AE48B816}" type="parTrans" cxnId="{E02BE6D8-7A4B-41A2-87D9-6A40F6112114}">
      <dgm:prSet/>
      <dgm:spPr/>
      <dgm:t>
        <a:bodyPr/>
        <a:lstStyle/>
        <a:p>
          <a:endParaRPr lang="ru-RU"/>
        </a:p>
      </dgm:t>
    </dgm:pt>
    <dgm:pt modelId="{C5C951DD-F2A5-428F-B2E8-9D4704BA0E41}" type="sibTrans" cxnId="{E02BE6D8-7A4B-41A2-87D9-6A40F6112114}">
      <dgm:prSet/>
      <dgm:spPr/>
      <dgm:t>
        <a:bodyPr/>
        <a:lstStyle/>
        <a:p>
          <a:endParaRPr lang="ru-RU"/>
        </a:p>
      </dgm:t>
    </dgm:pt>
    <dgm:pt modelId="{4EEE1CE7-4043-473F-805C-D441CE65F7B9}">
      <dgm:prSet phldrT="[Текст]" custT="1">
        <dgm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«Формирование комфортной городской среды» -заключен муниципальные контракты на ремонт дворовых территорий и благоустройство общественных территорий (парк в г. Болохово, пляжная зона в г. Киреевск) на 25,9 млн.руб.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dirty="0"/>
        </a:p>
      </dgm:t>
    </dgm:pt>
    <dgm:pt modelId="{45F5357F-3C1C-40A4-8224-48B03826880F}" type="parTrans" cxnId="{61836238-2F24-47A8-89A7-9527D176E9DC}">
      <dgm:prSet/>
      <dgm:spPr/>
      <dgm:t>
        <a:bodyPr/>
        <a:lstStyle/>
        <a:p>
          <a:endParaRPr lang="ru-RU"/>
        </a:p>
      </dgm:t>
    </dgm:pt>
    <dgm:pt modelId="{6B8D2237-101B-4AE4-B527-507ED987BED2}" type="sibTrans" cxnId="{61836238-2F24-47A8-89A7-9527D176E9DC}">
      <dgm:prSet/>
      <dgm:spPr/>
      <dgm:t>
        <a:bodyPr/>
        <a:lstStyle/>
        <a:p>
          <a:endParaRPr lang="ru-RU"/>
        </a:p>
      </dgm:t>
    </dgm:pt>
    <dgm:pt modelId="{E36CE9E5-58CC-46D6-B20A-3FABCD9C0E04}">
      <dgm:prSet phldrT="[Текст]" custT="1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«Образование». Региональный проект «Современная школа» - заключены контракты на приобретение оборудования на общую сумму 6,2 млн.руб.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dirty="0"/>
        </a:p>
      </dgm:t>
    </dgm:pt>
    <dgm:pt modelId="{9B8D501C-7A55-467E-B706-69B24BB26A50}" type="parTrans" cxnId="{4DC1896B-5B60-40A5-BD6C-93B7DA7E9A83}">
      <dgm:prSet/>
      <dgm:spPr/>
      <dgm:t>
        <a:bodyPr/>
        <a:lstStyle/>
        <a:p>
          <a:endParaRPr lang="ru-RU"/>
        </a:p>
      </dgm:t>
    </dgm:pt>
    <dgm:pt modelId="{100C280A-2AEC-4194-B724-B68D5A2EF9D0}" type="sibTrans" cxnId="{4DC1896B-5B60-40A5-BD6C-93B7DA7E9A83}">
      <dgm:prSet/>
      <dgm:spPr/>
      <dgm:t>
        <a:bodyPr/>
        <a:lstStyle/>
        <a:p>
          <a:endParaRPr lang="ru-RU"/>
        </a:p>
      </dgm:t>
    </dgm:pt>
    <dgm:pt modelId="{FBF44DE8-1BD3-4EAB-AD1F-43E92354A2BB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«Демография». Региональный проект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«Содействие занятости женщин, создание условий для дошкольного образования детей в возрасте до трёх лет» объявлен электронный аукцион на строительство детского сада в г. Киреевск стоимостью 137,8 млн.руб.</a:t>
          </a:r>
        </a:p>
        <a:p>
          <a:pPr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dirty="0"/>
        </a:p>
      </dgm:t>
    </dgm:pt>
    <dgm:pt modelId="{5099A47D-4C5A-4725-A8C0-3ECFE7E3640A}" type="parTrans" cxnId="{583FDC2C-89B7-47B3-AEAB-BDA450D389AD}">
      <dgm:prSet/>
      <dgm:spPr/>
      <dgm:t>
        <a:bodyPr/>
        <a:lstStyle/>
        <a:p>
          <a:endParaRPr lang="ru-RU"/>
        </a:p>
      </dgm:t>
    </dgm:pt>
    <dgm:pt modelId="{EE368404-5411-420F-9951-2D6ECBAB9DB9}" type="sibTrans" cxnId="{583FDC2C-89B7-47B3-AEAB-BDA450D389AD}">
      <dgm:prSet/>
      <dgm:spPr/>
      <dgm:t>
        <a:bodyPr/>
        <a:lstStyle/>
        <a:p>
          <a:endParaRPr lang="ru-RU"/>
        </a:p>
      </dgm:t>
    </dgm:pt>
    <dgm:pt modelId="{50364ADC-ED35-4DE0-AC6E-68F3DFD613AA}" type="pres">
      <dgm:prSet presAssocID="{C69044E4-31B9-459F-B4EF-C60EFCE466AF}" presName="linearFlow" presStyleCnt="0">
        <dgm:presLayoutVars>
          <dgm:dir/>
          <dgm:resizeHandles val="exact"/>
        </dgm:presLayoutVars>
      </dgm:prSet>
      <dgm:spPr/>
    </dgm:pt>
    <dgm:pt modelId="{B413C5F5-8288-49F3-800A-CE6E7A67F9C3}" type="pres">
      <dgm:prSet presAssocID="{4F652AF0-641E-4D97-B969-EE78853065E3}" presName="composite" presStyleCnt="0"/>
      <dgm:spPr/>
    </dgm:pt>
    <dgm:pt modelId="{8175F996-07D7-4A8C-9CE7-95D1C5D63863}" type="pres">
      <dgm:prSet presAssocID="{4F652AF0-641E-4D97-B969-EE78853065E3}" presName="imgShp" presStyleLbl="fgImgPlace1" presStyleIdx="0" presStyleCnt="4" custScaleX="95543" custLinFactX="-46228" custLinFactNeighborX="-100000" custLinFactNeighborY="-322"/>
      <dgm:spPr>
        <a:blipFill rotWithShape="0">
          <a:blip xmlns:r="http://schemas.openxmlformats.org/officeDocument/2006/relationships" r:embed="rId1"/>
          <a:stretch>
            <a:fillRect/>
          </a:stretch>
        </a:blipFill>
      </dgm:spPr>
    </dgm:pt>
    <dgm:pt modelId="{20F9FC3B-4C40-4D9C-AEFE-8DE47F0F5C11}" type="pres">
      <dgm:prSet presAssocID="{4F652AF0-641E-4D97-B969-EE78853065E3}" presName="txShp" presStyleLbl="node1" presStyleIdx="0" presStyleCnt="4" custScaleX="150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53849C5-A77F-4E55-AEF8-E1DA08A66121}" type="pres">
      <dgm:prSet presAssocID="{C5C951DD-F2A5-428F-B2E8-9D4704BA0E41}" presName="spacing" presStyleCnt="0"/>
      <dgm:spPr/>
    </dgm:pt>
    <dgm:pt modelId="{13858250-5900-403D-BABE-E080175A83C8}" type="pres">
      <dgm:prSet presAssocID="{4EEE1CE7-4043-473F-805C-D441CE65F7B9}" presName="composite" presStyleCnt="0"/>
      <dgm:spPr/>
    </dgm:pt>
    <dgm:pt modelId="{15FFDB96-93FE-4072-AB82-F36301FDB236}" type="pres">
      <dgm:prSet presAssocID="{4EEE1CE7-4043-473F-805C-D441CE65F7B9}" presName="imgShp" presStyleLbl="fgImgPlace1" presStyleIdx="1" presStyleCnt="4" custScaleX="96236" custLinFactX="-15075" custLinFactNeighborX="-100000" custLinFactNeighborY="1947"/>
      <dgm:spPr>
        <a:blipFill rotWithShape="0">
          <a:blip xmlns:r="http://schemas.openxmlformats.org/officeDocument/2006/relationships" r:embed="rId2"/>
          <a:stretch>
            <a:fillRect/>
          </a:stretch>
        </a:blipFill>
      </dgm:spPr>
    </dgm:pt>
    <dgm:pt modelId="{D24F334A-DBD6-40ED-9460-CE8C81BA9484}" type="pres">
      <dgm:prSet presAssocID="{4EEE1CE7-4043-473F-805C-D441CE65F7B9}" presName="txShp" presStyleLbl="node1" presStyleIdx="1" presStyleCnt="4" custScaleX="150376" custScaleY="111646" custLinFactNeighborX="-2615" custLinFactNeighborY="429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3A9FA3-5C14-4356-9D70-E40BB8CD794D}" type="pres">
      <dgm:prSet presAssocID="{6B8D2237-101B-4AE4-B527-507ED987BED2}" presName="spacing" presStyleCnt="0"/>
      <dgm:spPr/>
    </dgm:pt>
    <dgm:pt modelId="{6A23530E-A13E-4DF0-BCE0-38987D90D1AF}" type="pres">
      <dgm:prSet presAssocID="{E36CE9E5-58CC-46D6-B20A-3FABCD9C0E04}" presName="composite" presStyleCnt="0"/>
      <dgm:spPr/>
    </dgm:pt>
    <dgm:pt modelId="{94853B9A-C0EE-4308-B1B8-D72682EF0F81}" type="pres">
      <dgm:prSet presAssocID="{E36CE9E5-58CC-46D6-B20A-3FABCD9C0E04}" presName="imgShp" presStyleLbl="fgImgPlace1" presStyleIdx="2" presStyleCnt="4" custFlipHor="1" custScaleX="96661" custLinFactX="-23391" custLinFactNeighborX="-100000" custLinFactNeighborY="-4067"/>
      <dgm:spPr>
        <a:blipFill rotWithShape="0">
          <a:blip xmlns:r="http://schemas.openxmlformats.org/officeDocument/2006/relationships" r:embed="rId3"/>
          <a:stretch>
            <a:fillRect/>
          </a:stretch>
        </a:blipFill>
      </dgm:spPr>
    </dgm:pt>
    <dgm:pt modelId="{85983625-2C68-401C-A328-2D57F185D08D}" type="pres">
      <dgm:prSet presAssocID="{E36CE9E5-58CC-46D6-B20A-3FABCD9C0E04}" presName="txShp" presStyleLbl="node1" presStyleIdx="2" presStyleCnt="4" custScaleX="150040" custLinFactNeighborX="168" custLinFactNeighborY="-254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DCF947-4112-46B5-93EA-FD6B351D898A}" type="pres">
      <dgm:prSet presAssocID="{100C280A-2AEC-4194-B724-B68D5A2EF9D0}" presName="spacing" presStyleCnt="0"/>
      <dgm:spPr/>
    </dgm:pt>
    <dgm:pt modelId="{BCB7F242-5965-4D92-889D-C7431AF48D8B}" type="pres">
      <dgm:prSet presAssocID="{FBF44DE8-1BD3-4EAB-AD1F-43E92354A2BB}" presName="composite" presStyleCnt="0"/>
      <dgm:spPr/>
    </dgm:pt>
    <dgm:pt modelId="{60F50F60-ED6B-4B59-8B5F-38D0A77A779F}" type="pres">
      <dgm:prSet presAssocID="{FBF44DE8-1BD3-4EAB-AD1F-43E92354A2BB}" presName="imgShp" presStyleLbl="fgImgPlace1" presStyleIdx="3" presStyleCnt="4" custScaleX="91865" custLinFactX="-20993" custLinFactNeighborX="-100000" custLinFactNeighborY="-11889"/>
      <dgm:spPr>
        <a:blipFill rotWithShape="0">
          <a:blip xmlns:r="http://schemas.openxmlformats.org/officeDocument/2006/relationships" r:embed="rId4"/>
          <a:stretch>
            <a:fillRect/>
          </a:stretch>
        </a:blipFill>
      </dgm:spPr>
    </dgm:pt>
    <dgm:pt modelId="{786CA824-5852-4703-A6C1-8581F31FCAE7}" type="pres">
      <dgm:prSet presAssocID="{FBF44DE8-1BD3-4EAB-AD1F-43E92354A2BB}" presName="txShp" presStyleLbl="node1" presStyleIdx="3" presStyleCnt="4" custScaleX="150376" custScaleY="133362" custLinFactNeighborX="-1437" custLinFactNeighborY="414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1BAC9DA-1E88-4B1E-AC66-0BC03296F03A}" type="presOf" srcId="{4F652AF0-641E-4D97-B969-EE78853065E3}" destId="{20F9FC3B-4C40-4D9C-AEFE-8DE47F0F5C11}" srcOrd="0" destOrd="0" presId="urn:microsoft.com/office/officeart/2005/8/layout/vList3"/>
    <dgm:cxn modelId="{E02BE6D8-7A4B-41A2-87D9-6A40F6112114}" srcId="{C69044E4-31B9-459F-B4EF-C60EFCE466AF}" destId="{4F652AF0-641E-4D97-B969-EE78853065E3}" srcOrd="0" destOrd="0" parTransId="{A930EB07-1159-482A-A2FB-FA55AE48B816}" sibTransId="{C5C951DD-F2A5-428F-B2E8-9D4704BA0E41}"/>
    <dgm:cxn modelId="{61836238-2F24-47A8-89A7-9527D176E9DC}" srcId="{C69044E4-31B9-459F-B4EF-C60EFCE466AF}" destId="{4EEE1CE7-4043-473F-805C-D441CE65F7B9}" srcOrd="1" destOrd="0" parTransId="{45F5357F-3C1C-40A4-8224-48B03826880F}" sibTransId="{6B8D2237-101B-4AE4-B527-507ED987BED2}"/>
    <dgm:cxn modelId="{4DC1896B-5B60-40A5-BD6C-93B7DA7E9A83}" srcId="{C69044E4-31B9-459F-B4EF-C60EFCE466AF}" destId="{E36CE9E5-58CC-46D6-B20A-3FABCD9C0E04}" srcOrd="2" destOrd="0" parTransId="{9B8D501C-7A55-467E-B706-69B24BB26A50}" sibTransId="{100C280A-2AEC-4194-B724-B68D5A2EF9D0}"/>
    <dgm:cxn modelId="{61A713B2-DCEB-4D1C-9A45-6AD0031E58D5}" type="presOf" srcId="{FBF44DE8-1BD3-4EAB-AD1F-43E92354A2BB}" destId="{786CA824-5852-4703-A6C1-8581F31FCAE7}" srcOrd="0" destOrd="0" presId="urn:microsoft.com/office/officeart/2005/8/layout/vList3"/>
    <dgm:cxn modelId="{1A0A791C-C193-43E5-A334-C06DC0817809}" type="presOf" srcId="{4EEE1CE7-4043-473F-805C-D441CE65F7B9}" destId="{D24F334A-DBD6-40ED-9460-CE8C81BA9484}" srcOrd="0" destOrd="0" presId="urn:microsoft.com/office/officeart/2005/8/layout/vList3"/>
    <dgm:cxn modelId="{6DDB91A1-4008-4561-BAA9-0B37047D294B}" type="presOf" srcId="{C69044E4-31B9-459F-B4EF-C60EFCE466AF}" destId="{50364ADC-ED35-4DE0-AC6E-68F3DFD613AA}" srcOrd="0" destOrd="0" presId="urn:microsoft.com/office/officeart/2005/8/layout/vList3"/>
    <dgm:cxn modelId="{583FDC2C-89B7-47B3-AEAB-BDA450D389AD}" srcId="{C69044E4-31B9-459F-B4EF-C60EFCE466AF}" destId="{FBF44DE8-1BD3-4EAB-AD1F-43E92354A2BB}" srcOrd="3" destOrd="0" parTransId="{5099A47D-4C5A-4725-A8C0-3ECFE7E3640A}" sibTransId="{EE368404-5411-420F-9951-2D6ECBAB9DB9}"/>
    <dgm:cxn modelId="{C3AEF967-4936-4556-8218-2FD7477CE093}" type="presOf" srcId="{E36CE9E5-58CC-46D6-B20A-3FABCD9C0E04}" destId="{85983625-2C68-401C-A328-2D57F185D08D}" srcOrd="0" destOrd="0" presId="urn:microsoft.com/office/officeart/2005/8/layout/vList3"/>
    <dgm:cxn modelId="{E859BCD1-1527-4354-84B3-308A6136169E}" type="presParOf" srcId="{50364ADC-ED35-4DE0-AC6E-68F3DFD613AA}" destId="{B413C5F5-8288-49F3-800A-CE6E7A67F9C3}" srcOrd="0" destOrd="0" presId="urn:microsoft.com/office/officeart/2005/8/layout/vList3"/>
    <dgm:cxn modelId="{883F4B74-FEBF-49FF-B711-F2FE68F0F580}" type="presParOf" srcId="{B413C5F5-8288-49F3-800A-CE6E7A67F9C3}" destId="{8175F996-07D7-4A8C-9CE7-95D1C5D63863}" srcOrd="0" destOrd="0" presId="urn:microsoft.com/office/officeart/2005/8/layout/vList3"/>
    <dgm:cxn modelId="{F022FDC2-A564-4E52-8D68-C2DB71EF3833}" type="presParOf" srcId="{B413C5F5-8288-49F3-800A-CE6E7A67F9C3}" destId="{20F9FC3B-4C40-4D9C-AEFE-8DE47F0F5C11}" srcOrd="1" destOrd="0" presId="urn:microsoft.com/office/officeart/2005/8/layout/vList3"/>
    <dgm:cxn modelId="{37D95875-5F2F-4B1F-AA58-A3152D2E1367}" type="presParOf" srcId="{50364ADC-ED35-4DE0-AC6E-68F3DFD613AA}" destId="{D53849C5-A77F-4E55-AEF8-E1DA08A66121}" srcOrd="1" destOrd="0" presId="urn:microsoft.com/office/officeart/2005/8/layout/vList3"/>
    <dgm:cxn modelId="{AA2C811C-6981-4F3B-81BF-76FC813A0C8B}" type="presParOf" srcId="{50364ADC-ED35-4DE0-AC6E-68F3DFD613AA}" destId="{13858250-5900-403D-BABE-E080175A83C8}" srcOrd="2" destOrd="0" presId="urn:microsoft.com/office/officeart/2005/8/layout/vList3"/>
    <dgm:cxn modelId="{C7004DB9-4C85-4EFC-A5CD-E3CD9642555C}" type="presParOf" srcId="{13858250-5900-403D-BABE-E080175A83C8}" destId="{15FFDB96-93FE-4072-AB82-F36301FDB236}" srcOrd="0" destOrd="0" presId="urn:microsoft.com/office/officeart/2005/8/layout/vList3"/>
    <dgm:cxn modelId="{0D790CE1-248A-4DF2-9C03-3FA092339F5F}" type="presParOf" srcId="{13858250-5900-403D-BABE-E080175A83C8}" destId="{D24F334A-DBD6-40ED-9460-CE8C81BA9484}" srcOrd="1" destOrd="0" presId="urn:microsoft.com/office/officeart/2005/8/layout/vList3"/>
    <dgm:cxn modelId="{AD6D4CCB-5448-4787-9454-4B1F59AC8045}" type="presParOf" srcId="{50364ADC-ED35-4DE0-AC6E-68F3DFD613AA}" destId="{703A9FA3-5C14-4356-9D70-E40BB8CD794D}" srcOrd="3" destOrd="0" presId="urn:microsoft.com/office/officeart/2005/8/layout/vList3"/>
    <dgm:cxn modelId="{3EC866F7-4A84-4003-8BAE-725D035C208D}" type="presParOf" srcId="{50364ADC-ED35-4DE0-AC6E-68F3DFD613AA}" destId="{6A23530E-A13E-4DF0-BCE0-38987D90D1AF}" srcOrd="4" destOrd="0" presId="urn:microsoft.com/office/officeart/2005/8/layout/vList3"/>
    <dgm:cxn modelId="{303C9043-DC8B-4C9B-9EDC-16A100F6954B}" type="presParOf" srcId="{6A23530E-A13E-4DF0-BCE0-38987D90D1AF}" destId="{94853B9A-C0EE-4308-B1B8-D72682EF0F81}" srcOrd="0" destOrd="0" presId="urn:microsoft.com/office/officeart/2005/8/layout/vList3"/>
    <dgm:cxn modelId="{20FDEA71-8C58-4120-98DF-2C03E64CA53C}" type="presParOf" srcId="{6A23530E-A13E-4DF0-BCE0-38987D90D1AF}" destId="{85983625-2C68-401C-A328-2D57F185D08D}" srcOrd="1" destOrd="0" presId="urn:microsoft.com/office/officeart/2005/8/layout/vList3"/>
    <dgm:cxn modelId="{E5C58524-FDC3-46B0-AF35-4A001B1D7403}" type="presParOf" srcId="{50364ADC-ED35-4DE0-AC6E-68F3DFD613AA}" destId="{51DCF947-4112-46B5-93EA-FD6B351D898A}" srcOrd="5" destOrd="0" presId="urn:microsoft.com/office/officeart/2005/8/layout/vList3"/>
    <dgm:cxn modelId="{4547FBB4-F7C5-49DB-A11D-0230706ADE8B}" type="presParOf" srcId="{50364ADC-ED35-4DE0-AC6E-68F3DFD613AA}" destId="{BCB7F242-5965-4D92-889D-C7431AF48D8B}" srcOrd="6" destOrd="0" presId="urn:microsoft.com/office/officeart/2005/8/layout/vList3"/>
    <dgm:cxn modelId="{4FC8E3C1-D3EB-4EFB-9830-F30A025A134C}" type="presParOf" srcId="{BCB7F242-5965-4D92-889D-C7431AF48D8B}" destId="{60F50F60-ED6B-4B59-8B5F-38D0A77A779F}" srcOrd="0" destOrd="0" presId="urn:microsoft.com/office/officeart/2005/8/layout/vList3"/>
    <dgm:cxn modelId="{B431A81A-6738-4EC8-BF02-477EFD09BC2E}" type="presParOf" srcId="{BCB7F242-5965-4D92-889D-C7431AF48D8B}" destId="{786CA824-5852-4703-A6C1-8581F31FCAE7}" srcOrd="1" destOrd="0" presId="urn:microsoft.com/office/officeart/2005/8/layout/vList3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0F9FC3B-4C40-4D9C-AEFE-8DE47F0F5C11}">
      <dsp:nvSpPr>
        <dsp:cNvPr id="0" name=""/>
        <dsp:cNvSpPr/>
      </dsp:nvSpPr>
      <dsp:spPr>
        <a:xfrm rot="10800000">
          <a:off x="-1" y="1262"/>
          <a:ext cx="8280923" cy="888581"/>
        </a:xfrm>
        <a:prstGeom prst="homePlate">
          <a:avLst/>
        </a:prstGeom>
        <a:gradFill rotWithShape="1">
          <a:gsLst>
            <a:gs pos="0">
              <a:schemeClr val="accent6">
                <a:tint val="65000"/>
                <a:satMod val="270000"/>
              </a:schemeClr>
            </a:gs>
            <a:gs pos="25000">
              <a:schemeClr val="accent6">
                <a:tint val="60000"/>
                <a:satMod val="300000"/>
              </a:schemeClr>
            </a:gs>
            <a:gs pos="100000">
              <a:schemeClr val="accent6"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accent6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hemeClr val="accent6"/>
        </a:lnRef>
        <a:fillRef idx="2">
          <a:schemeClr val="accent6"/>
        </a:fillRef>
        <a:effectRef idx="1">
          <a:schemeClr val="accent6"/>
        </a:effectRef>
        <a:fontRef idx="minor">
          <a:schemeClr val="dk1"/>
        </a:fontRef>
      </dsp:style>
      <dsp:txBody>
        <a:bodyPr spcFirstLastPara="0" vert="horz" wrap="square" lIns="391840" tIns="60960" rIns="113792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«Безопасные и качественные автомобильные дороги»  - заключен контракт на ремонт дорог в г. Болохово, г. Киреевск, п. Прогресс на общую сумму  76,3 млн.руб.</a:t>
          </a:r>
        </a:p>
        <a:p>
          <a:pPr lvl="0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/>
        </a:p>
      </dsp:txBody>
      <dsp:txXfrm rot="10800000">
        <a:off x="-1" y="1262"/>
        <a:ext cx="8280923" cy="888581"/>
      </dsp:txXfrm>
    </dsp:sp>
    <dsp:sp modelId="{8175F996-07D7-4A8C-9CE7-95D1C5D63863}">
      <dsp:nvSpPr>
        <dsp:cNvPr id="0" name=""/>
        <dsp:cNvSpPr/>
      </dsp:nvSpPr>
      <dsp:spPr>
        <a:xfrm>
          <a:off x="0" y="0"/>
          <a:ext cx="848977" cy="888581"/>
        </a:xfrm>
        <a:prstGeom prst="ellipse">
          <a:avLst/>
        </a:prstGeom>
        <a:blipFill rotWithShape="0">
          <a:blip xmlns:r="http://schemas.openxmlformats.org/officeDocument/2006/relationships" r:embed="rId1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D24F334A-DBD6-40ED-9460-CE8C81BA9484}">
      <dsp:nvSpPr>
        <dsp:cNvPr id="0" name=""/>
        <dsp:cNvSpPr/>
      </dsp:nvSpPr>
      <dsp:spPr>
        <a:xfrm rot="10800000">
          <a:off x="-1" y="1193274"/>
          <a:ext cx="8280923" cy="992065"/>
        </a:xfrm>
        <a:prstGeom prst="homePlate">
          <a:avLst/>
        </a:prstGeom>
        <a:gradFill rotWithShape="1">
          <a:gsLst>
            <a:gs pos="0">
              <a:schemeClr val="accent4">
                <a:tint val="65000"/>
                <a:satMod val="270000"/>
              </a:schemeClr>
            </a:gs>
            <a:gs pos="25000">
              <a:schemeClr val="accent4">
                <a:tint val="60000"/>
                <a:satMod val="300000"/>
              </a:schemeClr>
            </a:gs>
            <a:gs pos="100000">
              <a:schemeClr val="accent4"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accent4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hemeClr val="accent4"/>
        </a:lnRef>
        <a:fillRef idx="2">
          <a:schemeClr val="accent4"/>
        </a:fillRef>
        <a:effectRef idx="1">
          <a:schemeClr val="accent4"/>
        </a:effectRef>
        <a:fontRef idx="minor">
          <a:schemeClr val="dk1"/>
        </a:fontRef>
      </dsp:style>
      <dsp:txBody>
        <a:bodyPr spcFirstLastPara="0" vert="horz" wrap="square" lIns="391840" tIns="60960" rIns="113792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«Формирование комфортной городской среды» -заключен муниципальные контракты на ремонт дворовых территорий и благоустройство общественных территорий (парк в г. Болохово, пляжная зона в г. Киреевск) на 25,9 млн.руб.</a:t>
          </a:r>
        </a:p>
        <a:p>
          <a:pPr lvl="0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200" kern="1200" dirty="0"/>
        </a:p>
      </dsp:txBody>
      <dsp:txXfrm rot="10800000">
        <a:off x="-1" y="1193274"/>
        <a:ext cx="8280923" cy="992065"/>
      </dsp:txXfrm>
    </dsp:sp>
    <dsp:sp modelId="{15FFDB96-93FE-4072-AB82-F36301FDB236}">
      <dsp:nvSpPr>
        <dsp:cNvPr id="0" name=""/>
        <dsp:cNvSpPr/>
      </dsp:nvSpPr>
      <dsp:spPr>
        <a:xfrm>
          <a:off x="0" y="1224134"/>
          <a:ext cx="855135" cy="888581"/>
        </a:xfrm>
        <a:prstGeom prst="ellipse">
          <a:avLst/>
        </a:prstGeom>
        <a:blipFill rotWithShape="0">
          <a:blip xmlns:r="http://schemas.openxmlformats.org/officeDocument/2006/relationships" r:embed="rId2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5983625-2C68-401C-A328-2D57F185D08D}">
      <dsp:nvSpPr>
        <dsp:cNvPr id="0" name=""/>
        <dsp:cNvSpPr/>
      </dsp:nvSpPr>
      <dsp:spPr>
        <a:xfrm rot="10800000">
          <a:off x="18499" y="2389818"/>
          <a:ext cx="8262420" cy="888581"/>
        </a:xfrm>
        <a:prstGeom prst="homePlate">
          <a:avLst/>
        </a:prstGeom>
        <a:gradFill rotWithShape="1">
          <a:gsLst>
            <a:gs pos="0">
              <a:schemeClr val="accent1">
                <a:tint val="65000"/>
                <a:satMod val="270000"/>
              </a:schemeClr>
            </a:gs>
            <a:gs pos="25000">
              <a:schemeClr val="accent1">
                <a:tint val="60000"/>
                <a:satMod val="300000"/>
              </a:schemeClr>
            </a:gs>
            <a:gs pos="100000">
              <a:schemeClr val="accent1"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accent1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hemeClr val="accent1"/>
        </a:lnRef>
        <a:fillRef idx="2">
          <a:schemeClr val="accent1"/>
        </a:fillRef>
        <a:effectRef idx="1">
          <a:schemeClr val="accent1"/>
        </a:effectRef>
        <a:fontRef idx="minor">
          <a:schemeClr val="dk1"/>
        </a:fontRef>
      </dsp:style>
      <dsp:txBody>
        <a:bodyPr spcFirstLastPara="0" vert="horz" wrap="square" lIns="391840" tIns="60960" rIns="113792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«Образование». Региональный проект «Современная школа» - заключены контракты на приобретение оборудования на общую сумму 6,2 млн.руб.</a:t>
          </a:r>
        </a:p>
        <a:p>
          <a:pPr lvl="0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 dirty="0"/>
        </a:p>
      </dsp:txBody>
      <dsp:txXfrm rot="10800000">
        <a:off x="18499" y="2389818"/>
        <a:ext cx="8262420" cy="888581"/>
      </dsp:txXfrm>
    </dsp:sp>
    <dsp:sp modelId="{94853B9A-C0EE-4308-B1B8-D72682EF0F81}">
      <dsp:nvSpPr>
        <dsp:cNvPr id="0" name=""/>
        <dsp:cNvSpPr/>
      </dsp:nvSpPr>
      <dsp:spPr>
        <a:xfrm flipH="1">
          <a:off x="0" y="2376267"/>
          <a:ext cx="858911" cy="888581"/>
        </a:xfrm>
        <a:prstGeom prst="ellipse">
          <a:avLst/>
        </a:prstGeom>
        <a:blipFill rotWithShape="0">
          <a:blip xmlns:r="http://schemas.openxmlformats.org/officeDocument/2006/relationships" r:embed="rId3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86CA824-5852-4703-A6C1-8581F31FCAE7}">
      <dsp:nvSpPr>
        <dsp:cNvPr id="0" name=""/>
        <dsp:cNvSpPr/>
      </dsp:nvSpPr>
      <dsp:spPr>
        <a:xfrm rot="10800000">
          <a:off x="-1" y="3567497"/>
          <a:ext cx="8280923" cy="1185030"/>
        </a:xfrm>
        <a:prstGeom prst="homePlate">
          <a:avLst/>
        </a:prstGeom>
        <a:gradFill rotWithShape="1">
          <a:gsLst>
            <a:gs pos="0">
              <a:schemeClr val="accent5">
                <a:tint val="65000"/>
                <a:satMod val="270000"/>
              </a:schemeClr>
            </a:gs>
            <a:gs pos="25000">
              <a:schemeClr val="accent5">
                <a:tint val="60000"/>
                <a:satMod val="300000"/>
              </a:schemeClr>
            </a:gs>
            <a:gs pos="100000">
              <a:schemeClr val="accent5">
                <a:tint val="29000"/>
                <a:satMod val="400000"/>
              </a:schemeClr>
            </a:gs>
          </a:gsLst>
          <a:lin ang="16200000" scaled="1"/>
        </a:gradFill>
        <a:ln w="9525" cap="flat" cmpd="sng" algn="ctr">
          <a:solidFill>
            <a:schemeClr val="accent5">
              <a:satMod val="150000"/>
            </a:schemeClr>
          </a:solidFill>
          <a:prstDash val="solid"/>
        </a:ln>
        <a:effectLst>
          <a:outerShdw blurRad="65500" dist="38100" dir="5400000" rotWithShape="0">
            <a:srgbClr val="000000">
              <a:alpha val="40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391840" tIns="60960" rIns="113792" bIns="60960" numCol="1" spcCol="1270" anchor="ctr" anchorCtr="0">
          <a:noAutofit/>
        </a:bodyPr>
        <a:lstStyle/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ru-RU" sz="1600" b="1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«Демография». Региональный проект</a:t>
          </a:r>
          <a:r>
            <a:rPr lang="ru-RU" sz="1600" b="1" kern="1200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kern="12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rPr>
            <a:t>«Содействие занятости женщин, создание условий для дошкольного образования детей в возрасте до трёх лет» объявлен электронный аукцион на строительство детского сада в г. Киреевск стоимостью 137,8 млн.руб.</a:t>
          </a:r>
        </a:p>
        <a:p>
          <a:pPr lvl="0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kern="1200" dirty="0"/>
        </a:p>
      </dsp:txBody>
      <dsp:txXfrm rot="10800000">
        <a:off x="-1" y="3567497"/>
        <a:ext cx="8280923" cy="1185030"/>
      </dsp:txXfrm>
    </dsp:sp>
    <dsp:sp modelId="{60F50F60-ED6B-4B59-8B5F-38D0A77A779F}">
      <dsp:nvSpPr>
        <dsp:cNvPr id="0" name=""/>
        <dsp:cNvSpPr/>
      </dsp:nvSpPr>
      <dsp:spPr>
        <a:xfrm>
          <a:off x="0" y="3608816"/>
          <a:ext cx="816295" cy="888581"/>
        </a:xfrm>
        <a:prstGeom prst="ellipse">
          <a:avLst/>
        </a:prstGeom>
        <a:blipFill rotWithShape="0">
          <a:blip xmlns:r="http://schemas.openxmlformats.org/officeDocument/2006/relationships" r:embed="rId4"/>
          <a:stretch>
            <a:fillRect/>
          </a:stretch>
        </a:blipFill>
        <a:ln w="425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16.10.2020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F7568-5836-4B5C-838D-36105F60B965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54013-6F04-4B92-985C-D8B7C91225DC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829EF-6A98-49D1-953F-D21B396B9F9C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36A021-F92B-4F05-8AF7-7EB8766D8511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E3D79E-EA96-4973-A531-908754B35D73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A5F93-E628-40C3-8C3F-077A93DF9D7A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5D8CA-8950-4A88-992C-F86E8C07A21D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3BC4E-F227-4EBB-9F54-201A19544496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C327B-9F73-45B5-9B5B-A0CAFD7BF46D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638D1-06E0-49D4-8AF8-C80E19A13612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D7F9D7-4126-40A6-BFF3-5815D2E00801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6401CD8-7DF4-4A8D-9DF0-C389375BABD7}" type="datetime1">
              <a:rPr lang="ru-RU" smtClean="0"/>
              <a:pPr/>
              <a:t>16.10.2020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ru-RU" sz="4800" dirty="0"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1484784"/>
            <a:ext cx="1785950" cy="1785950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331640" y="4005064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Муниципальное образование Киреевский район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E903835-508C-4C18-ACC0-5D1CDB770654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683568" y="1340768"/>
            <a:ext cx="771530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dirty="0" smtClean="0">
                <a:solidFill>
                  <a:srgbClr val="C00000"/>
                </a:solidFill>
              </a:rPr>
              <a:t>Информация </a:t>
            </a:r>
            <a:r>
              <a:rPr lang="ru-RU" sz="2800" b="1" dirty="0" smtClean="0">
                <a:solidFill>
                  <a:srgbClr val="C00000"/>
                </a:solidFill>
              </a:rPr>
              <a:t>об исполнении </a:t>
            </a:r>
            <a:r>
              <a:rPr lang="ru-RU" sz="2800" b="1" dirty="0" smtClean="0">
                <a:solidFill>
                  <a:srgbClr val="C00000"/>
                </a:solidFill>
              </a:rPr>
              <a:t>консолидированного бюджета </a:t>
            </a:r>
            <a:r>
              <a:rPr lang="ru-RU" sz="2800" b="1" dirty="0" smtClean="0">
                <a:solidFill>
                  <a:srgbClr val="C00000"/>
                </a:solidFill>
              </a:rPr>
              <a:t>муниципального образования Киреевский район  за </a:t>
            </a:r>
            <a:r>
              <a:rPr lang="en-US" sz="2800" b="1" dirty="0" smtClean="0">
                <a:solidFill>
                  <a:srgbClr val="C00000"/>
                </a:solidFill>
              </a:rPr>
              <a:t>9</a:t>
            </a:r>
            <a:r>
              <a:rPr lang="ru-RU" sz="2800" b="1" dirty="0" smtClean="0">
                <a:solidFill>
                  <a:srgbClr val="C00000"/>
                </a:solidFill>
              </a:rPr>
              <a:t> месяцев 2019 года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043608" y="3645024"/>
            <a:ext cx="7358114" cy="1500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620688"/>
            <a:ext cx="7456438" cy="1093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консолидированного бюджета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муниципального образования Киреевский район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9 месяцев 2019 года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467544" y="1772816"/>
          <a:ext cx="8208912" cy="3565882"/>
        </p:xfrm>
        <a:graphic>
          <a:graphicData uri="http://schemas.openxmlformats.org/drawingml/2006/table">
            <a:tbl>
              <a:tblPr/>
              <a:tblGrid>
                <a:gridCol w="2987245"/>
                <a:gridCol w="1726970"/>
                <a:gridCol w="1708518"/>
                <a:gridCol w="1786179"/>
              </a:tblGrid>
              <a:tr h="956253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Уточненные плановые назначения на 2019,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9 месяцев 2019,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исполнения, 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82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505,2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358,1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70,9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8658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</a:t>
                      </a: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поступления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1511,5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677,6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44,8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9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2016,7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1035,7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51,4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9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2119,7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1059,1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50,0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823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-103,0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-23,4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692696"/>
            <a:ext cx="7858120" cy="36828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Национальные проекты, реализуемые </a:t>
            </a:r>
            <a:r>
              <a:rPr lang="ru-RU" sz="2000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в Киреевском районе Тульской области в 2019 году.</a:t>
            </a:r>
            <a:endParaRPr lang="ru-RU" sz="20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Содержимое 6"/>
          <p:cNvGraphicFramePr>
            <a:graphicFrameLocks noGrp="1"/>
          </p:cNvGraphicFramePr>
          <p:nvPr>
            <p:ph idx="1"/>
          </p:nvPr>
        </p:nvGraphicFramePr>
        <p:xfrm>
          <a:off x="395536" y="1196752"/>
          <a:ext cx="8280920" cy="47525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1940</TotalTime>
  <Words>221</Words>
  <Application>Microsoft Office PowerPoint</Application>
  <PresentationFormat>Экран (4:3)</PresentationFormat>
  <Paragraphs>39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Аспект</vt:lpstr>
      <vt:lpstr>БЮДЖЕТ ДЛЯ ГРАЖДАН</vt:lpstr>
      <vt:lpstr>Слайд 2</vt:lpstr>
      <vt:lpstr>Исполнение консолидированного бюджета муниципального образования Киреевский район  за 9 месяцев 2019 года</vt:lpstr>
      <vt:lpstr> Национальные проекты, реализуемые в Киреевском районе Тульской области в 2019 году.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203</cp:revision>
  <dcterms:created xsi:type="dcterms:W3CDTF">2015-04-12T00:56:59Z</dcterms:created>
  <dcterms:modified xsi:type="dcterms:W3CDTF">2020-10-16T18:35:22Z</dcterms:modified>
</cp:coreProperties>
</file>