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6" r:id="rId1"/>
  </p:sldMasterIdLst>
  <p:notesMasterIdLst>
    <p:notesMasterId r:id="rId14"/>
  </p:notesMasterIdLst>
  <p:sldIdLst>
    <p:sldId id="263" r:id="rId2"/>
    <p:sldId id="267" r:id="rId3"/>
    <p:sldId id="264" r:id="rId4"/>
    <p:sldId id="268" r:id="rId5"/>
    <p:sldId id="262" r:id="rId6"/>
    <p:sldId id="265" r:id="rId7"/>
    <p:sldId id="256" r:id="rId8"/>
    <p:sldId id="258" r:id="rId9"/>
    <p:sldId id="266" r:id="rId10"/>
    <p:sldId id="270" r:id="rId11"/>
    <p:sldId id="269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E440"/>
    <a:srgbClr val="FF6600"/>
    <a:srgbClr val="9F2190"/>
    <a:srgbClr val="35A42C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1" autoAdjust="0"/>
    <p:restoredTop sz="94624" autoAdjust="0"/>
  </p:normalViewPr>
  <p:slideViewPr>
    <p:cSldViewPr>
      <p:cViewPr varScale="1">
        <p:scale>
          <a:sx n="108" d="100"/>
          <a:sy n="108" d="100"/>
        </p:scale>
        <p:origin x="-16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sideWall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5.605534143567123E-2"/>
          <c:y val="4.9030301333557437E-2"/>
          <c:w val="0.83666372705469561"/>
          <c:h val="0.4174145534528586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2.3045106194130541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-6.5843160554658791E-3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Val val="1"/>
            </c:dLbl>
            <c:dLbl>
              <c:idx val="5"/>
              <c:layout>
                <c:manualLayout>
                  <c:x val="0"/>
                  <c:y val="-1.1851768899838654E-2"/>
                </c:manualLayout>
              </c:layout>
              <c:showVal val="1"/>
            </c:dLbl>
            <c:dLbl>
              <c:idx val="10"/>
              <c:layout>
                <c:manualLayout>
                  <c:x val="-1.3168632110931722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Лист1!$A$2:$A$11</c:f>
              <c:strCache>
                <c:ptCount val="10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Платные услуги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108.1</c:v>
                </c:pt>
                <c:pt idx="1">
                  <c:v>58</c:v>
                </c:pt>
                <c:pt idx="2">
                  <c:v>62.4</c:v>
                </c:pt>
                <c:pt idx="3">
                  <c:v>17.399999999999999</c:v>
                </c:pt>
                <c:pt idx="4">
                  <c:v>6.9</c:v>
                </c:pt>
                <c:pt idx="5">
                  <c:v>18.7</c:v>
                </c:pt>
                <c:pt idx="6">
                  <c:v>23.2</c:v>
                </c:pt>
                <c:pt idx="7">
                  <c:v>2.5</c:v>
                </c:pt>
                <c:pt idx="8">
                  <c:v>4.5</c:v>
                </c:pt>
                <c:pt idx="9">
                  <c:v>39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5.4473291007068679E-2"/>
                  <c:y val="8.4192353276034519E-3"/>
                </c:manualLayout>
              </c:layout>
              <c:showVal val="1"/>
            </c:dLbl>
            <c:dLbl>
              <c:idx val="1"/>
              <c:layout>
                <c:manualLayout>
                  <c:x val="2.139889756774329E-2"/>
                  <c:y val="-7.1110613399031474E-3"/>
                </c:manualLayout>
              </c:layout>
              <c:showVal val="1"/>
            </c:dLbl>
            <c:dLbl>
              <c:idx val="2"/>
              <c:layout>
                <c:manualLayout>
                  <c:x val="2.5161930113862082E-2"/>
                  <c:y val="7.8482973580820941E-3"/>
                </c:manualLayout>
              </c:layout>
              <c:showVal val="1"/>
            </c:dLbl>
            <c:dLbl>
              <c:idx val="3"/>
              <c:layout>
                <c:manualLayout>
                  <c:x val="2.1191967521224292E-2"/>
                  <c:y val="-7.9077109937108186E-3"/>
                </c:manualLayout>
              </c:layout>
              <c:showVal val="1"/>
            </c:dLbl>
            <c:dLbl>
              <c:idx val="4"/>
              <c:layout>
                <c:manualLayout>
                  <c:x val="1.4127978347482802E-2"/>
                  <c:y val="5.2718073291405602E-3"/>
                </c:manualLayout>
              </c:layout>
              <c:showVal val="1"/>
            </c:dLbl>
            <c:dLbl>
              <c:idx val="5"/>
              <c:layout>
                <c:manualLayout>
                  <c:x val="1.4127978347482743E-2"/>
                  <c:y val="2.6359036645702601E-3"/>
                </c:manualLayout>
              </c:layout>
              <c:showVal val="1"/>
            </c:dLbl>
            <c:dLbl>
              <c:idx val="6"/>
              <c:layout>
                <c:manualLayout>
                  <c:x val="2.1191967521224292E-2"/>
                  <c:y val="-5.2718073291405602E-3"/>
                </c:manualLayout>
              </c:layout>
              <c:showVal val="1"/>
            </c:dLbl>
            <c:dLbl>
              <c:idx val="7"/>
              <c:layout>
                <c:manualLayout>
                  <c:x val="1.6015903918700749E-2"/>
                  <c:y val="-2.3188243499684152E-2"/>
                </c:manualLayout>
              </c:layout>
              <c:showVal val="1"/>
            </c:dLbl>
            <c:dLbl>
              <c:idx val="8"/>
              <c:layout>
                <c:manualLayout>
                  <c:x val="1.281272313496064E-2"/>
                  <c:y val="-7.7294144998947406E-3"/>
                </c:manualLayout>
              </c:layout>
              <c:showVal val="1"/>
            </c:dLbl>
            <c:dLbl>
              <c:idx val="9"/>
              <c:layout>
                <c:manualLayout>
                  <c:x val="9.6095423512205062E-3"/>
                  <c:y val="-1.8035300499754325E-2"/>
                </c:manualLayout>
              </c:layout>
              <c:showVal val="1"/>
            </c:dLbl>
            <c:dLbl>
              <c:idx val="10"/>
              <c:layout>
                <c:manualLayout>
                  <c:x val="1.281272313496064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cap="all" baseline="0">
                    <a:solidFill>
                      <a:schemeClr val="accent5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Лист1!$A$2:$A$11</c:f>
              <c:strCache>
                <c:ptCount val="10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Платные услуги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112.6</c:v>
                </c:pt>
                <c:pt idx="1">
                  <c:v>61.2</c:v>
                </c:pt>
                <c:pt idx="2">
                  <c:v>64.2</c:v>
                </c:pt>
                <c:pt idx="3">
                  <c:v>17.399999999999999</c:v>
                </c:pt>
                <c:pt idx="4">
                  <c:v>7.2</c:v>
                </c:pt>
                <c:pt idx="5">
                  <c:v>17</c:v>
                </c:pt>
                <c:pt idx="6">
                  <c:v>10.9</c:v>
                </c:pt>
                <c:pt idx="7">
                  <c:v>2.5</c:v>
                </c:pt>
                <c:pt idx="8">
                  <c:v>4.9000000000000004</c:v>
                </c:pt>
                <c:pt idx="9">
                  <c:v>52.2</c:v>
                </c:pt>
              </c:numCache>
            </c:numRef>
          </c:val>
        </c:ser>
        <c:shape val="cylinder"/>
        <c:axId val="64449152"/>
        <c:axId val="64479616"/>
        <c:axId val="0"/>
      </c:bar3DChart>
      <c:catAx>
        <c:axId val="64449152"/>
        <c:scaling>
          <c:orientation val="minMax"/>
        </c:scaling>
        <c:axPos val="b"/>
        <c:majorTickMark val="cross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64479616"/>
        <c:crosses val="autoZero"/>
        <c:auto val="1"/>
        <c:lblAlgn val="ctr"/>
        <c:lblOffset val="100"/>
      </c:catAx>
      <c:valAx>
        <c:axId val="64479616"/>
        <c:scaling>
          <c:orientation val="minMax"/>
        </c:scaling>
        <c:axPos val="r"/>
        <c:majorGridlines/>
        <c:numFmt formatCode="General" sourceLinked="1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64449152"/>
        <c:crosses val="max"/>
        <c:crossBetween val="between"/>
        <c:majorUnit val="30"/>
      </c:valAx>
    </c:plotArea>
    <c:legend>
      <c:legendPos val="r"/>
      <c:layout>
        <c:manualLayout>
          <c:xMode val="edge"/>
          <c:yMode val="edge"/>
          <c:x val="0.81497825620351683"/>
          <c:y val="0.47929355991675765"/>
          <c:w val="0.17514526971328673"/>
          <c:h val="0.12200490868538692"/>
        </c:manualLayout>
      </c:layout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20235716041445831"/>
          <c:y val="9.0205365619011102E-2"/>
          <c:w val="0.58223786019878399"/>
          <c:h val="0.82420684106061637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 prstMaterial="matte"/>
          </c:spPr>
          <c:dPt>
            <c:idx val="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2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3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 prstMaterial="matte"/>
            </c:spPr>
          </c:dPt>
          <c:dLbls>
            <c:dLbl>
              <c:idx val="0"/>
              <c:layout>
                <c:manualLayout>
                  <c:x val="0.23145302618219546"/>
                  <c:y val="-0.15175287771105123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Дотации</a:t>
                    </a:r>
                  </a:p>
                  <a:p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217,6</a:t>
                    </a:r>
                    <a:r>
                      <a:rPr lang="en-US" sz="1600" dirty="0" smtClean="0">
                        <a:latin typeface="Times New Roman" pitchFamily="18" charset="0"/>
                        <a:cs typeface="Times New Roman" pitchFamily="18" charset="0"/>
                      </a:rPr>
                      <a:t>; </a:t>
                    </a: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24</a:t>
                    </a:r>
                    <a:r>
                      <a:rPr lang="en-US" sz="1600" dirty="0" smtClean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LegendKey val="1"/>
              <c:showVal val="1"/>
              <c:showPercent val="1"/>
            </c:dLbl>
            <c:dLbl>
              <c:idx val="1"/>
              <c:layout>
                <c:manualLayout>
                  <c:x val="0.50759024941833109"/>
                  <c:y val="-0.45373228915601321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Субвенции</a:t>
                    </a:r>
                  </a:p>
                  <a:p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671,1</a:t>
                    </a:r>
                    <a:r>
                      <a:rPr lang="en-US" sz="1600" dirty="0" smtClean="0">
                        <a:latin typeface="Times New Roman" pitchFamily="18" charset="0"/>
                        <a:cs typeface="Times New Roman" pitchFamily="18" charset="0"/>
                      </a:rPr>
                      <a:t>; </a:t>
                    </a: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74</a:t>
                    </a:r>
                    <a:r>
                      <a:rPr lang="en-US" sz="1600" dirty="0" smtClean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LegendKey val="1"/>
              <c:showVal val="1"/>
              <c:showPercent val="1"/>
            </c:dLbl>
            <c:dLbl>
              <c:idx val="2"/>
              <c:layout>
                <c:manualLayout>
                  <c:x val="0.39076591503310887"/>
                  <c:y val="0.21291516792510676"/>
                </c:manualLayout>
              </c:layout>
              <c:tx>
                <c:rich>
                  <a:bodyPr/>
                  <a:lstStyle/>
                  <a:p>
                    <a:pPr>
                      <a:defRPr sz="1600" b="1" i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Субсидии</a:t>
                    </a:r>
                  </a:p>
                  <a:p>
                    <a:pPr>
                      <a:defRPr sz="1600" b="1" i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17,7;1,94</a:t>
                    </a:r>
                    <a:r>
                      <a:rPr lang="en-US" sz="1600" dirty="0" smtClean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numFmt formatCode="#,##0.00" sourceLinked="0"/>
              <c:spPr>
                <a:scene3d>
                  <a:camera prst="orthographicFront"/>
                  <a:lightRig rig="threePt" dir="t"/>
                </a:scene3d>
                <a:sp3d prstMaterial="metal"/>
              </c:spPr>
              <c:showLegendKey val="1"/>
              <c:showVal val="1"/>
              <c:showPercent val="1"/>
            </c:dLbl>
            <c:dLbl>
              <c:idx val="3"/>
              <c:layout>
                <c:manualLayout>
                  <c:x val="0.39790479766762576"/>
                  <c:y val="0.37543026138731539"/>
                </c:manualLayout>
              </c:layout>
              <c:tx>
                <c:rich>
                  <a:bodyPr/>
                  <a:lstStyle/>
                  <a:p>
                    <a:pPr>
                      <a:defRPr sz="1600" b="1" i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Иные межбюджетные трансферты</a:t>
                    </a:r>
                  </a:p>
                  <a:p>
                    <a:pPr>
                      <a:defRPr sz="1600" b="1" i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5,3;</a:t>
                    </a:r>
                    <a:r>
                      <a:rPr lang="en-US" sz="1600" dirty="0" smtClean="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0,6</a:t>
                    </a:r>
                    <a:r>
                      <a:rPr lang="en-US" sz="1600" dirty="0" smtClean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numFmt formatCode="#,##0.00" sourceLinked="0"/>
              <c:spPr>
                <a:scene3d>
                  <a:camera prst="orthographicFront"/>
                  <a:lightRig rig="threePt" dir="t"/>
                </a:scene3d>
                <a:sp3d prstMaterial="metal"/>
              </c:spPr>
              <c:showLegendKey val="1"/>
              <c:showVal val="1"/>
              <c:showPercent val="1"/>
            </c:dLbl>
            <c:dLbl>
              <c:idx val="4"/>
              <c:layout>
                <c:manualLayout>
                  <c:x val="4.9767508358799638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Прочие безвозмездные поступления</a:t>
                    </a:r>
                  </a:p>
                  <a:p>
                    <a:r>
                      <a:rPr lang="en-US" dirty="0" smtClean="0"/>
                      <a:t>3,1</a:t>
                    </a:r>
                    <a:r>
                      <a:rPr lang="en-US" dirty="0"/>
                      <a:t>; 0%</a:t>
                    </a:r>
                  </a:p>
                </c:rich>
              </c:tx>
              <c:showLegendKey val="1"/>
              <c:showVal val="1"/>
              <c:showPercent val="1"/>
            </c:dLbl>
            <c:numFmt formatCode="#,##0.00" sourceLinked="0"/>
            <c:spPr>
              <a:scene3d>
                <a:camera prst="orthographicFront"/>
                <a:lightRig rig="threePt" dir="t"/>
              </a:scene3d>
              <a:sp3d prstMaterial="metal"/>
            </c:spPr>
            <c:txPr>
              <a:bodyPr/>
              <a:lstStyle/>
              <a:p>
                <a:pPr>
                  <a:defRPr sz="2000" b="1" i="0" baseline="0"/>
                </a:pPr>
                <a:endParaRPr lang="ru-RU"/>
              </a:p>
            </c:txPr>
            <c:showLegendKey val="1"/>
            <c:showVal val="1"/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217.6</c:v>
                </c:pt>
                <c:pt idx="1">
                  <c:v>671.1</c:v>
                </c:pt>
                <c:pt idx="2">
                  <c:v>17.7</c:v>
                </c:pt>
                <c:pt idx="3">
                  <c:v>5.3</c:v>
                </c:pt>
              </c:numCache>
            </c:numRef>
          </c:val>
        </c:ser>
        <c:firstSliceAng val="0"/>
        <c:holeSize val="50"/>
      </c:doughnutChart>
    </c:plotArea>
    <c:plotVisOnly val="1"/>
  </c:chart>
  <c:spPr>
    <a:gradFill>
      <a:gsLst>
        <a:gs pos="0">
          <a:schemeClr val="accent2">
            <a:lumMod val="40000"/>
            <a:lumOff val="60000"/>
          </a:schemeClr>
        </a:gs>
        <a:gs pos="64999">
          <a:srgbClr val="F0EBD5"/>
        </a:gs>
        <a:gs pos="100000">
          <a:srgbClr val="D1C39F"/>
        </a:gs>
      </a:gsLst>
      <a:lin ang="5400000" scaled="0"/>
    </a:gradFill>
    <a:effectLst>
      <a:outerShdw blurRad="50800" dist="50800" dir="5400000" algn="ctr" rotWithShape="0">
        <a:srgbClr val="FFFF00"/>
      </a:outerShdw>
    </a:effectLst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3887879741050654E-2"/>
          <c:y val="7.8454259422371664E-2"/>
          <c:w val="0.54613849795356451"/>
          <c:h val="0.8248579905401207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Расходы, млн. руб.</c:v>
                </c:pt>
              </c:strCache>
            </c:strRef>
          </c:tx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2"/>
            <c:spPr>
              <a:solidFill>
                <a:srgbClr val="3CE440"/>
              </a:solidFill>
            </c:spPr>
          </c:dPt>
          <c:dPt>
            <c:idx val="3"/>
            <c:spPr>
              <a:solidFill>
                <a:srgbClr val="00B0F0"/>
              </a:solidFill>
            </c:spPr>
          </c:dPt>
          <c:dPt>
            <c:idx val="4"/>
            <c:spPr>
              <a:solidFill>
                <a:srgbClr val="FF0000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dPt>
            <c:idx val="6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8"/>
            <c:spPr>
              <a:solidFill>
                <a:srgbClr val="FF6600"/>
              </a:solidFill>
            </c:spPr>
          </c:dPt>
          <c:dLbls>
            <c:dLbl>
              <c:idx val="0"/>
              <c:layout>
                <c:manualLayout>
                  <c:x val="-0.11653155901068121"/>
                  <c:y val="-0.13532749574492073"/>
                </c:manualLayout>
              </c:layout>
              <c:showVal val="1"/>
              <c:showPercent val="1"/>
            </c:dLbl>
            <c:dLbl>
              <c:idx val="1"/>
              <c:layout>
                <c:manualLayout>
                  <c:x val="-3.7090162922023731E-2"/>
                  <c:y val="-0.14542482956352326"/>
                </c:manualLayout>
              </c:layout>
              <c:showVal val="1"/>
              <c:showPercent val="1"/>
            </c:dLbl>
            <c:dLbl>
              <c:idx val="2"/>
              <c:layout>
                <c:manualLayout>
                  <c:x val="6.8720340679736161E-2"/>
                  <c:y val="-0.13058355784215972"/>
                </c:manualLayout>
              </c:layout>
              <c:showVal val="1"/>
              <c:showPercent val="1"/>
            </c:dLbl>
            <c:dLbl>
              <c:idx val="3"/>
              <c:layout>
                <c:manualLayout>
                  <c:x val="5.2287215734581872E-2"/>
                  <c:y val="-7.8636414865032714E-2"/>
                </c:manualLayout>
              </c:layout>
              <c:showVal val="1"/>
              <c:showPercent val="1"/>
            </c:dLbl>
            <c:dLbl>
              <c:idx val="4"/>
              <c:layout>
                <c:manualLayout>
                  <c:x val="-2.4237977057616649E-3"/>
                  <c:y val="-4.3665800216935467E-2"/>
                </c:manualLayout>
              </c:layout>
              <c:showVal val="1"/>
              <c:showPercent val="1"/>
            </c:dLbl>
            <c:dLbl>
              <c:idx val="5"/>
              <c:layout>
                <c:manualLayout>
                  <c:x val="2.8322143829955626E-2"/>
                  <c:y val="-8.7020051814698952E-3"/>
                </c:manualLayout>
              </c:layout>
              <c:showVal val="1"/>
              <c:showPercent val="1"/>
            </c:dLbl>
            <c:dLbl>
              <c:idx val="6"/>
              <c:layout>
                <c:manualLayout>
                  <c:x val="0.10952107263017755"/>
                  <c:y val="7.1718456240699321E-2"/>
                </c:manualLayout>
              </c:layout>
              <c:showVal val="1"/>
              <c:showPercent val="1"/>
            </c:dLbl>
            <c:dLbl>
              <c:idx val="7"/>
              <c:layout>
                <c:manualLayout>
                  <c:x val="-7.7197809889094665E-2"/>
                  <c:y val="-5.4454606863688689E-3"/>
                </c:manualLayout>
              </c:layout>
              <c:showVal val="1"/>
              <c:showPercent val="1"/>
            </c:dLbl>
            <c:dLbl>
              <c:idx val="8"/>
              <c:layout>
                <c:manualLayout>
                  <c:x val="-5.9410981279882855E-3"/>
                  <c:y val="-6.880432808510302E-2"/>
                </c:manualLayout>
              </c:layout>
              <c:showVal val="1"/>
              <c:showPercent val="1"/>
            </c:dLbl>
            <c:txPr>
              <a:bodyPr/>
              <a:lstStyle/>
              <a:p>
                <a:pPr>
                  <a:defRPr sz="1800" b="1" i="0" baseline="0">
                    <a:latin typeface="Times New Roman" pitchFamily="18" charset="0"/>
                  </a:defRPr>
                </a:pPr>
                <a:endParaRPr lang="ru-RU"/>
              </a:p>
            </c:txPr>
            <c:showVal val="1"/>
            <c:showPercent val="1"/>
            <c:showLeaderLines val="1"/>
          </c:dLbls>
          <c:cat>
            <c:strRef>
              <c:f>Лист1!$A$2:$A$11</c:f>
              <c:strCache>
                <c:ptCount val="10"/>
                <c:pt idx="0">
                  <c:v>Культура 93,4</c:v>
                </c:pt>
                <c:pt idx="1">
                  <c:v>ЖКХ</c:v>
                </c:pt>
                <c:pt idx="2">
                  <c:v>Социальная политика</c:v>
                </c:pt>
                <c:pt idx="3">
                  <c:v>Национальная безопасность </c:v>
                </c:pt>
                <c:pt idx="4">
                  <c:v>Национальная экономика</c:v>
                </c:pt>
                <c:pt idx="5">
                  <c:v>Национальная оборона</c:v>
                </c:pt>
                <c:pt idx="6">
                  <c:v>Образование</c:v>
                </c:pt>
                <c:pt idx="7">
                  <c:v>Обслуживание муниц. долга</c:v>
                </c:pt>
                <c:pt idx="8">
                  <c:v>Межбюджетные трансферты</c:v>
                </c:pt>
                <c:pt idx="9">
                  <c:v>Общегосударственные расход.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93.4</c:v>
                </c:pt>
                <c:pt idx="1">
                  <c:v>12.1</c:v>
                </c:pt>
                <c:pt idx="2">
                  <c:v>21.2</c:v>
                </c:pt>
                <c:pt idx="3">
                  <c:v>7.9</c:v>
                </c:pt>
                <c:pt idx="4">
                  <c:v>64.8</c:v>
                </c:pt>
                <c:pt idx="5">
                  <c:v>2.1</c:v>
                </c:pt>
                <c:pt idx="6">
                  <c:v>962.2</c:v>
                </c:pt>
                <c:pt idx="7">
                  <c:v>0.4</c:v>
                </c:pt>
                <c:pt idx="8">
                  <c:v>41.9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46690872099004"/>
          <c:y val="0"/>
          <c:w val="0.33538208250628587"/>
          <c:h val="1"/>
        </c:manualLayout>
      </c:layout>
      <c:spPr>
        <a:noFill/>
      </c:spPr>
      <c:txPr>
        <a:bodyPr/>
        <a:lstStyle/>
        <a:p>
          <a:pPr algn="l">
            <a:defRPr sz="1600" b="1" i="0" kern="0" spc="-50" baseline="0">
              <a:latin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97972C-F402-4D62-AC7D-1439BF195E6A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70529D3-150B-4B93-AD80-29ACD7F5B836}">
      <dgm:prSet custT="1"/>
      <dgm:spPr/>
      <dgm:t>
        <a:bodyPr/>
        <a:lstStyle/>
        <a:p>
          <a:pPr rtl="0"/>
          <a:r>
            <a:rPr lang="ru-RU" sz="1600" b="1" dirty="0" smtClean="0">
              <a:solidFill>
                <a:schemeClr val="bg1"/>
              </a:solidFill>
            </a:rPr>
            <a:t>Дотация на выравнивание бюджетной обеспеченности муниципальным образованиям района за счет средств Тульской области -  15371,5 тыс.руб.</a:t>
          </a:r>
          <a:endParaRPr lang="ru-RU" sz="1600" dirty="0">
            <a:solidFill>
              <a:schemeClr val="bg1"/>
            </a:solidFill>
          </a:endParaRPr>
        </a:p>
      </dgm:t>
    </dgm:pt>
    <dgm:pt modelId="{10822139-9764-4744-8FAB-D437489E0000}" type="parTrans" cxnId="{226F6CE9-0C0E-4346-93BD-C3740D4AAF6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D492FE8B-FA93-46A9-BD84-DD98EB0C20D4}" type="sibTrans" cxnId="{226F6CE9-0C0E-4346-93BD-C3740D4AAF6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4A272206-5856-44C9-8E0E-8917EC112E33}">
      <dgm:prSet custT="1"/>
      <dgm:spPr/>
      <dgm:t>
        <a:bodyPr/>
        <a:lstStyle/>
        <a:p>
          <a:pPr rtl="0"/>
          <a:r>
            <a:rPr lang="ru-RU" sz="1600" b="1" dirty="0" smtClean="0">
              <a:solidFill>
                <a:schemeClr val="bg1"/>
              </a:solidFill>
            </a:rPr>
            <a:t>Дотация на выравнивание бюджетной обеспеченности муниципальным образованиям района за счет средств района городским поселениям – 5423,6 тыс.руб.</a:t>
          </a:r>
          <a:endParaRPr lang="ru-RU" sz="1600" dirty="0">
            <a:solidFill>
              <a:schemeClr val="bg1"/>
            </a:solidFill>
          </a:endParaRPr>
        </a:p>
      </dgm:t>
    </dgm:pt>
    <dgm:pt modelId="{48D3DDD2-FF6E-4F90-827D-7F762D7C5BF9}" type="parTrans" cxnId="{1E887B9B-5321-4385-9ADE-B9F6B08B92EE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B0DE027A-F321-4E49-A506-B133C901E805}" type="sibTrans" cxnId="{1E887B9B-5321-4385-9ADE-B9F6B08B92EE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0C3BDAB6-051A-436F-B318-C74B3B78403C}">
      <dgm:prSet custT="1"/>
      <dgm:spPr/>
      <dgm:t>
        <a:bodyPr/>
        <a:lstStyle/>
        <a:p>
          <a:pPr rtl="0"/>
          <a:r>
            <a:rPr lang="ru-RU" sz="1600" b="1" dirty="0" smtClean="0">
              <a:solidFill>
                <a:schemeClr val="bg1"/>
              </a:solidFill>
            </a:rPr>
            <a:t>Дотация на поддержку мер по обеспечению сбалансированности бюджетов – 21115,8 тыс.руб.</a:t>
          </a:r>
          <a:endParaRPr lang="ru-RU" sz="1600" dirty="0">
            <a:solidFill>
              <a:schemeClr val="bg1"/>
            </a:solidFill>
          </a:endParaRPr>
        </a:p>
      </dgm:t>
    </dgm:pt>
    <dgm:pt modelId="{2287D2E6-89D4-42B8-8BD8-D8B730323DFD}" type="parTrans" cxnId="{3EBFAC0F-E864-448D-9A8F-CD31EDE91F84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AC288AB0-AFFD-4FDA-9132-3EC23FB7771A}" type="sibTrans" cxnId="{3EBFAC0F-E864-448D-9A8F-CD31EDE91F84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82F91BC8-0035-43C9-98F2-EE66E16DDD82}">
      <dgm:prSet custT="1"/>
      <dgm:spPr/>
      <dgm:t>
        <a:bodyPr/>
        <a:lstStyle/>
        <a:p>
          <a:pPr rtl="0"/>
          <a:r>
            <a:rPr lang="ru-RU" sz="1600" b="1" dirty="0" smtClean="0">
              <a:solidFill>
                <a:schemeClr val="bg1"/>
              </a:solidFill>
            </a:rPr>
            <a:t>Субсидии и субвенции на оплату труда работников культуры за счет средств Тульской области – 1627,3 тыс.руб.</a:t>
          </a:r>
          <a:endParaRPr lang="ru-RU" sz="1600" dirty="0">
            <a:solidFill>
              <a:schemeClr val="bg1"/>
            </a:solidFill>
          </a:endParaRPr>
        </a:p>
      </dgm:t>
    </dgm:pt>
    <dgm:pt modelId="{7C8711D5-6145-4D1E-BD17-C9EA2BDB73B6}" type="parTrans" cxnId="{790F6F6C-8DEE-435D-92B2-F1844490A896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81DB2CF8-A0A7-4592-88DE-8F8D7EC89CA1}" type="sibTrans" cxnId="{790F6F6C-8DEE-435D-92B2-F1844490A896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F1F0E4EA-B0CC-4562-A46B-86A933C67335}">
      <dgm:prSet custT="1"/>
      <dgm:spPr/>
      <dgm:t>
        <a:bodyPr/>
        <a:lstStyle/>
        <a:p>
          <a:pPr rtl="0"/>
          <a:r>
            <a:rPr lang="ru-RU" sz="1600" b="1" dirty="0" smtClean="0">
              <a:solidFill>
                <a:schemeClr val="bg1"/>
              </a:solidFill>
            </a:rPr>
            <a:t>Субвенция на содержание ВУС за счет федерального бюджета – 2139,9 тыс.руб.</a:t>
          </a:r>
          <a:endParaRPr lang="ru-RU" sz="1600" dirty="0">
            <a:solidFill>
              <a:schemeClr val="bg1"/>
            </a:solidFill>
          </a:endParaRPr>
        </a:p>
      </dgm:t>
    </dgm:pt>
    <dgm:pt modelId="{E9CFFC6B-92EA-4656-96E6-9542734B4D2E}" type="parTrans" cxnId="{BE86C5ED-05E9-4FB8-A47A-2B505867DEDF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14ECBAAE-883F-41A3-8F5F-82672A48D531}" type="sibTrans" cxnId="{BE86C5ED-05E9-4FB8-A47A-2B505867DEDF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D1E20843-FDD9-41BA-9D74-B3FB39B2FF09}">
      <dgm:prSet custT="1"/>
      <dgm:spPr/>
      <dgm:t>
        <a:bodyPr/>
        <a:lstStyle/>
        <a:p>
          <a:pPr rtl="0"/>
          <a:r>
            <a:rPr lang="ru-RU" sz="1600" b="1" dirty="0" smtClean="0">
              <a:solidFill>
                <a:schemeClr val="bg1"/>
              </a:solidFill>
            </a:rPr>
            <a:t>Межбюджетные трансферты на осуществление переданных полномочий в сферах дорожного и жилищно-коммунального хозяйства – 10666,0 тыс.руб.</a:t>
          </a:r>
          <a:endParaRPr lang="ru-RU" sz="1600" b="1" dirty="0">
            <a:solidFill>
              <a:schemeClr val="bg1"/>
            </a:solidFill>
          </a:endParaRPr>
        </a:p>
      </dgm:t>
    </dgm:pt>
    <dgm:pt modelId="{B81ADFAD-9354-446F-A2C2-1F7BCE4E0C09}" type="parTrans" cxnId="{6B80F477-4725-48DD-AE29-BD0CDA6E063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1139051B-18C4-4D10-A6A3-75EBF9DF27A8}" type="sibTrans" cxnId="{6B80F477-4725-48DD-AE29-BD0CDA6E063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1D6E720F-0447-4F69-A4E9-B2B355F08BF2}" type="pres">
      <dgm:prSet presAssocID="{E197972C-F402-4D62-AC7D-1439BF195E6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CCB1CB-D088-4EAB-B483-A3CB2886437B}" type="pres">
      <dgm:prSet presAssocID="{470529D3-150B-4B93-AD80-29ACD7F5B836}" presName="composite" presStyleCnt="0"/>
      <dgm:spPr/>
    </dgm:pt>
    <dgm:pt modelId="{6FA3F493-8E1D-4E78-9298-9FAC588508CE}" type="pres">
      <dgm:prSet presAssocID="{470529D3-150B-4B93-AD80-29ACD7F5B836}" presName="imgShp" presStyleLbl="fgImgPlace1" presStyleIdx="0" presStyleCnt="6" custLinFactX="-51050" custLinFactNeighborX="-100000" custLinFactNeighborY="-561"/>
      <dgm:spPr/>
    </dgm:pt>
    <dgm:pt modelId="{7276C422-27A4-4E1A-AFA8-15E327EEE241}" type="pres">
      <dgm:prSet presAssocID="{470529D3-150B-4B93-AD80-29ACD7F5B836}" presName="txShp" presStyleLbl="node1" presStyleIdx="0" presStyleCnt="6" custScaleX="1345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BA8196-7976-4341-AC49-11092CC8B1C3}" type="pres">
      <dgm:prSet presAssocID="{D492FE8B-FA93-46A9-BD84-DD98EB0C20D4}" presName="spacing" presStyleCnt="0"/>
      <dgm:spPr/>
    </dgm:pt>
    <dgm:pt modelId="{182B8ADA-4EAB-4921-97FE-B4B6E88FDFA2}" type="pres">
      <dgm:prSet presAssocID="{4A272206-5856-44C9-8E0E-8917EC112E33}" presName="composite" presStyleCnt="0"/>
      <dgm:spPr/>
    </dgm:pt>
    <dgm:pt modelId="{1CD3CAE6-EE69-4D2B-BBB8-ED98A0FFBBA1}" type="pres">
      <dgm:prSet presAssocID="{4A272206-5856-44C9-8E0E-8917EC112E33}" presName="imgShp" presStyleLbl="fgImgPlace1" presStyleIdx="1" presStyleCnt="6" custLinFactX="-31040" custLinFactNeighborX="-100000" custLinFactNeighborY="-346"/>
      <dgm:spPr/>
    </dgm:pt>
    <dgm:pt modelId="{E31C7497-F4F7-4F6B-8C25-822584D15C54}" type="pres">
      <dgm:prSet presAssocID="{4A272206-5856-44C9-8E0E-8917EC112E33}" presName="txShp" presStyleLbl="node1" presStyleIdx="1" presStyleCnt="6" custScaleX="1345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F9205A-4318-47D9-9B41-C4AAE1D4E703}" type="pres">
      <dgm:prSet presAssocID="{B0DE027A-F321-4E49-A506-B133C901E805}" presName="spacing" presStyleCnt="0"/>
      <dgm:spPr/>
    </dgm:pt>
    <dgm:pt modelId="{5368FEE7-3609-4023-B9CC-158E4E0C8D77}" type="pres">
      <dgm:prSet presAssocID="{0C3BDAB6-051A-436F-B318-C74B3B78403C}" presName="composite" presStyleCnt="0"/>
      <dgm:spPr/>
    </dgm:pt>
    <dgm:pt modelId="{65979542-3D9D-4809-807B-F3B607B2CC6D}" type="pres">
      <dgm:prSet presAssocID="{0C3BDAB6-051A-436F-B318-C74B3B78403C}" presName="imgShp" presStyleLbl="fgImgPlace1" presStyleIdx="2" presStyleCnt="6" custLinFactX="-41045" custLinFactNeighborX="-100000" custLinFactNeighborY="9873"/>
      <dgm:spPr/>
    </dgm:pt>
    <dgm:pt modelId="{4E5EF34B-77C0-4494-80F8-24568B01B105}" type="pres">
      <dgm:prSet presAssocID="{0C3BDAB6-051A-436F-B318-C74B3B78403C}" presName="txShp" presStyleLbl="node1" presStyleIdx="2" presStyleCnt="6" custScaleX="1345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4A9D28-974C-4406-96FF-0951CD937E5C}" type="pres">
      <dgm:prSet presAssocID="{AC288AB0-AFFD-4FDA-9132-3EC23FB7771A}" presName="spacing" presStyleCnt="0"/>
      <dgm:spPr/>
    </dgm:pt>
    <dgm:pt modelId="{3D92FC06-65EE-4807-B44B-AA574381135F}" type="pres">
      <dgm:prSet presAssocID="{82F91BC8-0035-43C9-98F2-EE66E16DDD82}" presName="composite" presStyleCnt="0"/>
      <dgm:spPr/>
    </dgm:pt>
    <dgm:pt modelId="{8815EAD0-CB5D-4056-9F2A-526C9566C5CF}" type="pres">
      <dgm:prSet presAssocID="{82F91BC8-0035-43C9-98F2-EE66E16DDD82}" presName="imgShp" presStyleLbl="fgImgPlace1" presStyleIdx="3" presStyleCnt="6" custLinFactX="-41045" custLinFactNeighborX="-100000" custLinFactNeighborY="82"/>
      <dgm:spPr/>
    </dgm:pt>
    <dgm:pt modelId="{06DA9BA9-8AA5-423E-8396-391A7E84EE30}" type="pres">
      <dgm:prSet presAssocID="{82F91BC8-0035-43C9-98F2-EE66E16DDD82}" presName="txShp" presStyleLbl="node1" presStyleIdx="3" presStyleCnt="6" custScaleX="1345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66EC8A-B60C-440A-98CA-880C623020EE}" type="pres">
      <dgm:prSet presAssocID="{81DB2CF8-A0A7-4592-88DE-8F8D7EC89CA1}" presName="spacing" presStyleCnt="0"/>
      <dgm:spPr/>
    </dgm:pt>
    <dgm:pt modelId="{2B1EA8FA-34AF-4790-B269-1D3CC507A6A0}" type="pres">
      <dgm:prSet presAssocID="{F1F0E4EA-B0CC-4562-A46B-86A933C67335}" presName="composite" presStyleCnt="0"/>
      <dgm:spPr/>
    </dgm:pt>
    <dgm:pt modelId="{81AB7A2A-B3DC-4163-903B-86C384154F43}" type="pres">
      <dgm:prSet presAssocID="{F1F0E4EA-B0CC-4562-A46B-86A933C67335}" presName="imgShp" presStyleLbl="fgImgPlace1" presStyleIdx="4" presStyleCnt="6" custLinFactX="-31040" custLinFactNeighborX="-100000" custLinFactNeighborY="296"/>
      <dgm:spPr/>
    </dgm:pt>
    <dgm:pt modelId="{E5067E8D-600E-4AB3-BE11-0C4EFE8B85D8}" type="pres">
      <dgm:prSet presAssocID="{F1F0E4EA-B0CC-4562-A46B-86A933C67335}" presName="txShp" presStyleLbl="node1" presStyleIdx="4" presStyleCnt="6" custScaleX="1345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10DBA1-739F-4A0A-B4FE-C13E806FFAE1}" type="pres">
      <dgm:prSet presAssocID="{14ECBAAE-883F-41A3-8F5F-82672A48D531}" presName="spacing" presStyleCnt="0"/>
      <dgm:spPr/>
    </dgm:pt>
    <dgm:pt modelId="{0A655F45-7F20-4FB9-BC1E-5207AC2436A4}" type="pres">
      <dgm:prSet presAssocID="{D1E20843-FDD9-41BA-9D74-B3FB39B2FF09}" presName="composite" presStyleCnt="0"/>
      <dgm:spPr/>
    </dgm:pt>
    <dgm:pt modelId="{DBF768A3-5673-4DFF-B2A7-886D52428791}" type="pres">
      <dgm:prSet presAssocID="{D1E20843-FDD9-41BA-9D74-B3FB39B2FF09}" presName="imgShp" presStyleLbl="fgImgPlace1" presStyleIdx="5" presStyleCnt="6" custLinFactX="-21035" custLinFactNeighborX="-100000" custLinFactNeighborY="511"/>
      <dgm:spPr/>
    </dgm:pt>
    <dgm:pt modelId="{FFA2334A-0E5B-4727-9501-048162A0110C}" type="pres">
      <dgm:prSet presAssocID="{D1E20843-FDD9-41BA-9D74-B3FB39B2FF09}" presName="txShp" presStyleLbl="node1" presStyleIdx="5" presStyleCnt="6" custScaleX="137186" custLinFactNeighborX="0" custLinFactNeighborY="5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26F6CE9-0C0E-4346-93BD-C3740D4AAF68}" srcId="{E197972C-F402-4D62-AC7D-1439BF195E6A}" destId="{470529D3-150B-4B93-AD80-29ACD7F5B836}" srcOrd="0" destOrd="0" parTransId="{10822139-9764-4744-8FAB-D437489E0000}" sibTransId="{D492FE8B-FA93-46A9-BD84-DD98EB0C20D4}"/>
    <dgm:cxn modelId="{F6A35C7E-BED1-4B7E-A913-4F5D1D6CBF36}" type="presOf" srcId="{E197972C-F402-4D62-AC7D-1439BF195E6A}" destId="{1D6E720F-0447-4F69-A4E9-B2B355F08BF2}" srcOrd="0" destOrd="0" presId="urn:microsoft.com/office/officeart/2005/8/layout/vList3"/>
    <dgm:cxn modelId="{1E887B9B-5321-4385-9ADE-B9F6B08B92EE}" srcId="{E197972C-F402-4D62-AC7D-1439BF195E6A}" destId="{4A272206-5856-44C9-8E0E-8917EC112E33}" srcOrd="1" destOrd="0" parTransId="{48D3DDD2-FF6E-4F90-827D-7F762D7C5BF9}" sibTransId="{B0DE027A-F321-4E49-A506-B133C901E805}"/>
    <dgm:cxn modelId="{BB80A574-B4D2-41A7-8F70-4989FD5D0ACC}" type="presOf" srcId="{4A272206-5856-44C9-8E0E-8917EC112E33}" destId="{E31C7497-F4F7-4F6B-8C25-822584D15C54}" srcOrd="0" destOrd="0" presId="urn:microsoft.com/office/officeart/2005/8/layout/vList3"/>
    <dgm:cxn modelId="{C2F75CEA-094C-4DBB-89B1-CD8BB15BC727}" type="presOf" srcId="{F1F0E4EA-B0CC-4562-A46B-86A933C67335}" destId="{E5067E8D-600E-4AB3-BE11-0C4EFE8B85D8}" srcOrd="0" destOrd="0" presId="urn:microsoft.com/office/officeart/2005/8/layout/vList3"/>
    <dgm:cxn modelId="{3EBFAC0F-E864-448D-9A8F-CD31EDE91F84}" srcId="{E197972C-F402-4D62-AC7D-1439BF195E6A}" destId="{0C3BDAB6-051A-436F-B318-C74B3B78403C}" srcOrd="2" destOrd="0" parTransId="{2287D2E6-89D4-42B8-8BD8-D8B730323DFD}" sibTransId="{AC288AB0-AFFD-4FDA-9132-3EC23FB7771A}"/>
    <dgm:cxn modelId="{6B80F477-4725-48DD-AE29-BD0CDA6E0638}" srcId="{E197972C-F402-4D62-AC7D-1439BF195E6A}" destId="{D1E20843-FDD9-41BA-9D74-B3FB39B2FF09}" srcOrd="5" destOrd="0" parTransId="{B81ADFAD-9354-446F-A2C2-1F7BCE4E0C09}" sibTransId="{1139051B-18C4-4D10-A6A3-75EBF9DF27A8}"/>
    <dgm:cxn modelId="{3631B87A-0D4B-43C5-874B-9220297DF566}" type="presOf" srcId="{0C3BDAB6-051A-436F-B318-C74B3B78403C}" destId="{4E5EF34B-77C0-4494-80F8-24568B01B105}" srcOrd="0" destOrd="0" presId="urn:microsoft.com/office/officeart/2005/8/layout/vList3"/>
    <dgm:cxn modelId="{790F6F6C-8DEE-435D-92B2-F1844490A896}" srcId="{E197972C-F402-4D62-AC7D-1439BF195E6A}" destId="{82F91BC8-0035-43C9-98F2-EE66E16DDD82}" srcOrd="3" destOrd="0" parTransId="{7C8711D5-6145-4D1E-BD17-C9EA2BDB73B6}" sibTransId="{81DB2CF8-A0A7-4592-88DE-8F8D7EC89CA1}"/>
    <dgm:cxn modelId="{2142BA12-A17E-4D63-B1E7-AAFD814BB979}" type="presOf" srcId="{470529D3-150B-4B93-AD80-29ACD7F5B836}" destId="{7276C422-27A4-4E1A-AFA8-15E327EEE241}" srcOrd="0" destOrd="0" presId="urn:microsoft.com/office/officeart/2005/8/layout/vList3"/>
    <dgm:cxn modelId="{078ED547-C0E3-4627-A46D-53C80A0F2944}" type="presOf" srcId="{82F91BC8-0035-43C9-98F2-EE66E16DDD82}" destId="{06DA9BA9-8AA5-423E-8396-391A7E84EE30}" srcOrd="0" destOrd="0" presId="urn:microsoft.com/office/officeart/2005/8/layout/vList3"/>
    <dgm:cxn modelId="{BE86C5ED-05E9-4FB8-A47A-2B505867DEDF}" srcId="{E197972C-F402-4D62-AC7D-1439BF195E6A}" destId="{F1F0E4EA-B0CC-4562-A46B-86A933C67335}" srcOrd="4" destOrd="0" parTransId="{E9CFFC6B-92EA-4656-96E6-9542734B4D2E}" sibTransId="{14ECBAAE-883F-41A3-8F5F-82672A48D531}"/>
    <dgm:cxn modelId="{EA844C30-F127-44B0-B524-0DAA14E25245}" type="presOf" srcId="{D1E20843-FDD9-41BA-9D74-B3FB39B2FF09}" destId="{FFA2334A-0E5B-4727-9501-048162A0110C}" srcOrd="0" destOrd="0" presId="urn:microsoft.com/office/officeart/2005/8/layout/vList3"/>
    <dgm:cxn modelId="{02C42B56-6647-46D9-9874-D2ACB5C1401C}" type="presParOf" srcId="{1D6E720F-0447-4F69-A4E9-B2B355F08BF2}" destId="{54CCB1CB-D088-4EAB-B483-A3CB2886437B}" srcOrd="0" destOrd="0" presId="urn:microsoft.com/office/officeart/2005/8/layout/vList3"/>
    <dgm:cxn modelId="{487A1DFC-8320-4EB8-A4B0-31B3027D480D}" type="presParOf" srcId="{54CCB1CB-D088-4EAB-B483-A3CB2886437B}" destId="{6FA3F493-8E1D-4E78-9298-9FAC588508CE}" srcOrd="0" destOrd="0" presId="urn:microsoft.com/office/officeart/2005/8/layout/vList3"/>
    <dgm:cxn modelId="{C26F6E5B-1B51-4F68-93B6-0FB0A52EC48C}" type="presParOf" srcId="{54CCB1CB-D088-4EAB-B483-A3CB2886437B}" destId="{7276C422-27A4-4E1A-AFA8-15E327EEE241}" srcOrd="1" destOrd="0" presId="urn:microsoft.com/office/officeart/2005/8/layout/vList3"/>
    <dgm:cxn modelId="{C41124C6-76CF-458F-BE10-07BC54FED176}" type="presParOf" srcId="{1D6E720F-0447-4F69-A4E9-B2B355F08BF2}" destId="{12BA8196-7976-4341-AC49-11092CC8B1C3}" srcOrd="1" destOrd="0" presId="urn:microsoft.com/office/officeart/2005/8/layout/vList3"/>
    <dgm:cxn modelId="{42E237A9-3AC9-4B48-9B3A-476EC88DBC2E}" type="presParOf" srcId="{1D6E720F-0447-4F69-A4E9-B2B355F08BF2}" destId="{182B8ADA-4EAB-4921-97FE-B4B6E88FDFA2}" srcOrd="2" destOrd="0" presId="urn:microsoft.com/office/officeart/2005/8/layout/vList3"/>
    <dgm:cxn modelId="{671E967D-3163-4BA8-95E5-BC681746A6E0}" type="presParOf" srcId="{182B8ADA-4EAB-4921-97FE-B4B6E88FDFA2}" destId="{1CD3CAE6-EE69-4D2B-BBB8-ED98A0FFBBA1}" srcOrd="0" destOrd="0" presId="urn:microsoft.com/office/officeart/2005/8/layout/vList3"/>
    <dgm:cxn modelId="{DFECE834-3540-466C-B386-60CE732076B2}" type="presParOf" srcId="{182B8ADA-4EAB-4921-97FE-B4B6E88FDFA2}" destId="{E31C7497-F4F7-4F6B-8C25-822584D15C54}" srcOrd="1" destOrd="0" presId="urn:microsoft.com/office/officeart/2005/8/layout/vList3"/>
    <dgm:cxn modelId="{47225E95-73CF-4472-982A-D0AEB3AFBD18}" type="presParOf" srcId="{1D6E720F-0447-4F69-A4E9-B2B355F08BF2}" destId="{D1F9205A-4318-47D9-9B41-C4AAE1D4E703}" srcOrd="3" destOrd="0" presId="urn:microsoft.com/office/officeart/2005/8/layout/vList3"/>
    <dgm:cxn modelId="{0D632C4D-4E7C-4640-BF91-AA1B4BE7A436}" type="presParOf" srcId="{1D6E720F-0447-4F69-A4E9-B2B355F08BF2}" destId="{5368FEE7-3609-4023-B9CC-158E4E0C8D77}" srcOrd="4" destOrd="0" presId="urn:microsoft.com/office/officeart/2005/8/layout/vList3"/>
    <dgm:cxn modelId="{5DB39AB2-A978-4F44-9F05-516AF7884C91}" type="presParOf" srcId="{5368FEE7-3609-4023-B9CC-158E4E0C8D77}" destId="{65979542-3D9D-4809-807B-F3B607B2CC6D}" srcOrd="0" destOrd="0" presId="urn:microsoft.com/office/officeart/2005/8/layout/vList3"/>
    <dgm:cxn modelId="{714CBF5E-97FB-455E-9D38-BFAEEE18F01A}" type="presParOf" srcId="{5368FEE7-3609-4023-B9CC-158E4E0C8D77}" destId="{4E5EF34B-77C0-4494-80F8-24568B01B105}" srcOrd="1" destOrd="0" presId="urn:microsoft.com/office/officeart/2005/8/layout/vList3"/>
    <dgm:cxn modelId="{06B69D20-FFF2-4617-B222-08A1EDC0D039}" type="presParOf" srcId="{1D6E720F-0447-4F69-A4E9-B2B355F08BF2}" destId="{1F4A9D28-974C-4406-96FF-0951CD937E5C}" srcOrd="5" destOrd="0" presId="urn:microsoft.com/office/officeart/2005/8/layout/vList3"/>
    <dgm:cxn modelId="{1B02097B-408F-49D3-A20B-8D5FCCBF32BB}" type="presParOf" srcId="{1D6E720F-0447-4F69-A4E9-B2B355F08BF2}" destId="{3D92FC06-65EE-4807-B44B-AA574381135F}" srcOrd="6" destOrd="0" presId="urn:microsoft.com/office/officeart/2005/8/layout/vList3"/>
    <dgm:cxn modelId="{6322F5A4-5D99-462D-99F4-3FA49D57C0DB}" type="presParOf" srcId="{3D92FC06-65EE-4807-B44B-AA574381135F}" destId="{8815EAD0-CB5D-4056-9F2A-526C9566C5CF}" srcOrd="0" destOrd="0" presId="urn:microsoft.com/office/officeart/2005/8/layout/vList3"/>
    <dgm:cxn modelId="{DD6E312C-CF9A-44BB-8069-90154A93F8BD}" type="presParOf" srcId="{3D92FC06-65EE-4807-B44B-AA574381135F}" destId="{06DA9BA9-8AA5-423E-8396-391A7E84EE30}" srcOrd="1" destOrd="0" presId="urn:microsoft.com/office/officeart/2005/8/layout/vList3"/>
    <dgm:cxn modelId="{BEBFFC67-1DDF-47C6-B398-EB2C232CA786}" type="presParOf" srcId="{1D6E720F-0447-4F69-A4E9-B2B355F08BF2}" destId="{4466EC8A-B60C-440A-98CA-880C623020EE}" srcOrd="7" destOrd="0" presId="urn:microsoft.com/office/officeart/2005/8/layout/vList3"/>
    <dgm:cxn modelId="{7CCC80CA-EE0D-4DB6-97E2-8C3C181EEB5E}" type="presParOf" srcId="{1D6E720F-0447-4F69-A4E9-B2B355F08BF2}" destId="{2B1EA8FA-34AF-4790-B269-1D3CC507A6A0}" srcOrd="8" destOrd="0" presId="urn:microsoft.com/office/officeart/2005/8/layout/vList3"/>
    <dgm:cxn modelId="{43A27BAF-CB57-4416-B97D-39B36B8FF2E0}" type="presParOf" srcId="{2B1EA8FA-34AF-4790-B269-1D3CC507A6A0}" destId="{81AB7A2A-B3DC-4163-903B-86C384154F43}" srcOrd="0" destOrd="0" presId="urn:microsoft.com/office/officeart/2005/8/layout/vList3"/>
    <dgm:cxn modelId="{AF7FDA3E-2991-4279-9778-A5427429D52D}" type="presParOf" srcId="{2B1EA8FA-34AF-4790-B269-1D3CC507A6A0}" destId="{E5067E8D-600E-4AB3-BE11-0C4EFE8B85D8}" srcOrd="1" destOrd="0" presId="urn:microsoft.com/office/officeart/2005/8/layout/vList3"/>
    <dgm:cxn modelId="{9A10883C-0B40-4D8B-A1CB-E3F4EA4918BA}" type="presParOf" srcId="{1D6E720F-0447-4F69-A4E9-B2B355F08BF2}" destId="{F310DBA1-739F-4A0A-B4FE-C13E806FFAE1}" srcOrd="9" destOrd="0" presId="urn:microsoft.com/office/officeart/2005/8/layout/vList3"/>
    <dgm:cxn modelId="{0CEFAFD8-18F9-4588-ABEF-584F4A09FE7D}" type="presParOf" srcId="{1D6E720F-0447-4F69-A4E9-B2B355F08BF2}" destId="{0A655F45-7F20-4FB9-BC1E-5207AC2436A4}" srcOrd="10" destOrd="0" presId="urn:microsoft.com/office/officeart/2005/8/layout/vList3"/>
    <dgm:cxn modelId="{4FA0AEDB-BAC8-4B08-980B-F38DBE844CE4}" type="presParOf" srcId="{0A655F45-7F20-4FB9-BC1E-5207AC2436A4}" destId="{DBF768A3-5673-4DFF-B2A7-886D52428791}" srcOrd="0" destOrd="0" presId="urn:microsoft.com/office/officeart/2005/8/layout/vList3"/>
    <dgm:cxn modelId="{85A7CCE7-D146-4562-B6B3-0510304C6558}" type="presParOf" srcId="{0A655F45-7F20-4FB9-BC1E-5207AC2436A4}" destId="{FFA2334A-0E5B-4727-9501-048162A0110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0D3985-BB1C-47ED-AE25-9BC9580264E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ru-RU"/>
        </a:p>
      </dgm:t>
    </dgm:pt>
    <dgm:pt modelId="{E2E39907-5478-434C-91EB-06E65BD3E158}">
      <dgm:prSet/>
      <dgm:spPr/>
      <dgm:t>
        <a:bodyPr/>
        <a:lstStyle/>
        <a:p>
          <a:pPr rtl="0"/>
          <a:r>
            <a:rPr lang="ru-RU" b="1" dirty="0" smtClean="0">
              <a:solidFill>
                <a:srgbClr val="FFFF00"/>
              </a:solidFill>
            </a:rPr>
            <a:t>Формирование информации о бюджетном процессе в муниципальном образовании Киреевский район на портале «Бюджет для граждан»</a:t>
          </a:r>
          <a:endParaRPr lang="ru-RU" b="1" dirty="0">
            <a:solidFill>
              <a:srgbClr val="FFFF00"/>
            </a:solidFill>
          </a:endParaRPr>
        </a:p>
      </dgm:t>
    </dgm:pt>
    <dgm:pt modelId="{A9E3C6AE-D238-4A0C-846E-C40B8DABECAB}" type="parTrans" cxnId="{60F6ED38-2EEB-4705-9B37-ED3969C15C67}">
      <dgm:prSet/>
      <dgm:spPr/>
      <dgm:t>
        <a:bodyPr/>
        <a:lstStyle/>
        <a:p>
          <a:endParaRPr lang="ru-RU"/>
        </a:p>
      </dgm:t>
    </dgm:pt>
    <dgm:pt modelId="{1E668DCF-897D-46F5-8562-A35AD2CE72C7}" type="sibTrans" cxnId="{60F6ED38-2EEB-4705-9B37-ED3969C15C67}">
      <dgm:prSet/>
      <dgm:spPr/>
      <dgm:t>
        <a:bodyPr/>
        <a:lstStyle/>
        <a:p>
          <a:endParaRPr lang="ru-RU"/>
        </a:p>
      </dgm:t>
    </dgm:pt>
    <dgm:pt modelId="{96F43217-A980-466E-88F1-F88E2F81169F}">
      <dgm:prSet/>
      <dgm:spPr/>
      <dgm:t>
        <a:bodyPr/>
        <a:lstStyle/>
        <a:p>
          <a:pPr rtl="0"/>
          <a:r>
            <a:rPr lang="ru-RU" b="1" dirty="0" smtClean="0">
              <a:solidFill>
                <a:srgbClr val="FFFF00"/>
              </a:solidFill>
            </a:rPr>
            <a:t>Размещение информации на Едином портале бюджетной системы РФ через информационную систему «Электронный бюджет»</a:t>
          </a:r>
          <a:endParaRPr lang="ru-RU" b="1" dirty="0">
            <a:solidFill>
              <a:srgbClr val="FFFF00"/>
            </a:solidFill>
          </a:endParaRPr>
        </a:p>
      </dgm:t>
    </dgm:pt>
    <dgm:pt modelId="{0E25D5EA-3797-4DAA-98C5-B2F798BE7075}" type="parTrans" cxnId="{38E20811-106C-416F-8147-C456C1E6EBD2}">
      <dgm:prSet/>
      <dgm:spPr/>
      <dgm:t>
        <a:bodyPr/>
        <a:lstStyle/>
        <a:p>
          <a:endParaRPr lang="ru-RU"/>
        </a:p>
      </dgm:t>
    </dgm:pt>
    <dgm:pt modelId="{58DAFE15-AD76-41B2-A6C6-4051E4B8045E}" type="sibTrans" cxnId="{38E20811-106C-416F-8147-C456C1E6EBD2}">
      <dgm:prSet/>
      <dgm:spPr/>
      <dgm:t>
        <a:bodyPr/>
        <a:lstStyle/>
        <a:p>
          <a:endParaRPr lang="ru-RU"/>
        </a:p>
      </dgm:t>
    </dgm:pt>
    <dgm:pt modelId="{3EA5CE97-1939-47A3-B206-77AA3268FA54}" type="pres">
      <dgm:prSet presAssocID="{290D3985-BB1C-47ED-AE25-9BC9580264E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65DE70-BACA-4316-B9FD-C61EA5C473CC}" type="pres">
      <dgm:prSet presAssocID="{E2E39907-5478-434C-91EB-06E65BD3E15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2728B6-4D66-47AD-89DE-F0954285151F}" type="pres">
      <dgm:prSet presAssocID="{1E668DCF-897D-46F5-8562-A35AD2CE72C7}" presName="spacer" presStyleCnt="0"/>
      <dgm:spPr/>
    </dgm:pt>
    <dgm:pt modelId="{03B89131-66BC-4E2F-8684-62319C3FBF80}" type="pres">
      <dgm:prSet presAssocID="{96F43217-A980-466E-88F1-F88E2F81169F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6DFECA-D2D5-4062-99EE-3EC4B3210898}" type="presOf" srcId="{E2E39907-5478-434C-91EB-06E65BD3E158}" destId="{0365DE70-BACA-4316-B9FD-C61EA5C473CC}" srcOrd="0" destOrd="0" presId="urn:microsoft.com/office/officeart/2005/8/layout/vList2"/>
    <dgm:cxn modelId="{9329158F-63FB-4D56-B793-4C7F788EC0D8}" type="presOf" srcId="{96F43217-A980-466E-88F1-F88E2F81169F}" destId="{03B89131-66BC-4E2F-8684-62319C3FBF80}" srcOrd="0" destOrd="0" presId="urn:microsoft.com/office/officeart/2005/8/layout/vList2"/>
    <dgm:cxn modelId="{15B78B3C-E264-4E8F-A5B4-54D02D00D08F}" type="presOf" srcId="{290D3985-BB1C-47ED-AE25-9BC9580264E7}" destId="{3EA5CE97-1939-47A3-B206-77AA3268FA54}" srcOrd="0" destOrd="0" presId="urn:microsoft.com/office/officeart/2005/8/layout/vList2"/>
    <dgm:cxn modelId="{60F6ED38-2EEB-4705-9B37-ED3969C15C67}" srcId="{290D3985-BB1C-47ED-AE25-9BC9580264E7}" destId="{E2E39907-5478-434C-91EB-06E65BD3E158}" srcOrd="0" destOrd="0" parTransId="{A9E3C6AE-D238-4A0C-846E-C40B8DABECAB}" sibTransId="{1E668DCF-897D-46F5-8562-A35AD2CE72C7}"/>
    <dgm:cxn modelId="{38E20811-106C-416F-8147-C456C1E6EBD2}" srcId="{290D3985-BB1C-47ED-AE25-9BC9580264E7}" destId="{96F43217-A980-466E-88F1-F88E2F81169F}" srcOrd="1" destOrd="0" parTransId="{0E25D5EA-3797-4DAA-98C5-B2F798BE7075}" sibTransId="{58DAFE15-AD76-41B2-A6C6-4051E4B8045E}"/>
    <dgm:cxn modelId="{51B64876-FB3C-4EC8-90A8-5992CEA02311}" type="presParOf" srcId="{3EA5CE97-1939-47A3-B206-77AA3268FA54}" destId="{0365DE70-BACA-4316-B9FD-C61EA5C473CC}" srcOrd="0" destOrd="0" presId="urn:microsoft.com/office/officeart/2005/8/layout/vList2"/>
    <dgm:cxn modelId="{DE4F2E27-11D4-4E43-A61B-D929FB2D61E6}" type="presParOf" srcId="{3EA5CE97-1939-47A3-B206-77AA3268FA54}" destId="{8A2728B6-4D66-47AD-89DE-F0954285151F}" srcOrd="1" destOrd="0" presId="urn:microsoft.com/office/officeart/2005/8/layout/vList2"/>
    <dgm:cxn modelId="{54F06A2E-4C4B-4D5C-BCAA-3FEDDCFE9984}" type="presParOf" srcId="{3EA5CE97-1939-47A3-B206-77AA3268FA54}" destId="{03B89131-66BC-4E2F-8684-62319C3FBF8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76C422-27A4-4E1A-AFA8-15E327EEE241}">
      <dsp:nvSpPr>
        <dsp:cNvPr id="0" name=""/>
        <dsp:cNvSpPr/>
      </dsp:nvSpPr>
      <dsp:spPr>
        <a:xfrm rot="10800000">
          <a:off x="428596" y="4003"/>
          <a:ext cx="7286707" cy="714022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4864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Дотация на выравнивание бюджетной обеспеченности муниципальным образованиям района за счет средств Тульской области -  15371,5 тыс.руб.</a:t>
          </a:r>
          <a:endParaRPr lang="ru-RU" sz="1600" kern="1200" dirty="0">
            <a:solidFill>
              <a:schemeClr val="bg1"/>
            </a:solidFill>
          </a:endParaRPr>
        </a:p>
      </dsp:txBody>
      <dsp:txXfrm rot="10800000">
        <a:off x="428596" y="4003"/>
        <a:ext cx="7286707" cy="714022"/>
      </dsp:txXfrm>
    </dsp:sp>
    <dsp:sp modelId="{6FA3F493-8E1D-4E78-9298-9FAC588508CE}">
      <dsp:nvSpPr>
        <dsp:cNvPr id="0" name=""/>
        <dsp:cNvSpPr/>
      </dsp:nvSpPr>
      <dsp:spPr>
        <a:xfrm>
          <a:off x="0" y="0"/>
          <a:ext cx="714022" cy="714022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1C7497-F4F7-4F6B-8C25-822584D15C54}">
      <dsp:nvSpPr>
        <dsp:cNvPr id="0" name=""/>
        <dsp:cNvSpPr/>
      </dsp:nvSpPr>
      <dsp:spPr>
        <a:xfrm rot="10800000">
          <a:off x="428596" y="931167"/>
          <a:ext cx="7286707" cy="714022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4864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Дотация на выравнивание бюджетной обеспеченности муниципальным образованиям района за счет средств района городским поселениям – 5423,6 тыс.руб.</a:t>
          </a:r>
          <a:endParaRPr lang="ru-RU" sz="1600" kern="1200" dirty="0">
            <a:solidFill>
              <a:schemeClr val="bg1"/>
            </a:solidFill>
          </a:endParaRPr>
        </a:p>
      </dsp:txBody>
      <dsp:txXfrm rot="10800000">
        <a:off x="428596" y="931167"/>
        <a:ext cx="7286707" cy="714022"/>
      </dsp:txXfrm>
    </dsp:sp>
    <dsp:sp modelId="{1CD3CAE6-EE69-4D2B-BBB8-ED98A0FFBBA1}">
      <dsp:nvSpPr>
        <dsp:cNvPr id="0" name=""/>
        <dsp:cNvSpPr/>
      </dsp:nvSpPr>
      <dsp:spPr>
        <a:xfrm>
          <a:off x="71436" y="928697"/>
          <a:ext cx="714022" cy="714022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5EF34B-77C0-4494-80F8-24568B01B105}">
      <dsp:nvSpPr>
        <dsp:cNvPr id="0" name=""/>
        <dsp:cNvSpPr/>
      </dsp:nvSpPr>
      <dsp:spPr>
        <a:xfrm rot="10800000">
          <a:off x="428596" y="1858331"/>
          <a:ext cx="7286707" cy="714022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4864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Дотация на поддержку мер по обеспечению сбалансированности бюджетов – 21115,8 тыс.руб.</a:t>
          </a:r>
          <a:endParaRPr lang="ru-RU" sz="1600" kern="1200" dirty="0">
            <a:solidFill>
              <a:schemeClr val="bg1"/>
            </a:solidFill>
          </a:endParaRPr>
        </a:p>
      </dsp:txBody>
      <dsp:txXfrm rot="10800000">
        <a:off x="428596" y="1858331"/>
        <a:ext cx="7286707" cy="714022"/>
      </dsp:txXfrm>
    </dsp:sp>
    <dsp:sp modelId="{65979542-3D9D-4809-807B-F3B607B2CC6D}">
      <dsp:nvSpPr>
        <dsp:cNvPr id="0" name=""/>
        <dsp:cNvSpPr/>
      </dsp:nvSpPr>
      <dsp:spPr>
        <a:xfrm>
          <a:off x="0" y="1928827"/>
          <a:ext cx="714022" cy="714022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DA9BA9-8AA5-423E-8396-391A7E84EE30}">
      <dsp:nvSpPr>
        <dsp:cNvPr id="0" name=""/>
        <dsp:cNvSpPr/>
      </dsp:nvSpPr>
      <dsp:spPr>
        <a:xfrm rot="10800000">
          <a:off x="428596" y="2785495"/>
          <a:ext cx="7286707" cy="714022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4864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Субсидии и субвенции на оплату труда работников культуры за счет средств Тульской области – 1627,3 тыс.руб.</a:t>
          </a:r>
          <a:endParaRPr lang="ru-RU" sz="1600" kern="1200" dirty="0">
            <a:solidFill>
              <a:schemeClr val="bg1"/>
            </a:solidFill>
          </a:endParaRPr>
        </a:p>
      </dsp:txBody>
      <dsp:txXfrm rot="10800000">
        <a:off x="428596" y="2785495"/>
        <a:ext cx="7286707" cy="714022"/>
      </dsp:txXfrm>
    </dsp:sp>
    <dsp:sp modelId="{8815EAD0-CB5D-4056-9F2A-526C9566C5CF}">
      <dsp:nvSpPr>
        <dsp:cNvPr id="0" name=""/>
        <dsp:cNvSpPr/>
      </dsp:nvSpPr>
      <dsp:spPr>
        <a:xfrm>
          <a:off x="0" y="2786081"/>
          <a:ext cx="714022" cy="714022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067E8D-600E-4AB3-BE11-0C4EFE8B85D8}">
      <dsp:nvSpPr>
        <dsp:cNvPr id="0" name=""/>
        <dsp:cNvSpPr/>
      </dsp:nvSpPr>
      <dsp:spPr>
        <a:xfrm rot="10800000">
          <a:off x="428596" y="3712659"/>
          <a:ext cx="7286707" cy="714022"/>
        </a:xfrm>
        <a:prstGeom prst="homePlat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4864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Субвенция на содержание ВУС за счет федерального бюджета – 2139,9 тыс.руб.</a:t>
          </a:r>
          <a:endParaRPr lang="ru-RU" sz="1600" kern="1200" dirty="0">
            <a:solidFill>
              <a:schemeClr val="bg1"/>
            </a:solidFill>
          </a:endParaRPr>
        </a:p>
      </dsp:txBody>
      <dsp:txXfrm rot="10800000">
        <a:off x="428596" y="3712659"/>
        <a:ext cx="7286707" cy="714022"/>
      </dsp:txXfrm>
    </dsp:sp>
    <dsp:sp modelId="{81AB7A2A-B3DC-4163-903B-86C384154F43}">
      <dsp:nvSpPr>
        <dsp:cNvPr id="0" name=""/>
        <dsp:cNvSpPr/>
      </dsp:nvSpPr>
      <dsp:spPr>
        <a:xfrm>
          <a:off x="71436" y="3714773"/>
          <a:ext cx="714022" cy="714022"/>
        </a:xfrm>
        <a:prstGeom prst="ellipse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A2334A-0E5B-4727-9501-048162A0110C}">
      <dsp:nvSpPr>
        <dsp:cNvPr id="0" name=""/>
        <dsp:cNvSpPr/>
      </dsp:nvSpPr>
      <dsp:spPr>
        <a:xfrm rot="10800000">
          <a:off x="357163" y="4643472"/>
          <a:ext cx="7429573" cy="714022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4864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Межбюджетные трансферты на осуществление переданных полномочий в сферах дорожного и жилищно-коммунального хозяйства – 10666,0 тыс.руб.</a:t>
          </a:r>
          <a:endParaRPr lang="ru-RU" sz="1600" b="1" kern="1200" dirty="0">
            <a:solidFill>
              <a:schemeClr val="bg1"/>
            </a:solidFill>
          </a:endParaRPr>
        </a:p>
      </dsp:txBody>
      <dsp:txXfrm rot="10800000">
        <a:off x="357163" y="4643472"/>
        <a:ext cx="7429573" cy="714022"/>
      </dsp:txXfrm>
    </dsp:sp>
    <dsp:sp modelId="{DBF768A3-5673-4DFF-B2A7-886D52428791}">
      <dsp:nvSpPr>
        <dsp:cNvPr id="0" name=""/>
        <dsp:cNvSpPr/>
      </dsp:nvSpPr>
      <dsp:spPr>
        <a:xfrm>
          <a:off x="142874" y="4643472"/>
          <a:ext cx="714022" cy="714022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65DE70-BACA-4316-B9FD-C61EA5C473CC}">
      <dsp:nvSpPr>
        <dsp:cNvPr id="0" name=""/>
        <dsp:cNvSpPr/>
      </dsp:nvSpPr>
      <dsp:spPr>
        <a:xfrm>
          <a:off x="0" y="143189"/>
          <a:ext cx="7498080" cy="221247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rgbClr val="FFFF00"/>
              </a:solidFill>
            </a:rPr>
            <a:t>Формирование информации о бюджетном процессе в муниципальном образовании Киреевский район на портале «Бюджет для граждан»</a:t>
          </a:r>
          <a:endParaRPr lang="ru-RU" sz="3100" b="1" kern="1200" dirty="0">
            <a:solidFill>
              <a:srgbClr val="FFFF00"/>
            </a:solidFill>
          </a:endParaRPr>
        </a:p>
      </dsp:txBody>
      <dsp:txXfrm>
        <a:off x="0" y="143189"/>
        <a:ext cx="7498080" cy="2212470"/>
      </dsp:txXfrm>
    </dsp:sp>
    <dsp:sp modelId="{03B89131-66BC-4E2F-8684-62319C3FBF80}">
      <dsp:nvSpPr>
        <dsp:cNvPr id="0" name=""/>
        <dsp:cNvSpPr/>
      </dsp:nvSpPr>
      <dsp:spPr>
        <a:xfrm>
          <a:off x="0" y="2444939"/>
          <a:ext cx="7498080" cy="2212470"/>
        </a:xfrm>
        <a:prstGeom prst="roundRect">
          <a:avLst/>
        </a:prstGeom>
        <a:solidFill>
          <a:schemeClr val="accent2">
            <a:hueOff val="6482786"/>
            <a:satOff val="24753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rgbClr val="FFFF00"/>
              </a:solidFill>
            </a:rPr>
            <a:t>Размещение информации на Едином портале бюджетной системы РФ через информационную систему «Электронный бюджет»</a:t>
          </a:r>
          <a:endParaRPr lang="ru-RU" sz="3100" b="1" kern="1200" dirty="0">
            <a:solidFill>
              <a:srgbClr val="FFFF00"/>
            </a:solidFill>
          </a:endParaRPr>
        </a:p>
      </dsp:txBody>
      <dsp:txXfrm>
        <a:off x="0" y="2444939"/>
        <a:ext cx="7498080" cy="2212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4F7568-5836-4B5C-838D-36105F60B965}" type="datetime1">
              <a:rPr lang="ru-RU" smtClean="0"/>
              <a:pPr/>
              <a:t>22.03.2019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54013-6F04-4B92-985C-D8B7C91225DC}" type="datetime1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829EF-6A98-49D1-953F-D21B396B9F9C}" type="datetime1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36A021-F92B-4F05-8AF7-7EB8766D8511}" type="datetime1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E3D79E-EA96-4973-A531-908754B35D73}" type="datetime1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7A5F93-E628-40C3-8C3F-077A93DF9D7A}" type="datetime1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D5D8CA-8950-4A88-992C-F86E8C07A21D}" type="datetime1">
              <a:rPr lang="ru-RU" smtClean="0"/>
              <a:pPr/>
              <a:t>22.03.2019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3BC4E-F227-4EBB-9F54-201A19544496}" type="datetime1">
              <a:rPr lang="ru-RU" smtClean="0"/>
              <a:pPr/>
              <a:t>22.03.2019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C327B-9F73-45B5-9B5B-A0CAFD7BF46D}" type="datetime1">
              <a:rPr lang="ru-RU" smtClean="0"/>
              <a:pPr/>
              <a:t>22.03.2019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638D1-06E0-49D4-8AF8-C80E19A13612}" type="datetime1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D7F9D7-4126-40A6-BFF3-5815D2E00801}" type="datetime1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6401CD8-7DF4-4A8D-9DF0-C389375BABD7}" type="datetime1">
              <a:rPr lang="ru-RU" smtClean="0"/>
              <a:pPr/>
              <a:t>22.03.2019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rashody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3786190"/>
            <a:ext cx="3890552" cy="26432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0100" y="214290"/>
            <a:ext cx="80010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муниципального образования Киреевский район на 2019 год и плановый период 2020 и 2021 года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1714488"/>
            <a:ext cx="73581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Утвержден Решением Собрания представителей муниципального образования Киреевский район от 21.12.2018 № 6-33</a:t>
            </a:r>
          </a:p>
          <a:p>
            <a:pPr algn="ctr">
              <a:buNone/>
            </a:pPr>
            <a:endParaRPr lang="ru-RU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Информация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подготовлена финансовым управлением администрации муниципального образования Киреевский район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534400" cy="771508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образования город Киреевск Киреевского района на 2019 год, (млн.руб.)</a:t>
            </a:r>
            <a:endParaRPr lang="ru-RU" sz="20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714348" y="928670"/>
          <a:ext cx="842965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Межбюджетные отношения в 2019 году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00100" y="928670"/>
          <a:ext cx="8143900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Повышение прозрачности бюджетного процесса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35608" y="1447800"/>
          <a:ext cx="749808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00100" y="2643182"/>
            <a:ext cx="3429023" cy="202667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КОНСОЛИДИРОВАННЫЙ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 РАЙОНА</a:t>
            </a:r>
            <a:endParaRPr lang="ru-RU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0" name="AutoShape 19"/>
          <p:cNvSpPr>
            <a:spLocks noChangeArrowheads="1"/>
          </p:cNvSpPr>
          <p:nvPr/>
        </p:nvSpPr>
        <p:spPr bwMode="auto">
          <a:xfrm>
            <a:off x="5572132" y="1785926"/>
            <a:ext cx="3000396" cy="144145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Бюджет</a:t>
            </a:r>
          </a:p>
          <a:p>
            <a:pPr eaLnBrk="1" hangingPunct="1"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муниципального</a:t>
            </a:r>
          </a:p>
          <a:p>
            <a:pPr eaLnBrk="1" hangingPunct="1"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 района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5572132" y="4572008"/>
            <a:ext cx="3071834" cy="146685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Бюджеты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шести сельских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и трех городских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поселений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12" name="Прямая со стрелкой 11"/>
          <p:cNvCxnSpPr>
            <a:stCxn id="5" idx="3"/>
            <a:endCxn id="31760" idx="1"/>
          </p:cNvCxnSpPr>
          <p:nvPr/>
        </p:nvCxnSpPr>
        <p:spPr bwMode="auto">
          <a:xfrm flipV="1">
            <a:off x="4429123" y="2506651"/>
            <a:ext cx="1143009" cy="11498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Прямая со стрелкой 14"/>
          <p:cNvCxnSpPr>
            <a:stCxn id="5" idx="3"/>
            <a:endCxn id="31762" idx="1"/>
          </p:cNvCxnSpPr>
          <p:nvPr/>
        </p:nvCxnSpPr>
        <p:spPr bwMode="auto">
          <a:xfrm>
            <a:off x="4429123" y="3656517"/>
            <a:ext cx="1143009" cy="16489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Прямоугольник 7"/>
          <p:cNvSpPr/>
          <p:nvPr/>
        </p:nvSpPr>
        <p:spPr>
          <a:xfrm>
            <a:off x="1142976" y="571480"/>
            <a:ext cx="72152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Бюджетная система муниципального образования Киреевский район</a:t>
            </a:r>
            <a:endParaRPr lang="ru-RU" sz="2800" i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3648" y="6305550"/>
            <a:ext cx="457200" cy="476250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Нормативные правовые акты, в соответствии с которыми сформирован проект бюджета  м.о.Киреевский район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357298"/>
            <a:ext cx="7715304" cy="5072098"/>
          </a:xfrm>
        </p:spPr>
        <p:txBody>
          <a:bodyPr>
            <a:normAutofit fontScale="25000" lnSpcReduction="20000"/>
          </a:bodyPr>
          <a:lstStyle/>
          <a:p>
            <a:pPr>
              <a:buClr>
                <a:schemeClr val="accent5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6400" b="1" dirty="0" smtClean="0">
                <a:solidFill>
                  <a:schemeClr val="accent4">
                    <a:lumMod val="75000"/>
                  </a:schemeClr>
                </a:solidFill>
              </a:rPr>
              <a:t>Бюджетный кодекс Российской Федерации от 31.07.1998г. (в редакции от 11.10.2018 № 355-ФЗ); </a:t>
            </a:r>
          </a:p>
          <a:p>
            <a:pPr>
              <a:buClr>
                <a:schemeClr val="accent5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6400" b="1" dirty="0" smtClean="0">
                <a:solidFill>
                  <a:schemeClr val="accent4">
                    <a:lumMod val="75000"/>
                  </a:schemeClr>
                </a:solidFill>
              </a:rPr>
              <a:t>Федеральный закон от 06.10. 2003  № 131-ФЗ "Об общих принципах организации местного самоуправления в Российской Федерации" (в ред. от 30.10.2018 №387-ФЗ);</a:t>
            </a:r>
          </a:p>
          <a:p>
            <a:pPr>
              <a:buClr>
                <a:schemeClr val="accent5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6400" b="1" dirty="0" smtClean="0">
                <a:solidFill>
                  <a:schemeClr val="accent4">
                    <a:lumMod val="75000"/>
                  </a:schemeClr>
                </a:solidFill>
              </a:rPr>
              <a:t>Закон Тульской области от 11.11.2005 № 639-ЗТО «О межбюджетных отношениях между органами государственной власти Тульской области и органами местного самоуправления муниципальных образований Тульской области» (в ред. от 28.06.2018 №37-ЗТО);</a:t>
            </a:r>
          </a:p>
          <a:p>
            <a:pPr>
              <a:buClr>
                <a:schemeClr val="accent5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6400" b="1" dirty="0" smtClean="0">
                <a:solidFill>
                  <a:schemeClr val="accent4">
                    <a:lumMod val="75000"/>
                  </a:schemeClr>
                </a:solidFill>
              </a:rPr>
              <a:t>решение Собрания представителей муниципального образования Киреевский район от 22.11.2013 № 3-33 "Об утверждении положения о бюджетном процессе в муниципальном образовании Киреевский район« (в ред. от 03.10.2018 № 1-5)</a:t>
            </a:r>
          </a:p>
          <a:p>
            <a:pPr>
              <a:buClr>
                <a:schemeClr val="accent5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6400" b="1" dirty="0" smtClean="0">
                <a:solidFill>
                  <a:schemeClr val="accent4">
                    <a:lumMod val="75000"/>
                  </a:schemeClr>
                </a:solidFill>
              </a:rPr>
              <a:t>Решение Собрания представителей муниципального образования Киреевский район от 24.05.2014 № 9-70 «Об утверждении положения «О межбюджетных отношениях в муниципальном образовании Киреевский район;</a:t>
            </a:r>
          </a:p>
          <a:p>
            <a:pPr>
              <a:buClr>
                <a:schemeClr val="accent5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6400" b="1" dirty="0" smtClean="0">
                <a:solidFill>
                  <a:schemeClr val="accent4">
                    <a:lumMod val="75000"/>
                  </a:schemeClr>
                </a:solidFill>
              </a:rPr>
              <a:t>Распоряжение главы администрации муниципального образования Киреевский район «Об утверждении плана-графика составления проекта бюджета муниципального образования Киреевский район на 2019 год и на плановый период 2020 и 2021 годов» от 23.05.2018 №197р;</a:t>
            </a:r>
          </a:p>
          <a:p>
            <a:pPr>
              <a:buClr>
                <a:schemeClr val="accent5">
                  <a:lumMod val="75000"/>
                </a:schemeClr>
              </a:buClr>
              <a:buFont typeface="Wingdings" pitchFamily="2" charset="2"/>
              <a:buChar char="Ø"/>
            </a:pPr>
            <a:endParaRPr lang="ru-RU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0" name="Text Box 4"/>
          <p:cNvSpPr txBox="1">
            <a:spLocks noChangeArrowheads="1"/>
          </p:cNvSpPr>
          <p:nvPr/>
        </p:nvSpPr>
        <p:spPr bwMode="auto">
          <a:xfrm>
            <a:off x="1000100" y="428604"/>
            <a:ext cx="7745438" cy="928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3600" b="1" dirty="0">
                <a:solidFill>
                  <a:srgbClr val="660033"/>
                </a:solidFill>
                <a:latin typeface="Constantia" pitchFamily="18" charset="0"/>
              </a:rPr>
              <a:t>Основные </a:t>
            </a:r>
            <a:r>
              <a:rPr lang="ru-RU" altLang="ru-RU" sz="3600" b="1" dirty="0" smtClean="0">
                <a:solidFill>
                  <a:srgbClr val="660033"/>
                </a:solidFill>
                <a:latin typeface="Constantia" pitchFamily="18" charset="0"/>
              </a:rPr>
              <a:t>характеристики бюджета</a:t>
            </a:r>
            <a:endParaRPr lang="ru-RU" altLang="ru-RU" sz="3600" b="1" dirty="0">
              <a:solidFill>
                <a:srgbClr val="660033"/>
              </a:solidFill>
              <a:latin typeface="Constantia" pitchFamily="18" charset="0"/>
            </a:endParaRPr>
          </a:p>
        </p:txBody>
      </p: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928662" y="1428736"/>
            <a:ext cx="285752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600" b="1" dirty="0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 dirty="0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19811780">
            <a:off x="2977427" y="2506410"/>
            <a:ext cx="226675" cy="759502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21421237">
            <a:off x="1837174" y="2593666"/>
            <a:ext cx="351451" cy="613320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 dirty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НАЛОГИ</a:t>
            </a:r>
            <a:r>
              <a:rPr lang="ru-RU" altLang="ru-RU" sz="1200" dirty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– </a:t>
            </a:r>
            <a:r>
              <a:rPr lang="ru-RU" altLang="ru-RU" sz="1200" b="1" dirty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часть доходов граждан и организаций, которые они обязаны заплатить государству </a:t>
            </a:r>
            <a:r>
              <a:rPr lang="ru-RU" altLang="ru-RU" sz="10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(налог </a:t>
            </a:r>
            <a:r>
              <a:rPr lang="ru-RU" altLang="ru-RU" sz="1000" b="1" dirty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на доходы физических лиц, </a:t>
            </a:r>
            <a:r>
              <a:rPr lang="ru-RU" altLang="ru-RU" sz="10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r>
              <a:rPr lang="ru-RU" altLang="ru-RU" sz="1000" b="1" dirty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налог на имущество физических лиц, земельный </a:t>
            </a:r>
            <a:r>
              <a:rPr lang="ru-RU" altLang="ru-RU" sz="10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налог и </a:t>
            </a:r>
            <a:r>
              <a:rPr lang="ru-RU" altLang="ru-RU" sz="1000" b="1" dirty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НЕНАЛОГОВЫЕ ДОХОДЫ – платежи в виде штрафов, санкций за нарушение законодательства, платежи за пользование </a:t>
            </a:r>
            <a:r>
              <a:rPr lang="ru-RU" altLang="ru-RU" sz="10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имуществом, средства </a:t>
            </a:r>
            <a:r>
              <a:rPr lang="ru-RU" altLang="ru-RU" sz="1000" b="1" dirty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самообложения граждан, 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 dirty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 dirty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– </a:t>
            </a:r>
            <a:r>
              <a:rPr lang="ru-RU" altLang="ru-RU" sz="1200" b="1" dirty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 b="1" dirty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(денежные средства, поступающие из вышестоящего бюджета </a:t>
            </a:r>
            <a:r>
              <a:rPr lang="ru-RU" altLang="ru-RU" sz="10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(дотация, субсидия </a:t>
            </a:r>
            <a:r>
              <a:rPr lang="ru-RU" altLang="ru-RU" sz="1000" b="1" dirty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643570" y="1285861"/>
            <a:ext cx="280511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1600" b="1" dirty="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 dirty="0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7929586" y="4857760"/>
            <a:ext cx="936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29" name="Прямоугольник 28"/>
          <p:cNvSpPr>
            <a:spLocks noChangeArrowheads="1"/>
          </p:cNvSpPr>
          <p:nvPr/>
        </p:nvSpPr>
        <p:spPr bwMode="auto">
          <a:xfrm>
            <a:off x="6084888" y="6303963"/>
            <a:ext cx="12954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обслуживание муниципального долга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культуру, киноматографию</a:t>
            </a:r>
          </a:p>
        </p:txBody>
      </p:sp>
      <p:sp>
        <p:nvSpPr>
          <p:cNvPr id="9232" name="Прямоугольник 31"/>
          <p:cNvSpPr>
            <a:spLocks noChangeArrowheads="1"/>
          </p:cNvSpPr>
          <p:nvPr/>
        </p:nvSpPr>
        <p:spPr bwMode="auto">
          <a:xfrm rot="10800000" flipV="1">
            <a:off x="6215074" y="4929198"/>
            <a:ext cx="1081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образование</a:t>
            </a:r>
          </a:p>
        </p:txBody>
      </p:sp>
      <p:pic>
        <p:nvPicPr>
          <p:cNvPr id="9235" name="Рисунок 34" descr="школа 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15074" y="4000504"/>
            <a:ext cx="1077913" cy="913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715272" y="3500438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жилищно-коммунальное хозяйство</a:t>
            </a:r>
          </a:p>
        </p:txBody>
      </p:sp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4500562" y="6286520"/>
            <a:ext cx="14541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857760"/>
            <a:ext cx="15716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3" name="Рисунок 43" descr="деньги 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786710" y="5516563"/>
            <a:ext cx="96041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4" name="Прямоугольник 44"/>
          <p:cNvSpPr>
            <a:spLocks noChangeArrowheads="1"/>
          </p:cNvSpPr>
          <p:nvPr/>
        </p:nvSpPr>
        <p:spPr bwMode="auto">
          <a:xfrm>
            <a:off x="7380288" y="6237288"/>
            <a:ext cx="17637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800" b="1" dirty="0">
                <a:latin typeface="Constantia" pitchFamily="18" charset="0"/>
              </a:rPr>
              <a:t>на предоставление межбюджетных трансфертов </a:t>
            </a:r>
            <a:r>
              <a:rPr lang="ru-RU" altLang="ru-RU" sz="800" b="1" dirty="0" smtClean="0">
                <a:latin typeface="Constantia" pitchFamily="18" charset="0"/>
              </a:rPr>
              <a:t>бюджетам </a:t>
            </a:r>
            <a:r>
              <a:rPr lang="ru-RU" altLang="ru-RU" sz="800" b="1" dirty="0">
                <a:latin typeface="Constantia" pitchFamily="18" charset="0"/>
              </a:rPr>
              <a:t>поселений</a:t>
            </a:r>
          </a:p>
        </p:txBody>
      </p:sp>
      <p:pic>
        <p:nvPicPr>
          <p:cNvPr id="32" name="Рисунок 31" descr="60adedf4-0556-493f-8534-6ce7b2d166b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15272" y="2589604"/>
            <a:ext cx="1262051" cy="946538"/>
          </a:xfrm>
          <a:prstGeom prst="rect">
            <a:avLst/>
          </a:prstGeom>
        </p:spPr>
      </p:pic>
      <p:pic>
        <p:nvPicPr>
          <p:cNvPr id="33" name="Рисунок 32" descr="20160821-dedoslav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57818" y="2571744"/>
            <a:ext cx="2120362" cy="1000132"/>
          </a:xfrm>
          <a:prstGeom prst="rect">
            <a:avLst/>
          </a:prstGeom>
        </p:spPr>
      </p:pic>
      <p:pic>
        <p:nvPicPr>
          <p:cNvPr id="34" name="Рисунок 33" descr="20131223-fok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00562" y="4000504"/>
            <a:ext cx="1539864" cy="866174"/>
          </a:xfrm>
          <a:prstGeom prst="rect">
            <a:avLst/>
          </a:prstGeom>
        </p:spPr>
      </p:pic>
      <p:pic>
        <p:nvPicPr>
          <p:cNvPr id="35" name="Рисунок 34" descr="20150330-narko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72396" y="4071942"/>
            <a:ext cx="1428728" cy="805148"/>
          </a:xfrm>
          <a:prstGeom prst="rect">
            <a:avLst/>
          </a:prstGeom>
        </p:spPr>
      </p:pic>
      <p:pic>
        <p:nvPicPr>
          <p:cNvPr id="36" name="Рисунок 35" descr="1471276652_anon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6215074" y="5429264"/>
            <a:ext cx="1071570" cy="797978"/>
          </a:xfrm>
          <a:prstGeom prst="rect">
            <a:avLst/>
          </a:prstGeom>
        </p:spPr>
      </p:pic>
      <p:pic>
        <p:nvPicPr>
          <p:cNvPr id="37" name="Рисунок 36" descr="20140516-remont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500562" y="5382978"/>
            <a:ext cx="1500198" cy="8422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42976" y="285728"/>
            <a:ext cx="7456438" cy="109380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характеристики бюджета района на 2019 год и плановый период </a:t>
            </a:r>
            <a:b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2020 и 2021 годов</a:t>
            </a:r>
            <a:endParaRPr lang="ru-RU" sz="2800" b="1" i="1" dirty="0">
              <a:solidFill>
                <a:schemeClr val="accent5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071539" y="1857364"/>
          <a:ext cx="7643867" cy="2928957"/>
        </p:xfrm>
        <a:graphic>
          <a:graphicData uri="http://schemas.openxmlformats.org/drawingml/2006/table">
            <a:tbl>
              <a:tblPr/>
              <a:tblGrid>
                <a:gridCol w="2781623"/>
                <a:gridCol w="1608098"/>
                <a:gridCol w="1590915"/>
                <a:gridCol w="1663231"/>
              </a:tblGrid>
              <a:tr h="845350"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2019, тыс.руб.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2020, </a:t>
                      </a:r>
                      <a:r>
                        <a:rPr lang="ru-RU" sz="20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2021, тыс.руб.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967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ДОХОДЫ, 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1 261 801,7 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1 224 935,7 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1 125 902,9 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41539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всего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1 293 288,1 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1 242 435,7 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1 141 902,9 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4535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 (+), дефицит (-) бюджета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-31486,4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-17500,0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-16000,0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Основные направления формирования доходов муниципального бюджета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14488"/>
            <a:ext cx="7498080" cy="4429156"/>
          </a:xfrm>
        </p:spPr>
        <p:txBody>
          <a:bodyPr>
            <a:normAutofit/>
          </a:bodyPr>
          <a:lstStyle/>
          <a:p>
            <a:pPr lvl="0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прогнозные показатели социально-экономического развития муниципального образования на 2019 – 2021 годы;</a:t>
            </a:r>
          </a:p>
          <a:p>
            <a:pPr lvl="0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отчеты налоговых органов о начисленных и уплаченных в бюджет налогах и сборах за 2017 год;</a:t>
            </a:r>
          </a:p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оценка поступления налогов, сборов и неналоговых доходов в текущем году;</a:t>
            </a:r>
          </a:p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утвержденные методики прогнозирования налоговых и неналоговых доходов бюджета.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55808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Налоговые и неналоговые доходы бюджета муниципального образования Киреевский район </a:t>
            </a:r>
            <a:br>
              <a:rPr lang="ru-RU" sz="2200" b="1" i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 2018 год и план на 2019год (млн. руб.) </a:t>
            </a:r>
            <a:endParaRPr lang="ru-RU" sz="2200" b="1" i="1" dirty="0">
              <a:solidFill>
                <a:schemeClr val="accent5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000100" y="1071546"/>
          <a:ext cx="7715304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071538" y="142852"/>
            <a:ext cx="7715304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безвозмездных поступлений в бюджет муниципального</a:t>
            </a:r>
            <a:b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образования Киреевский район на 2019 год (млн.руб.)</a:t>
            </a: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idx="1"/>
          </p:nvPr>
        </p:nvGraphicFramePr>
        <p:xfrm>
          <a:off x="1142976" y="1142984"/>
          <a:ext cx="7786710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500990" cy="857232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подходы при формировании расходов бюджета района на 2019 - 2021 годы</a:t>
            </a:r>
            <a:endParaRPr lang="ru-RU" sz="2000" b="1" i="1" dirty="0"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785794"/>
            <a:ext cx="8358214" cy="5786478"/>
          </a:xfrm>
        </p:spPr>
        <p:txBody>
          <a:bodyPr>
            <a:noAutofit/>
          </a:bodyPr>
          <a:lstStyle/>
          <a:p>
            <a:pPr algn="just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Основными подходами при формировании расходов бюджета района на 2019 - 2021 годы стали:</a:t>
            </a:r>
          </a:p>
          <a:p>
            <a:pPr algn="just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В качестве «базовых» объемов бюджетных ассигнований бюджета на были приняты бюджетные ассигнования, утвержденные действующим решением о бюджете муниципального образования Киреевский район на 2018 год и плановый период.</a:t>
            </a:r>
          </a:p>
          <a:p>
            <a:pPr algn="just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Объемы бюджетных ассигнований на заработную плату с начислениями, в целях реализации майских указов Президента Российской Федерации, определены исходя из фактической численности персонала с учетом мероприятий, утвержденных отраслевыми дорожными картами.</a:t>
            </a:r>
          </a:p>
          <a:p>
            <a:pPr algn="just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этом заработная плата работников бюджетной сферы на 2019 год определена исходя из среднемесячной начисленной заработной платы наемных работников в организациях, у индивидуальных предпринимателей и физических лиц (среднемесячный доход от трудовой деятельности) в размере в 2019 году -  31 213 руб., на 2020 год – 32 738 руб., на 2021 год- 34 604 руб.</a:t>
            </a:r>
          </a:p>
          <a:p>
            <a:pPr algn="just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этом в связи с недостатком финансовых средств расходы на оплату труда запланированы на 11 месяцев 2019 года.</a:t>
            </a:r>
          </a:p>
          <a:p>
            <a:pPr algn="just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Индексация с 1 октября ежегодно на прогнозный уровень инфляции на оплату труда работников муниципальных организаций, за исключением лиц, указанных в пункте «2» в 2019 году- 4,3%, в 2020 году- 3,8% и в 2021 году на 4</a:t>
            </a:r>
            <a:r>
              <a:rPr lang="ru-RU" sz="1200" b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%. </a:t>
            </a:r>
            <a:endParaRPr lang="ru-RU" sz="12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этом в связи с недостатком финансовых средств расходы на оплату труда запланированы на 11месяцев 2019 года.</a:t>
            </a:r>
          </a:p>
          <a:p>
            <a:pPr algn="just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Планирование ассигнований на осуществление закупок товаров, работ и услуг за счет бюджетных средств производилось с учетом мониторинга сложившихся цен и экономии бюджетных средств за текущий и предшествующий периоды, а также с учетом индексации расходов на коммунальные услуги учреждений в среднем в размере 2%;</a:t>
            </a:r>
          </a:p>
          <a:p>
            <a:pPr algn="just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Учет Основных направлений деятельности правительства Тульской области до 2021 года;</a:t>
            </a:r>
          </a:p>
          <a:p>
            <a:pPr algn="just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6. Реализация программно-целевого принципа формирования бюджета района на основе 16 действующих муниципальных программ с общим объемом финансирования в сумме 1180,6 млн.руб., что составляет 91,3% от суммы расходов бюджета на 2019 год.</a:t>
            </a:r>
          </a:p>
          <a:p>
            <a:pPr algn="just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endParaRPr lang="ru-RU" sz="12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3089</TotalTime>
  <Words>864</Words>
  <Application>Microsoft Office PowerPoint</Application>
  <PresentationFormat>Экран (4:3)</PresentationFormat>
  <Paragraphs>124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Слайд 1</vt:lpstr>
      <vt:lpstr>Слайд 2</vt:lpstr>
      <vt:lpstr>Нормативные правовые акты, в соответствии с которыми сформирован проект бюджета  м.о.Киреевский район</vt:lpstr>
      <vt:lpstr>Слайд 4</vt:lpstr>
      <vt:lpstr>Основные характеристики бюджета района на 2019 год и плановый период  2020 и 2021 годов</vt:lpstr>
      <vt:lpstr>Основные направления формирования доходов муниципального бюджета</vt:lpstr>
      <vt:lpstr>Налоговые и неналоговые доходы бюджета муниципального образования Киреевский район  за 2018 год и план на 2019год (млн. руб.) </vt:lpstr>
      <vt:lpstr>   Структура безвозмездных поступлений в бюджет муниципального образования Киреевский район на 2019 год (млн.руб.)  </vt:lpstr>
      <vt:lpstr>Основные подходы при формировании расходов бюджета района на 2019 - 2021 годы</vt:lpstr>
      <vt:lpstr>Структура расходов бюджета муниципального образования город Киреевск Киреевского района на 2019 год, (млн.руб.)</vt:lpstr>
      <vt:lpstr>Межбюджетные отношения в 2019 году</vt:lpstr>
      <vt:lpstr>Повышение прозрачности бюджетного процесса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Volchkova</cp:lastModifiedBy>
  <cp:revision>180</cp:revision>
  <dcterms:created xsi:type="dcterms:W3CDTF">2015-04-12T00:56:59Z</dcterms:created>
  <dcterms:modified xsi:type="dcterms:W3CDTF">2019-03-22T13:28:29Z</dcterms:modified>
</cp:coreProperties>
</file>