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2" r:id="rId3"/>
    <p:sldId id="256" r:id="rId4"/>
    <p:sldId id="258" r:id="rId5"/>
    <p:sldId id="270" r:id="rId6"/>
    <p:sldId id="27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9F7"/>
    <a:srgbClr val="EA96EA"/>
    <a:srgbClr val="D1E5EB"/>
    <a:srgbClr val="66FFFF"/>
    <a:srgbClr val="FAFCAE"/>
    <a:srgbClr val="F7B8A7"/>
    <a:srgbClr val="11CAEF"/>
    <a:srgbClr val="F7091A"/>
    <a:srgbClr val="990099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3.2616573236410908E-2"/>
          <c:y val="7.8742022491328126E-2"/>
          <c:w val="0.87274546328827696"/>
          <c:h val="0.499489130837314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8106869152531124E-2"/>
                  <c:y val="-1.912298927892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876668947479358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9077776404905907E-3"/>
                  <c:y val="-4.5816981296372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-1.1851768899838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3825044997913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1399027180264089E-2"/>
                  <c:y val="-2.370353779967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8.2303950693323209E-3"/>
                  <c:y val="2.3703537799677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Иные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69.3</c:v>
                </c:pt>
                <c:pt idx="1">
                  <c:v>44.8</c:v>
                </c:pt>
                <c:pt idx="2">
                  <c:v>76.900000000000006</c:v>
                </c:pt>
                <c:pt idx="3">
                  <c:v>12</c:v>
                </c:pt>
                <c:pt idx="4">
                  <c:v>5.2</c:v>
                </c:pt>
                <c:pt idx="5">
                  <c:v>6.9</c:v>
                </c:pt>
                <c:pt idx="6">
                  <c:v>16.100000000000001</c:v>
                </c:pt>
                <c:pt idx="7">
                  <c:v>0.8</c:v>
                </c:pt>
                <c:pt idx="8">
                  <c:v>26.7</c:v>
                </c:pt>
                <c:pt idx="9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9854232188116171E-2"/>
                  <c:y val="5.80153256244797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191967521224486E-2"/>
                  <c:y val="-7.9077109937108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4127978347482867E-2"/>
                  <c:y val="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485294232200924E-2"/>
                  <c:y val="-2.962727950589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1191967521224486E-2"/>
                  <c:y val="-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2778234013850984E-2"/>
                  <c:y val="-1.8035219351045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Иные неналоговые доходы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70.900000000000006</c:v>
                </c:pt>
                <c:pt idx="1">
                  <c:v>46.2</c:v>
                </c:pt>
                <c:pt idx="2">
                  <c:v>71.099999999999994</c:v>
                </c:pt>
                <c:pt idx="3">
                  <c:v>12.2</c:v>
                </c:pt>
                <c:pt idx="4">
                  <c:v>4</c:v>
                </c:pt>
                <c:pt idx="5">
                  <c:v>6.8</c:v>
                </c:pt>
                <c:pt idx="6">
                  <c:v>4.5999999999999996</c:v>
                </c:pt>
                <c:pt idx="7">
                  <c:v>0.9</c:v>
                </c:pt>
                <c:pt idx="8">
                  <c:v>27.2</c:v>
                </c:pt>
                <c:pt idx="9">
                  <c:v>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0278320"/>
        <c:axId val="190279104"/>
        <c:axId val="0"/>
      </c:bar3DChart>
      <c:catAx>
        <c:axId val="190278320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190279104"/>
        <c:crosses val="autoZero"/>
        <c:auto val="1"/>
        <c:lblAlgn val="ctr"/>
        <c:lblOffset val="100"/>
        <c:noMultiLvlLbl val="0"/>
      </c:catAx>
      <c:valAx>
        <c:axId val="190279104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90278320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8466133400877314"/>
          <c:y val="0.79464876825132091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35716041445831"/>
          <c:y val="0.12184342539103027"/>
          <c:w val="0.55865525750600931"/>
          <c:h val="0.749484036659554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1.7487691624705538E-3"/>
                  <c:y val="-3.258540317603082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1834157891158236E-2"/>
                  <c:y val="-2.04121400254432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3927698686630507E-2"/>
                  <c:y val="2.369426302421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1769960650908362"/>
                  <c:y val="-2.63524841885094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74161867776313"/>
                      <c:h val="0.10776713533971879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30741213588377764"/>
                  <c:y val="0.1084045372300049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144.69999999999999</c:v>
                </c:pt>
                <c:pt idx="1">
                  <c:v>437.1</c:v>
                </c:pt>
                <c:pt idx="2">
                  <c:v>135.1</c:v>
                </c:pt>
                <c:pt idx="3">
                  <c:v>116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35A42C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Pt>
            <c:idx val="5"/>
            <c:bubble3D val="0"/>
            <c:spPr>
              <a:solidFill>
                <a:schemeClr val="tx1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Pt>
            <c:idx val="7"/>
            <c:bubble3D val="0"/>
            <c:spPr>
              <a:solidFill>
                <a:srgbClr val="BE09F7"/>
              </a:solidFill>
            </c:spPr>
          </c:dPt>
          <c:dPt>
            <c:idx val="8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8.3386597691102779E-2"/>
                  <c:y val="-0.1237834787626216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1470105764745686E-2"/>
                  <c:y val="-0.1074956287588220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064889511453142E-2"/>
                  <c:y val="-7.170998882692947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6156942184564674E-3"/>
                  <c:y val="-6.213652525139409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9282646543416028E-2"/>
                  <c:y val="-4.333373449250162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0952107263017775"/>
                  <c:y val="7.17184562406993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5.5411006290651162E-2"/>
                  <c:y val="-2.36574226747523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108.1</c:v>
                </c:pt>
                <c:pt idx="1">
                  <c:v>165.1</c:v>
                </c:pt>
                <c:pt idx="2">
                  <c:v>14.1</c:v>
                </c:pt>
                <c:pt idx="3">
                  <c:v>3.1</c:v>
                </c:pt>
                <c:pt idx="4">
                  <c:v>37.799999999999997</c:v>
                </c:pt>
                <c:pt idx="5">
                  <c:v>1</c:v>
                </c:pt>
                <c:pt idx="6">
                  <c:v>645.20000000000005</c:v>
                </c:pt>
                <c:pt idx="7">
                  <c:v>41</c:v>
                </c:pt>
                <c:pt idx="8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69543321598567"/>
          <c:y val="0"/>
          <c:w val="0.29304566784014335"/>
          <c:h val="1"/>
        </c:manualLayout>
      </c:layout>
      <c:overlay val="0"/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algn="just">
            <a:lnSpc>
              <a:spcPct val="90000"/>
            </a:lnSpc>
          </a:pP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algn="just">
            <a:lnSpc>
              <a:spcPct val="100000"/>
            </a:lnSpc>
          </a:pP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98,0 млн.руб.</a:t>
          </a:r>
        </a:p>
        <a:p>
          <a:pPr algn="just">
            <a:lnSpc>
              <a:spcPct val="100000"/>
            </a:lnSpc>
          </a:pP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2023 году – осуществляется ремонт дорог в м.о.г. Киреевск - ул. Геологов, ул. Горняков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F1F1CB3F-B314-42EF-975F-6CD976D8E1F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pPr algn="l">
            <a:lnSpc>
              <a:spcPct val="90000"/>
            </a:lnSpc>
          </a:pP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algn="just">
            <a:lnSpc>
              <a:spcPct val="100000"/>
            </a:lnSpc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 Планируемые расходы на обустройство сквера в г. Киреевск и благоустройство дворовых территорий – 198,4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., выполнены работы на сумму 85,6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gm:t>
    </dgm:pt>
    <dgm:pt modelId="{DAB2E46C-298D-4003-93AD-667838FB4EEB}" type="parTrans" cxnId="{BE24ABBB-F8E0-452B-910E-FE7E03186FA6}">
      <dgm:prSet/>
      <dgm:spPr/>
      <dgm:t>
        <a:bodyPr/>
        <a:lstStyle/>
        <a:p>
          <a:endParaRPr lang="ru-RU"/>
        </a:p>
      </dgm:t>
    </dgm:pt>
    <dgm:pt modelId="{A406594F-3B63-4EB4-9C99-11E195816A52}" type="sibTrans" cxnId="{BE24ABBB-F8E0-452B-910E-FE7E03186FA6}">
      <dgm:prSet/>
      <dgm:spPr/>
      <dgm:t>
        <a:bodyPr/>
        <a:lstStyle/>
        <a:p>
          <a:endParaRPr lang="ru-RU"/>
        </a:p>
      </dgm:t>
    </dgm:pt>
    <dgm:pt modelId="{C59604A2-8758-4216-BB7C-DA59FD18D52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pPr algn="l"/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algn="just"/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– 51,5 млн. руб., исполнение – 45,8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6FB027BA-C69F-4D33-8860-784F0CB807D6}" type="parTrans" cxnId="{9F808CFF-00D8-4432-805A-806852010F2B}">
      <dgm:prSet/>
      <dgm:spPr/>
      <dgm:t>
        <a:bodyPr/>
        <a:lstStyle/>
        <a:p>
          <a:endParaRPr lang="ru-RU"/>
        </a:p>
      </dgm:t>
    </dgm:pt>
    <dgm:pt modelId="{D9B35075-A7F9-4863-B05D-6B352E363637}" type="sibTrans" cxnId="{9F808CFF-00D8-4432-805A-806852010F2B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 custLinFactNeighborX="317" custLinFactNeighborY="2219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 custScaleX="96154" custScaleY="10859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7CC9DB41-2BA9-4084-9ABB-312EC68B8D5B}" type="pres">
      <dgm:prSet presAssocID="{F1F1CB3F-B314-42EF-975F-6CD976D8E1FF}" presName="comp" presStyleCnt="0"/>
      <dgm:spPr/>
    </dgm:pt>
    <dgm:pt modelId="{BA00AB38-CEE3-4579-8434-717C8A34BCAA}" type="pres">
      <dgm:prSet presAssocID="{F1F1CB3F-B314-42EF-975F-6CD976D8E1FF}" presName="box" presStyleLbl="node1" presStyleIdx="1" presStyleCnt="4"/>
      <dgm:spPr/>
      <dgm:t>
        <a:bodyPr/>
        <a:lstStyle/>
        <a:p>
          <a:endParaRPr lang="ru-RU"/>
        </a:p>
      </dgm:t>
    </dgm:pt>
    <dgm:pt modelId="{A7D76631-62CD-45E7-91DD-4F5831B7B5A3}" type="pres">
      <dgm:prSet presAssocID="{F1F1CB3F-B314-42EF-975F-6CD976D8E1FF}" presName="img" presStyleLbl="fgImgPlace1" presStyleIdx="1" presStyleCnt="4" custScaleY="11098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ru-RU"/>
        </a:p>
      </dgm:t>
    </dgm:pt>
    <dgm:pt modelId="{A71D5A3E-B4B7-42AB-AB09-2A1F8912FD8B}" type="pres">
      <dgm:prSet presAssocID="{F1F1CB3F-B314-42EF-975F-6CD976D8E1F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61F69-3C26-4423-930B-C616FDF9225B}" type="pres">
      <dgm:prSet presAssocID="{A406594F-3B63-4EB4-9C99-11E195816A52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 custScaleX="105401" custScaleY="11009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05D4D-2640-4DAC-8D15-E21870C684A9}" type="pres">
      <dgm:prSet presAssocID="{3FC92D86-156D-4CD5-885A-EF378557DDF4}" presName="spacer" presStyleCnt="0"/>
      <dgm:spPr/>
    </dgm:pt>
    <dgm:pt modelId="{4CB0FFBB-FD39-441E-B1F6-210056087819}" type="pres">
      <dgm:prSet presAssocID="{C59604A2-8758-4216-BB7C-DA59FD18D525}" presName="comp" presStyleCnt="0"/>
      <dgm:spPr/>
    </dgm:pt>
    <dgm:pt modelId="{6AC7DC02-8D1A-4576-B40B-1026B759474B}" type="pres">
      <dgm:prSet presAssocID="{C59604A2-8758-4216-BB7C-DA59FD18D525}" presName="box" presStyleLbl="node1" presStyleIdx="3" presStyleCnt="4" custLinFactNeighborX="-37" custLinFactNeighborY="2870"/>
      <dgm:spPr/>
      <dgm:t>
        <a:bodyPr/>
        <a:lstStyle/>
        <a:p>
          <a:endParaRPr lang="ru-RU"/>
        </a:p>
      </dgm:t>
    </dgm:pt>
    <dgm:pt modelId="{B3C44F1E-A17D-4C95-AEE7-9B71FF273C17}" type="pres">
      <dgm:prSet presAssocID="{C59604A2-8758-4216-BB7C-DA59FD18D525}" presName="img" presStyleLbl="fgImgPlace1" presStyleIdx="3" presStyleCnt="4" custScaleY="11576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ru-RU"/>
        </a:p>
      </dgm:t>
    </dgm:pt>
    <dgm:pt modelId="{89E38D26-E96B-4C2A-8997-3FDEEF0617AA}" type="pres">
      <dgm:prSet presAssocID="{C59604A2-8758-4216-BB7C-DA59FD18D52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8EB35-00B1-46A0-8292-50E8DF67C37C}" type="presOf" srcId="{620D77AF-338E-400E-BD7A-405C9F9F69B9}" destId="{01B4ABE0-F4B2-4476-AF5E-6DAEDE95AF65}" srcOrd="1" destOrd="0" presId="urn:microsoft.com/office/officeart/2005/8/layout/vList4#1"/>
    <dgm:cxn modelId="{82747065-09CA-40B0-B463-01CD48A59C60}" type="presOf" srcId="{3ECCFFF5-D976-4010-B1A6-D92BAB868E75}" destId="{B805FFD1-F57E-4382-AEBC-9AAD941B6369}" srcOrd="0" destOrd="0" presId="urn:microsoft.com/office/officeart/2005/8/layout/vList4#1"/>
    <dgm:cxn modelId="{D61A9A00-9A1B-4CEC-93A3-65529E877D97}" type="presOf" srcId="{3ECCFFF5-D976-4010-B1A6-D92BAB868E75}" destId="{B703BFF6-5310-4962-8714-2D32F0CC2998}" srcOrd="1" destOrd="0" presId="urn:microsoft.com/office/officeart/2005/8/layout/vList4#1"/>
    <dgm:cxn modelId="{EC7A7A4E-1A49-4A50-A7E2-C6562B668EF4}" type="presOf" srcId="{620D77AF-338E-400E-BD7A-405C9F9F69B9}" destId="{80A4D6B0-DCB9-4691-B5CE-34D3F7B3B41E}" srcOrd="0" destOrd="0" presId="urn:microsoft.com/office/officeart/2005/8/layout/vList4#1"/>
    <dgm:cxn modelId="{BE24ABBB-F8E0-452B-910E-FE7E03186FA6}" srcId="{5B64F000-5AA4-426E-B94A-4EE2A798083B}" destId="{F1F1CB3F-B314-42EF-975F-6CD976D8E1FF}" srcOrd="1" destOrd="0" parTransId="{DAB2E46C-298D-4003-93AD-667838FB4EEB}" sibTransId="{A406594F-3B63-4EB4-9C99-11E195816A52}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7A08682B-399C-48FF-8C8A-717635496E13}" type="presOf" srcId="{C59604A2-8758-4216-BB7C-DA59FD18D525}" destId="{89E38D26-E96B-4C2A-8997-3FDEEF0617A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C8D8428E-261F-403D-84BB-7E7BD8345F66}" type="presOf" srcId="{F1F1CB3F-B314-42EF-975F-6CD976D8E1FF}" destId="{A71D5A3E-B4B7-42AB-AB09-2A1F8912FD8B}" srcOrd="1" destOrd="0" presId="urn:microsoft.com/office/officeart/2005/8/layout/vList4#1"/>
    <dgm:cxn modelId="{9F808CFF-00D8-4432-805A-806852010F2B}" srcId="{5B64F000-5AA4-426E-B94A-4EE2A798083B}" destId="{C59604A2-8758-4216-BB7C-DA59FD18D525}" srcOrd="3" destOrd="0" parTransId="{6FB027BA-C69F-4D33-8860-784F0CB807D6}" sibTransId="{D9B35075-A7F9-4863-B05D-6B352E363637}"/>
    <dgm:cxn modelId="{4EB72010-6260-42E7-894E-19DB823862B9}" type="presOf" srcId="{C59604A2-8758-4216-BB7C-DA59FD18D525}" destId="{6AC7DC02-8D1A-4576-B40B-1026B759474B}" srcOrd="0" destOrd="0" presId="urn:microsoft.com/office/officeart/2005/8/layout/vList4#1"/>
    <dgm:cxn modelId="{AD992F1F-0F56-4940-80E1-77FA81DBF91C}" type="presOf" srcId="{5B64F000-5AA4-426E-B94A-4EE2A798083B}" destId="{02D281E4-2225-4171-BD50-CC1028EBB70A}" srcOrd="0" destOrd="0" presId="urn:microsoft.com/office/officeart/2005/8/layout/vList4#1"/>
    <dgm:cxn modelId="{12D925DE-5CB7-40DA-A5E3-E0794B8D2D61}" type="presOf" srcId="{F1F1CB3F-B314-42EF-975F-6CD976D8E1FF}" destId="{BA00AB38-CEE3-4579-8434-717C8A34BCAA}" srcOrd="0" destOrd="0" presId="urn:microsoft.com/office/officeart/2005/8/layout/vList4#1"/>
    <dgm:cxn modelId="{08109437-6B41-41DD-8E46-DE3FC2B73C3A}" type="presParOf" srcId="{02D281E4-2225-4171-BD50-CC1028EBB70A}" destId="{E1CF653B-D348-43A9-B3C8-707CC6B99129}" srcOrd="0" destOrd="0" presId="urn:microsoft.com/office/officeart/2005/8/layout/vList4#1"/>
    <dgm:cxn modelId="{5896A39A-8F01-4854-B4A0-1BBE7F818696}" type="presParOf" srcId="{E1CF653B-D348-43A9-B3C8-707CC6B99129}" destId="{B805FFD1-F57E-4382-AEBC-9AAD941B6369}" srcOrd="0" destOrd="0" presId="urn:microsoft.com/office/officeart/2005/8/layout/vList4#1"/>
    <dgm:cxn modelId="{38D63424-4499-4466-A7B5-1AD483B013BA}" type="presParOf" srcId="{E1CF653B-D348-43A9-B3C8-707CC6B99129}" destId="{1535E884-8192-464D-B3C0-AA018897A7F6}" srcOrd="1" destOrd="0" presId="urn:microsoft.com/office/officeart/2005/8/layout/vList4#1"/>
    <dgm:cxn modelId="{A6C2AE60-DA27-44AF-AC3A-A7EAB4F38E6F}" type="presParOf" srcId="{E1CF653B-D348-43A9-B3C8-707CC6B99129}" destId="{B703BFF6-5310-4962-8714-2D32F0CC2998}" srcOrd="2" destOrd="0" presId="urn:microsoft.com/office/officeart/2005/8/layout/vList4#1"/>
    <dgm:cxn modelId="{2B8131A9-A8CF-4C63-B828-7BD8D86C83DC}" type="presParOf" srcId="{02D281E4-2225-4171-BD50-CC1028EBB70A}" destId="{7B59642F-4270-4A00-B10E-14FF143090B7}" srcOrd="1" destOrd="0" presId="urn:microsoft.com/office/officeart/2005/8/layout/vList4#1"/>
    <dgm:cxn modelId="{5ECA7DA3-C122-4422-8876-750EDBA1CAE8}" type="presParOf" srcId="{02D281E4-2225-4171-BD50-CC1028EBB70A}" destId="{7CC9DB41-2BA9-4084-9ABB-312EC68B8D5B}" srcOrd="2" destOrd="0" presId="urn:microsoft.com/office/officeart/2005/8/layout/vList4#1"/>
    <dgm:cxn modelId="{E803CAC7-152A-4F8E-9E37-843574306704}" type="presParOf" srcId="{7CC9DB41-2BA9-4084-9ABB-312EC68B8D5B}" destId="{BA00AB38-CEE3-4579-8434-717C8A34BCAA}" srcOrd="0" destOrd="0" presId="urn:microsoft.com/office/officeart/2005/8/layout/vList4#1"/>
    <dgm:cxn modelId="{BCA6BBCC-D439-4E62-AA6F-F05EBDABB11F}" type="presParOf" srcId="{7CC9DB41-2BA9-4084-9ABB-312EC68B8D5B}" destId="{A7D76631-62CD-45E7-91DD-4F5831B7B5A3}" srcOrd="1" destOrd="0" presId="urn:microsoft.com/office/officeart/2005/8/layout/vList4#1"/>
    <dgm:cxn modelId="{143881F9-2104-4903-88B9-B2CB16463086}" type="presParOf" srcId="{7CC9DB41-2BA9-4084-9ABB-312EC68B8D5B}" destId="{A71D5A3E-B4B7-42AB-AB09-2A1F8912FD8B}" srcOrd="2" destOrd="0" presId="urn:microsoft.com/office/officeart/2005/8/layout/vList4#1"/>
    <dgm:cxn modelId="{55F3BDAE-E11C-4C4A-A642-51BD3F14F24A}" type="presParOf" srcId="{02D281E4-2225-4171-BD50-CC1028EBB70A}" destId="{B1461F69-3C26-4423-930B-C616FDF9225B}" srcOrd="3" destOrd="0" presId="urn:microsoft.com/office/officeart/2005/8/layout/vList4#1"/>
    <dgm:cxn modelId="{53596D35-42DB-4F00-99D0-385BD2C41C30}" type="presParOf" srcId="{02D281E4-2225-4171-BD50-CC1028EBB70A}" destId="{E04E51FD-E34E-458F-BD21-C14B3E367A97}" srcOrd="4" destOrd="0" presId="urn:microsoft.com/office/officeart/2005/8/layout/vList4#1"/>
    <dgm:cxn modelId="{A4156CAC-2B4B-40DF-9807-E4967DF13261}" type="presParOf" srcId="{E04E51FD-E34E-458F-BD21-C14B3E367A97}" destId="{80A4D6B0-DCB9-4691-B5CE-34D3F7B3B41E}" srcOrd="0" destOrd="0" presId="urn:microsoft.com/office/officeart/2005/8/layout/vList4#1"/>
    <dgm:cxn modelId="{2F9BBD33-4F71-4D4A-B28F-971562948286}" type="presParOf" srcId="{E04E51FD-E34E-458F-BD21-C14B3E367A97}" destId="{D27E7C06-0F95-4C3B-8908-9E5237696A89}" srcOrd="1" destOrd="0" presId="urn:microsoft.com/office/officeart/2005/8/layout/vList4#1"/>
    <dgm:cxn modelId="{3D2B155C-2C85-4158-AFFA-A63E57CFEE24}" type="presParOf" srcId="{E04E51FD-E34E-458F-BD21-C14B3E367A97}" destId="{01B4ABE0-F4B2-4476-AF5E-6DAEDE95AF65}" srcOrd="2" destOrd="0" presId="urn:microsoft.com/office/officeart/2005/8/layout/vList4#1"/>
    <dgm:cxn modelId="{CBE66141-FB6C-4276-B700-4CC321199767}" type="presParOf" srcId="{02D281E4-2225-4171-BD50-CC1028EBB70A}" destId="{F8C05D4D-2640-4DAC-8D15-E21870C684A9}" srcOrd="5" destOrd="0" presId="urn:microsoft.com/office/officeart/2005/8/layout/vList4#1"/>
    <dgm:cxn modelId="{47DDA34C-C59E-4B1D-AABE-CD636E6F55A0}" type="presParOf" srcId="{02D281E4-2225-4171-BD50-CC1028EBB70A}" destId="{4CB0FFBB-FD39-441E-B1F6-210056087819}" srcOrd="6" destOrd="0" presId="urn:microsoft.com/office/officeart/2005/8/layout/vList4#1"/>
    <dgm:cxn modelId="{041A7405-3931-443C-AE92-AB2BFD49B90A}" type="presParOf" srcId="{4CB0FFBB-FD39-441E-B1F6-210056087819}" destId="{6AC7DC02-8D1A-4576-B40B-1026B759474B}" srcOrd="0" destOrd="0" presId="urn:microsoft.com/office/officeart/2005/8/layout/vList4#1"/>
    <dgm:cxn modelId="{60042B80-B8B9-46FD-8D93-26E874998645}" type="presParOf" srcId="{4CB0FFBB-FD39-441E-B1F6-210056087819}" destId="{B3C44F1E-A17D-4C95-AEE7-9B71FF273C17}" srcOrd="1" destOrd="0" presId="urn:microsoft.com/office/officeart/2005/8/layout/vList4#1"/>
    <dgm:cxn modelId="{59FA7C44-6F1F-4384-ABA3-0A1DC22A6156}" type="presParOf" srcId="{4CB0FFBB-FD39-441E-B1F6-210056087819}" destId="{89E38D26-E96B-4C2A-8997-3FDEEF0617A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/>
      <dgm:spPr/>
      <dgm:t>
        <a:bodyPr/>
        <a:lstStyle/>
        <a:p>
          <a:pPr rtl="0"/>
          <a:r>
            <a:rPr lang="ru-RU" sz="1600" b="1" dirty="0" smtClean="0"/>
            <a:t>Дотация на выравнивание уровня бюджетной обеспеченности за счет средств бюджета Тульской области – 8,8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/>
      <dgm:spPr/>
      <dgm:t>
        <a:bodyPr/>
        <a:lstStyle/>
        <a:p>
          <a:pPr rtl="0"/>
          <a:r>
            <a:rPr lang="ru-RU" sz="1600" b="1" dirty="0" smtClean="0"/>
            <a:t>Дотация на выравнивание уровня бюджетной обеспеченности за счет средств района – 19,2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/>
      <dgm:spPr/>
      <dgm:t>
        <a:bodyPr/>
        <a:lstStyle/>
        <a:p>
          <a:pPr rtl="0"/>
          <a:r>
            <a:rPr lang="ru-RU" sz="1600" b="1" dirty="0" smtClean="0"/>
            <a:t>Иные межбюджетные трансферты на поддержку мер по обеспечению сбалансированности бюджетов – 7,6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/>
      <dgm:spPr/>
      <dgm:t>
        <a:bodyPr/>
        <a:lstStyle/>
        <a:p>
          <a:pPr rtl="0"/>
          <a:r>
            <a:rPr lang="ru-RU" sz="1600" b="1" dirty="0" smtClean="0"/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14,1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957D252C-78D0-486E-A4BC-5A6F0DB28138}">
      <dgm:prSet custT="1"/>
      <dgm:spPr/>
      <dgm:t>
        <a:bodyPr/>
        <a:lstStyle/>
        <a:p>
          <a:r>
            <a:rPr lang="ru-RU" sz="1600" b="1" dirty="0" smtClean="0"/>
            <a:t>Иные межбюджетные трансферты в качестве финансовой поддержки с целью реализацию полномочий по решению вопросов местного значения городского, сельского поселения – 5,2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dgm:t>
    </dgm:pt>
    <dgm:pt modelId="{604C542C-66A4-46E7-819C-890AC000AA6C}" type="parTrans" cxnId="{C7E94AA2-5C85-4F3F-BDB8-593305E951D7}">
      <dgm:prSet/>
      <dgm:spPr/>
      <dgm:t>
        <a:bodyPr/>
        <a:lstStyle/>
        <a:p>
          <a:endParaRPr lang="ru-RU"/>
        </a:p>
      </dgm:t>
    </dgm:pt>
    <dgm:pt modelId="{167BDA09-38C9-4ECD-85A6-0AA5631B640F}" type="sibTrans" cxnId="{C7E94AA2-5C85-4F3F-BDB8-593305E951D7}">
      <dgm:prSet/>
      <dgm:spPr/>
      <dgm:t>
        <a:bodyPr/>
        <a:lstStyle/>
        <a:p>
          <a:endParaRPr lang="ru-RU"/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  <dgm:t>
        <a:bodyPr/>
        <a:lstStyle/>
        <a:p>
          <a:endParaRPr lang="ru-RU"/>
        </a:p>
      </dgm:t>
    </dgm:pt>
    <dgm:pt modelId="{6FA3F493-8E1D-4E78-9298-9FAC588508CE}" type="pres">
      <dgm:prSet presAssocID="{470529D3-150B-4B93-AD80-29ACD7F5B836}" presName="imgShp" presStyleLbl="fgImgPlace1" presStyleIdx="0" presStyleCnt="5" custScaleX="155760" custScaleY="135367" custLinFactX="-4093" custLinFactNeighborX="-100000" custLinFactNeighborY="-1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5" custScaleX="135672" custScaleY="133344" custLinFactNeighborX="7352" custLinFactNeighborY="8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  <dgm:t>
        <a:bodyPr/>
        <a:lstStyle/>
        <a:p>
          <a:endParaRPr lang="ru-RU"/>
        </a:p>
      </dgm:t>
    </dgm:pt>
    <dgm:pt modelId="{182B8ADA-4EAB-4921-97FE-B4B6E88FDFA2}" type="pres">
      <dgm:prSet presAssocID="{4A272206-5856-44C9-8E0E-8917EC112E33}" presName="composite" presStyleCnt="0"/>
      <dgm:spPr/>
      <dgm:t>
        <a:bodyPr/>
        <a:lstStyle/>
        <a:p>
          <a:endParaRPr lang="ru-RU"/>
        </a:p>
      </dgm:t>
    </dgm:pt>
    <dgm:pt modelId="{1CD3CAE6-EE69-4D2B-BBB8-ED98A0FFBBA1}" type="pres">
      <dgm:prSet presAssocID="{4A272206-5856-44C9-8E0E-8917EC112E33}" presName="imgShp" presStyleLbl="fgImgPlace1" presStyleIdx="1" presStyleCnt="5" custScaleX="157580" custScaleY="143328" custLinFactX="-3183" custLinFactNeighborX="-100000" custLinFactNeighborY="-2153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5" custScaleX="134548" custScaleY="134350" custLinFactNeighborX="7914" custLinFactNeighborY="-11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  <dgm:t>
        <a:bodyPr/>
        <a:lstStyle/>
        <a:p>
          <a:endParaRPr lang="ru-RU"/>
        </a:p>
      </dgm:t>
    </dgm:pt>
    <dgm:pt modelId="{5368FEE7-3609-4023-B9CC-158E4E0C8D77}" type="pres">
      <dgm:prSet presAssocID="{0C3BDAB6-051A-436F-B318-C74B3B78403C}" presName="composite" presStyleCnt="0"/>
      <dgm:spPr/>
      <dgm:t>
        <a:bodyPr/>
        <a:lstStyle/>
        <a:p>
          <a:endParaRPr lang="ru-RU"/>
        </a:p>
      </dgm:t>
    </dgm:pt>
    <dgm:pt modelId="{65979542-3D9D-4809-807B-F3B607B2CC6D}" type="pres">
      <dgm:prSet presAssocID="{0C3BDAB6-051A-436F-B318-C74B3B78403C}" presName="imgShp" presStyleLbl="fgImgPlace1" presStyleIdx="2" presStyleCnt="5" custScaleX="160289" custScaleY="133762" custLinFactX="-1828" custLinFactNeighborX="-100000" custLinFactNeighborY="-3984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5" custScaleX="134548" custScaleY="117509" custLinFactNeighborX="7999" custLinFactNeighborY="-37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  <dgm:t>
        <a:bodyPr/>
        <a:lstStyle/>
        <a:p>
          <a:endParaRPr lang="ru-RU"/>
        </a:p>
      </dgm:t>
    </dgm:pt>
    <dgm:pt modelId="{B700432B-EE44-4527-87F3-56A98F936792}" type="pres">
      <dgm:prSet presAssocID="{957D252C-78D0-486E-A4BC-5A6F0DB28138}" presName="composite" presStyleCnt="0"/>
      <dgm:spPr/>
    </dgm:pt>
    <dgm:pt modelId="{2878CECC-F54A-4B3D-B913-2E0FA6A84076}" type="pres">
      <dgm:prSet presAssocID="{957D252C-78D0-486E-A4BC-5A6F0DB28138}" presName="imgShp" presStyleLbl="fgImgPlace1" presStyleIdx="3" presStyleCnt="5" custScaleX="164687" custScaleY="139121" custLinFactNeighborX="-99629" custLinFactNeighborY="-49542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ru-RU"/>
        </a:p>
      </dgm:t>
    </dgm:pt>
    <dgm:pt modelId="{64C0A8F8-59CF-4E1F-A751-CA0AFDC22CBA}" type="pres">
      <dgm:prSet presAssocID="{957D252C-78D0-486E-A4BC-5A6F0DB28138}" presName="txShp" presStyleLbl="node1" presStyleIdx="3" presStyleCnt="5" custScaleX="138150" custScaleY="141015" custLinFactNeighborX="6113" custLinFactNeighborY="-48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15F5D-5BCB-4458-909E-A590F6712CAF}" type="pres">
      <dgm:prSet presAssocID="{167BDA09-38C9-4ECD-85A6-0AA5631B640F}" presName="spacing" presStyleCnt="0"/>
      <dgm:spPr/>
    </dgm:pt>
    <dgm:pt modelId="{0A655F45-7F20-4FB9-BC1E-5207AC2436A4}" type="pres">
      <dgm:prSet presAssocID="{D1E20843-FDD9-41BA-9D74-B3FB39B2FF09}" presName="composite" presStyleCnt="0"/>
      <dgm:spPr/>
      <dgm:t>
        <a:bodyPr/>
        <a:lstStyle/>
        <a:p>
          <a:endParaRPr lang="ru-RU"/>
        </a:p>
      </dgm:t>
    </dgm:pt>
    <dgm:pt modelId="{DBF768A3-5673-4DFF-B2A7-886D52428791}" type="pres">
      <dgm:prSet presAssocID="{D1E20843-FDD9-41BA-9D74-B3FB39B2FF09}" presName="imgShp" presStyleLbl="fgImgPlace1" presStyleIdx="4" presStyleCnt="5" custScaleX="166791" custScaleY="140200" custLinFactNeighborX="-98577" custLinFactNeighborY="-6169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4" presStyleCnt="5" custScaleX="136086" custScaleY="156522" custLinFactNeighborX="7145" custLinFactNeighborY="-61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#2"/>
    <dgm:cxn modelId="{BB80A574-B4D2-41A7-8F70-4989FD5D0ACC}" type="presOf" srcId="{4A272206-5856-44C9-8E0E-8917EC112E33}" destId="{E31C7497-F4F7-4F6B-8C25-822584D15C54}" srcOrd="0" destOrd="0" presId="urn:microsoft.com/office/officeart/2005/8/layout/vList3#2"/>
    <dgm:cxn modelId="{EA844C30-F127-44B0-B524-0DAA14E25245}" type="presOf" srcId="{D1E20843-FDD9-41BA-9D74-B3FB39B2FF09}" destId="{FFA2334A-0E5B-4727-9501-048162A0110C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4" destOrd="0" parTransId="{B81ADFAD-9354-446F-A2C2-1F7BCE4E0C09}" sibTransId="{1139051B-18C4-4D10-A6A3-75EBF9DF27A8}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2142BA12-A17E-4D63-B1E7-AAFD814BB979}" type="presOf" srcId="{470529D3-150B-4B93-AD80-29ACD7F5B836}" destId="{7276C422-27A4-4E1A-AFA8-15E327EEE241}" srcOrd="0" destOrd="0" presId="urn:microsoft.com/office/officeart/2005/8/layout/vList3#2"/>
    <dgm:cxn modelId="{3631B87A-0D4B-43C5-874B-9220297DF566}" type="presOf" srcId="{0C3BDAB6-051A-436F-B318-C74B3B78403C}" destId="{4E5EF34B-77C0-4494-80F8-24568B01B105}" srcOrd="0" destOrd="0" presId="urn:microsoft.com/office/officeart/2005/8/layout/vList3#2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385C5FB6-3D96-46D1-8A2B-93223F62A3DD}" type="presOf" srcId="{957D252C-78D0-486E-A4BC-5A6F0DB28138}" destId="{64C0A8F8-59CF-4E1F-A751-CA0AFDC22CBA}" srcOrd="0" destOrd="0" presId="urn:microsoft.com/office/officeart/2005/8/layout/vList3#2"/>
    <dgm:cxn modelId="{C7E94AA2-5C85-4F3F-BDB8-593305E951D7}" srcId="{E197972C-F402-4D62-AC7D-1439BF195E6A}" destId="{957D252C-78D0-486E-A4BC-5A6F0DB28138}" srcOrd="3" destOrd="0" parTransId="{604C542C-66A4-46E7-819C-890AC000AA6C}" sibTransId="{167BDA09-38C9-4ECD-85A6-0AA5631B640F}"/>
    <dgm:cxn modelId="{02C42B56-6647-46D9-9874-D2ACB5C1401C}" type="presParOf" srcId="{1D6E720F-0447-4F69-A4E9-B2B355F08BF2}" destId="{54CCB1CB-D088-4EAB-B483-A3CB2886437B}" srcOrd="0" destOrd="0" presId="urn:microsoft.com/office/officeart/2005/8/layout/vList3#2"/>
    <dgm:cxn modelId="{487A1DFC-8320-4EB8-A4B0-31B3027D480D}" type="presParOf" srcId="{54CCB1CB-D088-4EAB-B483-A3CB2886437B}" destId="{6FA3F493-8E1D-4E78-9298-9FAC588508CE}" srcOrd="0" destOrd="0" presId="urn:microsoft.com/office/officeart/2005/8/layout/vList3#2"/>
    <dgm:cxn modelId="{C26F6E5B-1B51-4F68-93B6-0FB0A52EC48C}" type="presParOf" srcId="{54CCB1CB-D088-4EAB-B483-A3CB2886437B}" destId="{7276C422-27A4-4E1A-AFA8-15E327EEE241}" srcOrd="1" destOrd="0" presId="urn:microsoft.com/office/officeart/2005/8/layout/vList3#2"/>
    <dgm:cxn modelId="{C41124C6-76CF-458F-BE10-07BC54FED176}" type="presParOf" srcId="{1D6E720F-0447-4F69-A4E9-B2B355F08BF2}" destId="{12BA8196-7976-4341-AC49-11092CC8B1C3}" srcOrd="1" destOrd="0" presId="urn:microsoft.com/office/officeart/2005/8/layout/vList3#2"/>
    <dgm:cxn modelId="{42E237A9-3AC9-4B48-9B3A-476EC88DBC2E}" type="presParOf" srcId="{1D6E720F-0447-4F69-A4E9-B2B355F08BF2}" destId="{182B8ADA-4EAB-4921-97FE-B4B6E88FDFA2}" srcOrd="2" destOrd="0" presId="urn:microsoft.com/office/officeart/2005/8/layout/vList3#2"/>
    <dgm:cxn modelId="{671E967D-3163-4BA8-95E5-BC681746A6E0}" type="presParOf" srcId="{182B8ADA-4EAB-4921-97FE-B4B6E88FDFA2}" destId="{1CD3CAE6-EE69-4D2B-BBB8-ED98A0FFBBA1}" srcOrd="0" destOrd="0" presId="urn:microsoft.com/office/officeart/2005/8/layout/vList3#2"/>
    <dgm:cxn modelId="{DFECE834-3540-466C-B386-60CE732076B2}" type="presParOf" srcId="{182B8ADA-4EAB-4921-97FE-B4B6E88FDFA2}" destId="{E31C7497-F4F7-4F6B-8C25-822584D15C54}" srcOrd="1" destOrd="0" presId="urn:microsoft.com/office/officeart/2005/8/layout/vList3#2"/>
    <dgm:cxn modelId="{47225E95-73CF-4472-982A-D0AEB3AFBD18}" type="presParOf" srcId="{1D6E720F-0447-4F69-A4E9-B2B355F08BF2}" destId="{D1F9205A-4318-47D9-9B41-C4AAE1D4E703}" srcOrd="3" destOrd="0" presId="urn:microsoft.com/office/officeart/2005/8/layout/vList3#2"/>
    <dgm:cxn modelId="{0D632C4D-4E7C-4640-BF91-AA1B4BE7A436}" type="presParOf" srcId="{1D6E720F-0447-4F69-A4E9-B2B355F08BF2}" destId="{5368FEE7-3609-4023-B9CC-158E4E0C8D77}" srcOrd="4" destOrd="0" presId="urn:microsoft.com/office/officeart/2005/8/layout/vList3#2"/>
    <dgm:cxn modelId="{5DB39AB2-A978-4F44-9F05-516AF7884C91}" type="presParOf" srcId="{5368FEE7-3609-4023-B9CC-158E4E0C8D77}" destId="{65979542-3D9D-4809-807B-F3B607B2CC6D}" srcOrd="0" destOrd="0" presId="urn:microsoft.com/office/officeart/2005/8/layout/vList3#2"/>
    <dgm:cxn modelId="{714CBF5E-97FB-455E-9D38-BFAEEE18F01A}" type="presParOf" srcId="{5368FEE7-3609-4023-B9CC-158E4E0C8D77}" destId="{4E5EF34B-77C0-4494-80F8-24568B01B105}" srcOrd="1" destOrd="0" presId="urn:microsoft.com/office/officeart/2005/8/layout/vList3#2"/>
    <dgm:cxn modelId="{06B69D20-FFF2-4617-B222-08A1EDC0D039}" type="presParOf" srcId="{1D6E720F-0447-4F69-A4E9-B2B355F08BF2}" destId="{1F4A9D28-974C-4406-96FF-0951CD937E5C}" srcOrd="5" destOrd="0" presId="urn:microsoft.com/office/officeart/2005/8/layout/vList3#2"/>
    <dgm:cxn modelId="{CF6E9579-9C36-47D1-956D-F9B2E0BF4103}" type="presParOf" srcId="{1D6E720F-0447-4F69-A4E9-B2B355F08BF2}" destId="{B700432B-EE44-4527-87F3-56A98F936792}" srcOrd="6" destOrd="0" presId="urn:microsoft.com/office/officeart/2005/8/layout/vList3#2"/>
    <dgm:cxn modelId="{A355C6BA-161F-4F16-8AA5-5752932191DE}" type="presParOf" srcId="{B700432B-EE44-4527-87F3-56A98F936792}" destId="{2878CECC-F54A-4B3D-B913-2E0FA6A84076}" srcOrd="0" destOrd="0" presId="urn:microsoft.com/office/officeart/2005/8/layout/vList3#2"/>
    <dgm:cxn modelId="{F310373B-F7D4-4AE0-892A-9407A8F98907}" type="presParOf" srcId="{B700432B-EE44-4527-87F3-56A98F936792}" destId="{64C0A8F8-59CF-4E1F-A751-CA0AFDC22CBA}" srcOrd="1" destOrd="0" presId="urn:microsoft.com/office/officeart/2005/8/layout/vList3#2"/>
    <dgm:cxn modelId="{B5CC0F8C-AE19-403C-88CB-C4D134623C35}" type="presParOf" srcId="{1D6E720F-0447-4F69-A4E9-B2B355F08BF2}" destId="{74E15F5D-5BCB-4458-909E-A590F6712CAF}" srcOrd="7" destOrd="0" presId="urn:microsoft.com/office/officeart/2005/8/layout/vList3#2"/>
    <dgm:cxn modelId="{0CEFAFD8-18F9-4588-ABEF-584F4A09FE7D}" type="presParOf" srcId="{1D6E720F-0447-4F69-A4E9-B2B355F08BF2}" destId="{0A655F45-7F20-4FB9-BC1E-5207AC2436A4}" srcOrd="8" destOrd="0" presId="urn:microsoft.com/office/officeart/2005/8/layout/vList3#2"/>
    <dgm:cxn modelId="{4FA0AEDB-BAC8-4B08-980B-F38DBE844CE4}" type="presParOf" srcId="{0A655F45-7F20-4FB9-BC1E-5207AC2436A4}" destId="{DBF768A3-5673-4DFF-B2A7-886D52428791}" srcOrd="0" destOrd="0" presId="urn:microsoft.com/office/officeart/2005/8/layout/vList3#2"/>
    <dgm:cxn modelId="{85A7CCE7-D146-4562-B6B3-0510304C6558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6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BC3-C1AF-489F-ACDF-9A0F58C59221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62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6965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41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0145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12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F90E-E185-4516-A268-DEDC614BBFEB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4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6A81-3628-4F2A-A410-A32C7B7F1D6E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C1DB-DFDC-463F-9099-CC03B757F2A4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2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A7D-E070-4471-99E9-CC74952C4CA9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4BF6-BF92-4EC8-9847-50635D728029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0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8CF0-6661-42FE-A36B-A6B0F296070F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7FC0-B911-4E87-8EFD-E8AB467E7245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77DE-847A-4717-A6D0-2AB8BDAB6639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A546-9D1C-4663-8AEB-AD3755D6D931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8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268D-6D87-46ED-BAC8-B5FD65884AA8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3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D4313-69DB-452E-AD62-1798630D302A}" type="datetime1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5632" y="2295908"/>
            <a:ext cx="5598368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Отчёт об исполнении бюджета муниципального образования Киреевский район </a:t>
            </a: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1 полугодие 2023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645024"/>
            <a:ext cx="3504535" cy="3212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8"/>
            <a:ext cx="2286000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708735"/>
            <a:ext cx="4633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264696" cy="2088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района по доходам и расходам 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п/г.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755076"/>
              </p:ext>
            </p:extLst>
          </p:nvPr>
        </p:nvGraphicFramePr>
        <p:xfrm>
          <a:off x="1403648" y="1628801"/>
          <a:ext cx="7344815" cy="43534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41398"/>
                <a:gridCol w="1414985"/>
                <a:gridCol w="1728192"/>
                <a:gridCol w="2160240"/>
              </a:tblGrid>
              <a:tr h="347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План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на 2023 год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Исполнение за 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п/г 2023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Процент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исполнения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10009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 неналоговые доходы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516044,9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245557,7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47,6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Безвозмездные поступления из других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бюджетов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1969745,2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832771,7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42,3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доходов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2485790,2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1078329,3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Расходы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2563752,4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1079405,2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42,1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5154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Дефицит (профицит)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-79962,2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-1075,9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84776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за 1 п/г 2023 год (млн. руб.) 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8747142"/>
              </p:ext>
            </p:extLst>
          </p:nvPr>
        </p:nvGraphicFramePr>
        <p:xfrm>
          <a:off x="971600" y="1340768"/>
          <a:ext cx="77048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31640" y="214290"/>
            <a:ext cx="7560840" cy="1558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1 полугодие 2023 года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(млн.руб.)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372295"/>
              </p:ext>
            </p:extLst>
          </p:nvPr>
        </p:nvGraphicFramePr>
        <p:xfrm>
          <a:off x="1691680" y="1556792"/>
          <a:ext cx="70009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 п/г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2023 год,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5114347"/>
              </p:ext>
            </p:extLst>
          </p:nvPr>
        </p:nvGraphicFramePr>
        <p:xfrm>
          <a:off x="478857" y="910493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2023 году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523824"/>
              </p:ext>
            </p:extLst>
          </p:nvPr>
        </p:nvGraphicFramePr>
        <p:xfrm>
          <a:off x="1071538" y="1052736"/>
          <a:ext cx="7786742" cy="5305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71800" y="3786190"/>
            <a:ext cx="6083570" cy="113877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», региональный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 «Цифровая образовательная среда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 Плановый объем расходов – 19,2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Исполнено работ на сумму 2,2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75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Межбюджетные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отношения за 1 п/г 2023 года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3192442"/>
              </p:ext>
            </p:extLst>
          </p:nvPr>
        </p:nvGraphicFramePr>
        <p:xfrm>
          <a:off x="1096206" y="1412776"/>
          <a:ext cx="804779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5420</TotalTime>
  <Words>330</Words>
  <Application>Microsoft Office PowerPoint</Application>
  <PresentationFormat>Экран (4:3)</PresentationFormat>
  <Paragraphs>71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Исполнение бюджета района по доходам и расходам   за 1 п/г. 2023 год</vt:lpstr>
      <vt:lpstr>Налоговые и неналоговые доходы бюджета муниципального образования Киреевский район за 1 п/г 2023 год (млн. руб.) </vt:lpstr>
      <vt:lpstr> Структура безвозмездных поступлений из бюджета Тульской области в бюджет муниципального образования Киреевский район  за 1 полугодие 2023 года (млн.руб.)    </vt:lpstr>
      <vt:lpstr>Структура расходов бюджета муниципального образования  Киреевский район в 1 п/г 2023 год, (млн.руб.)</vt:lpstr>
      <vt:lpstr>Национальные проекты,  реализуемые в Киреевском районе в 2023 году</vt:lpstr>
      <vt:lpstr> Межбюджетные отношения за 1 п/г 2023 года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374</cp:revision>
  <dcterms:created xsi:type="dcterms:W3CDTF">2015-04-12T00:56:59Z</dcterms:created>
  <dcterms:modified xsi:type="dcterms:W3CDTF">2023-07-13T12:37:24Z</dcterms:modified>
</cp:coreProperties>
</file>