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6" r:id="rId1"/>
  </p:sldMasterIdLst>
  <p:notesMasterIdLst>
    <p:notesMasterId r:id="rId7"/>
  </p:notesMasterIdLst>
  <p:sldIdLst>
    <p:sldId id="263" r:id="rId2"/>
    <p:sldId id="262" r:id="rId3"/>
    <p:sldId id="256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E440"/>
    <a:srgbClr val="9F2190"/>
    <a:srgbClr val="35A42C"/>
    <a:srgbClr val="FF6600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881" autoAdjust="0"/>
    <p:restoredTop sz="94624" autoAdjust="0"/>
  </p:normalViewPr>
  <p:slideViewPr>
    <p:cSldViewPr>
      <p:cViewPr varScale="1">
        <p:scale>
          <a:sx n="95" d="100"/>
          <a:sy n="95" d="100"/>
        </p:scale>
        <p:origin x="-108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sideWall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0.11366810692099764"/>
          <c:y val="4.9030301333557388E-2"/>
          <c:w val="0.72473038426341563"/>
          <c:h val="0.4174145534528580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2.3045106194130523E-2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-6.584316055465873E-3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Val val="1"/>
            </c:dLbl>
            <c:dLbl>
              <c:idx val="5"/>
              <c:layout>
                <c:manualLayout>
                  <c:x val="0"/>
                  <c:y val="-1.1851768899838628E-2"/>
                </c:manualLayout>
              </c:layout>
              <c:showVal val="1"/>
            </c:dLbl>
            <c:dLbl>
              <c:idx val="10"/>
              <c:layout>
                <c:manualLayout>
                  <c:x val="-1.3168632110931727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108.1</c:v>
                </c:pt>
                <c:pt idx="1">
                  <c:v>62.1</c:v>
                </c:pt>
                <c:pt idx="2">
                  <c:v>45.4</c:v>
                </c:pt>
                <c:pt idx="3">
                  <c:v>15.9</c:v>
                </c:pt>
                <c:pt idx="4">
                  <c:v>7.5</c:v>
                </c:pt>
                <c:pt idx="5">
                  <c:v>22.3</c:v>
                </c:pt>
                <c:pt idx="6">
                  <c:v>38.5</c:v>
                </c:pt>
                <c:pt idx="7">
                  <c:v>0.9</c:v>
                </c:pt>
                <c:pt idx="8">
                  <c:v>5.4</c:v>
                </c:pt>
                <c:pt idx="9">
                  <c:v>0.3</c:v>
                </c:pt>
                <c:pt idx="10">
                  <c:v>38.9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5.4473291007068547E-2"/>
                  <c:y val="8.4192353276034346E-3"/>
                </c:manualLayout>
              </c:layout>
              <c:showVal val="1"/>
            </c:dLbl>
            <c:dLbl>
              <c:idx val="1"/>
              <c:layout>
                <c:manualLayout>
                  <c:x val="2.1398897567743248E-2"/>
                  <c:y val="-7.1110613399031327E-3"/>
                </c:manualLayout>
              </c:layout>
              <c:showVal val="1"/>
            </c:dLbl>
            <c:dLbl>
              <c:idx val="2"/>
              <c:layout>
                <c:manualLayout>
                  <c:x val="2.5161930113862082E-2"/>
                  <c:y val="7.8482973580820837E-3"/>
                </c:manualLayout>
              </c:layout>
              <c:showVal val="1"/>
            </c:dLbl>
            <c:dLbl>
              <c:idx val="3"/>
              <c:layout>
                <c:manualLayout>
                  <c:x val="2.1191967521224209E-2"/>
                  <c:y val="-7.9077109937108082E-3"/>
                </c:manualLayout>
              </c:layout>
              <c:showVal val="1"/>
            </c:dLbl>
            <c:dLbl>
              <c:idx val="4"/>
              <c:layout>
                <c:manualLayout>
                  <c:x val="1.4127978347482773E-2"/>
                  <c:y val="5.2718073291405524E-3"/>
                </c:manualLayout>
              </c:layout>
              <c:showVal val="1"/>
            </c:dLbl>
            <c:dLbl>
              <c:idx val="5"/>
              <c:layout>
                <c:manualLayout>
                  <c:x val="1.4127978347482716E-2"/>
                  <c:y val="2.6359036645702601E-3"/>
                </c:manualLayout>
              </c:layout>
              <c:showVal val="1"/>
            </c:dLbl>
            <c:dLbl>
              <c:idx val="6"/>
              <c:layout>
                <c:manualLayout>
                  <c:x val="2.1191967521224209E-2"/>
                  <c:y val="-5.2718073291405524E-3"/>
                </c:manualLayout>
              </c:layout>
              <c:showVal val="1"/>
            </c:dLbl>
            <c:dLbl>
              <c:idx val="7"/>
              <c:layout>
                <c:manualLayout>
                  <c:x val="1.6015903918700749E-2"/>
                  <c:y val="-2.3188243499684152E-2"/>
                </c:manualLayout>
              </c:layout>
              <c:showVal val="1"/>
            </c:dLbl>
            <c:dLbl>
              <c:idx val="8"/>
              <c:layout>
                <c:manualLayout>
                  <c:x val="1.2812723134960624E-2"/>
                  <c:y val="-7.7294144998947302E-3"/>
                </c:manualLayout>
              </c:layout>
              <c:showVal val="1"/>
            </c:dLbl>
            <c:dLbl>
              <c:idx val="9"/>
              <c:layout>
                <c:manualLayout>
                  <c:x val="9.6095423512204872E-3"/>
                  <c:y val="-1.8035300499754325E-2"/>
                </c:manualLayout>
              </c:layout>
              <c:showVal val="1"/>
            </c:dLbl>
            <c:dLbl>
              <c:idx val="10"/>
              <c:layout>
                <c:manualLayout>
                  <c:x val="1.2812723134960624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cap="all" baseline="0">
                    <a:solidFill>
                      <a:schemeClr val="accent5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98.9</c:v>
                </c:pt>
                <c:pt idx="1">
                  <c:v>60.6</c:v>
                </c:pt>
                <c:pt idx="2">
                  <c:v>38.5</c:v>
                </c:pt>
                <c:pt idx="3">
                  <c:v>15.4</c:v>
                </c:pt>
                <c:pt idx="4">
                  <c:v>7.3</c:v>
                </c:pt>
                <c:pt idx="5">
                  <c:v>12.9</c:v>
                </c:pt>
                <c:pt idx="6">
                  <c:v>15.8</c:v>
                </c:pt>
                <c:pt idx="7">
                  <c:v>2.2999999999999998</c:v>
                </c:pt>
                <c:pt idx="8">
                  <c:v>5.0999999999999996</c:v>
                </c:pt>
                <c:pt idx="9">
                  <c:v>0.6</c:v>
                </c:pt>
                <c:pt idx="10">
                  <c:v>36.200000000000003</c:v>
                </c:pt>
              </c:numCache>
            </c:numRef>
          </c:val>
        </c:ser>
        <c:shape val="cylinder"/>
        <c:axId val="87643648"/>
        <c:axId val="87645184"/>
        <c:axId val="0"/>
      </c:bar3DChart>
      <c:catAx>
        <c:axId val="87643648"/>
        <c:scaling>
          <c:orientation val="minMax"/>
        </c:scaling>
        <c:axPos val="b"/>
        <c:majorTickMark val="cross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87645184"/>
        <c:crosses val="autoZero"/>
        <c:auto val="1"/>
        <c:lblAlgn val="ctr"/>
        <c:lblOffset val="100"/>
      </c:catAx>
      <c:valAx>
        <c:axId val="87645184"/>
        <c:scaling>
          <c:orientation val="minMax"/>
        </c:scaling>
        <c:axPos val="r"/>
        <c:majorGridlines/>
        <c:numFmt formatCode="General" sourceLinked="1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87643648"/>
        <c:crosses val="max"/>
        <c:crossBetween val="between"/>
        <c:majorUnit val="30"/>
      </c:valAx>
    </c:plotArea>
    <c:legend>
      <c:legendPos val="r"/>
      <c:layout>
        <c:manualLayout>
          <c:xMode val="edge"/>
          <c:yMode val="edge"/>
          <c:x val="0.81497825620351527"/>
          <c:y val="0.47929355991675765"/>
          <c:w val="0.17514526971328673"/>
          <c:h val="0.12200490868538691"/>
        </c:manualLayout>
      </c:layout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dPt>
            <c:idx val="0"/>
            <c:spPr>
              <a:solidFill>
                <a:srgbClr val="FFC00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7030A0"/>
              </a:solidFill>
            </c:spPr>
          </c:dPt>
          <c:dPt>
            <c:idx val="3"/>
            <c:spPr>
              <a:solidFill>
                <a:srgbClr val="00B050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0.23145302618219543"/>
                  <c:y val="7.2199378772911049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Дотации</a:t>
                    </a:r>
                  </a:p>
                  <a:p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195,9</a:t>
                    </a:r>
                    <a:r>
                      <a:rPr lang="en-US" sz="1600" dirty="0" smtClean="0">
                        <a:latin typeface="Times New Roman" pitchFamily="18" charset="0"/>
                        <a:cs typeface="Times New Roman" pitchFamily="18" charset="0"/>
                      </a:rPr>
                      <a:t>; </a:t>
                    </a: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14</a:t>
                    </a:r>
                    <a:r>
                      <a:rPr lang="en-US" sz="1600" dirty="0" smtClean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  <c:showPercent val="1"/>
            </c:dLbl>
            <c:dLbl>
              <c:idx val="1"/>
              <c:layout>
                <c:manualLayout>
                  <c:x val="4.5330909523826388E-2"/>
                  <c:y val="3.1112715039423026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Субвенции</a:t>
                    </a:r>
                  </a:p>
                  <a:p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586,2</a:t>
                    </a:r>
                    <a:r>
                      <a:rPr lang="en-US" sz="1600" dirty="0" smtClean="0">
                        <a:latin typeface="Times New Roman" pitchFamily="18" charset="0"/>
                        <a:cs typeface="Times New Roman" pitchFamily="18" charset="0"/>
                      </a:rPr>
                      <a:t>; 4</a:t>
                    </a: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3</a:t>
                    </a:r>
                    <a:r>
                      <a:rPr lang="en-US" sz="1600" dirty="0" smtClean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howVal val="1"/>
              <c:showPercent val="1"/>
            </c:dLbl>
            <c:dLbl>
              <c:idx val="2"/>
              <c:layout>
                <c:manualLayout>
                  <c:x val="-2.9261166652215505E-2"/>
                  <c:y val="4.8991423543051242E-2"/>
                </c:manualLayout>
              </c:layout>
              <c:tx>
                <c:rich>
                  <a:bodyPr/>
                  <a:lstStyle/>
                  <a:p>
                    <a:pPr>
                      <a:defRPr sz="1600" b="1" i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Субсидии</a:t>
                    </a:r>
                  </a:p>
                  <a:p>
                    <a:pPr>
                      <a:defRPr sz="1600" b="1" i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570,6</a:t>
                    </a:r>
                    <a:r>
                      <a:rPr lang="en-US" sz="1600" dirty="0" smtClean="0">
                        <a:latin typeface="Times New Roman" pitchFamily="18" charset="0"/>
                        <a:cs typeface="Times New Roman" pitchFamily="18" charset="0"/>
                      </a:rPr>
                      <a:t>; 4</a:t>
                    </a: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1</a:t>
                    </a:r>
                    <a:r>
                      <a:rPr lang="en-US" sz="1600" dirty="0" smtClean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  <c:showPercent val="1"/>
            </c:dLbl>
            <c:dLbl>
              <c:idx val="3"/>
              <c:layout>
                <c:manualLayout>
                  <c:x val="-0.24959317020638719"/>
                  <c:y val="1.4069101782674233E-3"/>
                </c:manualLayout>
              </c:layout>
              <c:tx>
                <c:rich>
                  <a:bodyPr/>
                  <a:lstStyle/>
                  <a:p>
                    <a:pPr>
                      <a:defRPr sz="1600" b="1" i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Иные межбюджетные трансферты</a:t>
                    </a:r>
                  </a:p>
                  <a:p>
                    <a:pPr>
                      <a:defRPr sz="1600" b="1" i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36,4;</a:t>
                    </a:r>
                    <a:r>
                      <a:rPr lang="en-US" sz="1600" dirty="0" smtClean="0">
                        <a:latin typeface="Times New Roman" pitchFamily="18" charset="0"/>
                        <a:cs typeface="Times New Roman" pitchFamily="18" charset="0"/>
                      </a:rPr>
                      <a:t> </a:t>
                    </a: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2</a:t>
                    </a:r>
                    <a:r>
                      <a:rPr lang="en-US" sz="1600" dirty="0" smtClean="0">
                        <a:latin typeface="Times New Roman" pitchFamily="18" charset="0"/>
                        <a:cs typeface="Times New Roman" pitchFamily="18" charset="0"/>
                      </a:rPr>
                      <a:t>%</a:t>
                    </a:r>
                    <a:endParaRPr lang="en-US" sz="1600" dirty="0">
                      <a:latin typeface="Times New Roman" pitchFamily="18" charset="0"/>
                      <a:cs typeface="Times New Roman" pitchFamily="18" charset="0"/>
                    </a:endParaRPr>
                  </a:p>
                </c:rich>
              </c:tx>
              <c:spPr/>
              <c:showVal val="1"/>
              <c:showPercent val="1"/>
            </c:dLbl>
            <c:dLbl>
              <c:idx val="4"/>
              <c:layout>
                <c:manualLayout>
                  <c:x val="4.9767508358799575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Прочие безвозмездные поступления</a:t>
                    </a:r>
                  </a:p>
                  <a:p>
                    <a:r>
                      <a:rPr lang="en-US" dirty="0" smtClean="0"/>
                      <a:t>3,1</a:t>
                    </a:r>
                    <a:r>
                      <a:rPr lang="en-US" dirty="0"/>
                      <a:t>; 0%</a:t>
                    </a:r>
                  </a:p>
                </c:rich>
              </c:tx>
              <c:showVal val="1"/>
              <c:showPercent val="1"/>
            </c:dLbl>
            <c:txPr>
              <a:bodyPr/>
              <a:lstStyle/>
              <a:p>
                <a:pPr>
                  <a:defRPr sz="2000" b="1" i="0" baseline="0"/>
                </a:pPr>
                <a:endParaRPr lang="ru-RU"/>
              </a:p>
            </c:txPr>
            <c:showVal val="1"/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  <c:pt idx="4">
                  <c:v>Прочие безвозмездные поступления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195.9</c:v>
                </c:pt>
                <c:pt idx="1">
                  <c:v>586.20000000000005</c:v>
                </c:pt>
                <c:pt idx="2">
                  <c:v>570.6</c:v>
                </c:pt>
                <c:pt idx="3">
                  <c:v>36.4</c:v>
                </c:pt>
                <c:pt idx="4">
                  <c:v>3.1</c:v>
                </c:pt>
              </c:numCache>
            </c:numRef>
          </c:val>
        </c:ser>
        <c:firstSliceAng val="0"/>
      </c:pieChart>
    </c:plotArea>
    <c:plotVisOnly val="1"/>
  </c:chart>
  <c:spPr>
    <a:gradFill>
      <a:gsLst>
        <a:gs pos="0">
          <a:schemeClr val="accent2">
            <a:lumMod val="40000"/>
            <a:lumOff val="60000"/>
          </a:schemeClr>
        </a:gs>
        <a:gs pos="64999">
          <a:srgbClr val="F0EBD5"/>
        </a:gs>
        <a:gs pos="100000">
          <a:srgbClr val="D1C39F"/>
        </a:gs>
      </a:gsLst>
      <a:lin ang="5400000" scaled="0"/>
    </a:gradFill>
    <a:effectLst>
      <a:outerShdw blurRad="50800" dist="50800" dir="5400000" algn="ctr" rotWithShape="0">
        <a:srgbClr val="FFFF00"/>
      </a:outerShdw>
    </a:effectLst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3.9045985170463857E-2"/>
          <c:w val="0.60369279446452873"/>
          <c:h val="0.90347213481541011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rgbClr val="FF0066"/>
              </a:solidFill>
            </c:spPr>
          </c:dPt>
          <c:dPt>
            <c:idx val="1"/>
            <c:spPr>
              <a:solidFill>
                <a:srgbClr val="9F2190"/>
              </a:solidFill>
            </c:spPr>
          </c:dPt>
          <c:dPt>
            <c:idx val="2"/>
            <c:spPr>
              <a:solidFill>
                <a:srgbClr val="3CE440"/>
              </a:solidFill>
            </c:spPr>
          </c:dPt>
          <c:dPt>
            <c:idx val="3"/>
            <c:spPr>
              <a:solidFill>
                <a:srgbClr val="C00000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0070C0"/>
              </a:solidFill>
            </c:spPr>
          </c:dPt>
          <c:dPt>
            <c:idx val="6"/>
            <c:spPr>
              <a:solidFill>
                <a:srgbClr val="FFC000"/>
              </a:solidFill>
            </c:spPr>
          </c:dPt>
          <c:dPt>
            <c:idx val="7"/>
            <c:spPr>
              <a:solidFill>
                <a:srgbClr val="00B050"/>
              </a:solidFill>
            </c:spPr>
          </c:dPt>
          <c:dPt>
            <c:idx val="8"/>
            <c:spPr>
              <a:solidFill>
                <a:srgbClr val="FFFF00"/>
              </a:solidFill>
            </c:spPr>
          </c:dPt>
          <c:dPt>
            <c:idx val="9"/>
            <c:spPr>
              <a:solidFill>
                <a:schemeClr val="bg1"/>
              </a:solidFill>
            </c:spPr>
          </c:dPt>
          <c:dLbls>
            <c:dLbl>
              <c:idx val="0"/>
              <c:layout>
                <c:manualLayout>
                  <c:x val="-0.27998354596692021"/>
                  <c:y val="-3.8047863757933342E-2"/>
                </c:manualLayout>
              </c:layout>
              <c:showVal val="1"/>
              <c:showPercent val="1"/>
            </c:dLbl>
            <c:dLbl>
              <c:idx val="1"/>
              <c:layout>
                <c:manualLayout>
                  <c:x val="-0.25692898979604367"/>
                  <c:y val="-8.2520702204017915E-2"/>
                </c:manualLayout>
              </c:layout>
              <c:showVal val="1"/>
              <c:showPercent val="1"/>
            </c:dLbl>
            <c:dLbl>
              <c:idx val="2"/>
              <c:layout>
                <c:manualLayout>
                  <c:x val="-0.18029052419602401"/>
                  <c:y val="-0.12692372708068358"/>
                </c:manualLayout>
              </c:layout>
              <c:showVal val="1"/>
              <c:showPercent val="1"/>
            </c:dLbl>
            <c:dLbl>
              <c:idx val="3"/>
              <c:layout>
                <c:manualLayout>
                  <c:x val="-7.6288387627549456E-2"/>
                  <c:y val="-0.17275828451403924"/>
                </c:manualLayout>
              </c:layout>
              <c:showVal val="1"/>
              <c:showPercent val="1"/>
            </c:dLbl>
            <c:dLbl>
              <c:idx val="4"/>
              <c:layout>
                <c:manualLayout>
                  <c:x val="1.1538206510394283E-2"/>
                  <c:y val="-0.12606381527258656"/>
                </c:manualLayout>
              </c:layout>
              <c:showVal val="1"/>
              <c:showPercent val="1"/>
            </c:dLbl>
            <c:dLbl>
              <c:idx val="5"/>
              <c:layout>
                <c:manualLayout>
                  <c:x val="0.10468154078512758"/>
                  <c:y val="-0.1368275083891457"/>
                </c:manualLayout>
              </c:layout>
              <c:showVal val="1"/>
              <c:showPercent val="1"/>
            </c:dLbl>
            <c:dLbl>
              <c:idx val="6"/>
              <c:layout>
                <c:manualLayout>
                  <c:x val="0.1011704465919277"/>
                  <c:y val="-7.0281001388829339E-2"/>
                </c:manualLayout>
              </c:layout>
              <c:showVal val="1"/>
              <c:showPercent val="1"/>
            </c:dLbl>
            <c:dLbl>
              <c:idx val="7"/>
              <c:layout>
                <c:manualLayout>
                  <c:x val="-8.9261901545942365E-2"/>
                  <c:y val="0.16708442586844369"/>
                </c:manualLayout>
              </c:layout>
              <c:showVal val="1"/>
              <c:showPercent val="1"/>
            </c:dLbl>
            <c:dLbl>
              <c:idx val="8"/>
              <c:layout>
                <c:manualLayout>
                  <c:x val="-0.12108031778386277"/>
                  <c:y val="4.9890832131677609E-2"/>
                </c:manualLayout>
              </c:layout>
              <c:showVal val="1"/>
              <c:showPercent val="1"/>
            </c:dLbl>
            <c:dLbl>
              <c:idx val="9"/>
              <c:layout>
                <c:manualLayout>
                  <c:x val="0.10017485479929764"/>
                  <c:y val="3.8626572178548382E-2"/>
                </c:manualLayout>
              </c:layout>
              <c:showVal val="1"/>
              <c:showPercent val="1"/>
            </c:dLbl>
            <c:dLbl>
              <c:idx val="10"/>
              <c:layout>
                <c:manualLayout>
                  <c:x val="2.7676420388266065E-2"/>
                  <c:y val="0.22381893691298571"/>
                </c:manualLayout>
              </c:layout>
              <c:showVal val="1"/>
              <c:showPercent val="1"/>
            </c:dLbl>
            <c:txPr>
              <a:bodyPr/>
              <a:lstStyle/>
              <a:p>
                <a:pPr>
                  <a:defRPr sz="1600">
                    <a:latin typeface="Arial Rounded MT Bold" pitchFamily="34" charset="0"/>
                  </a:defRPr>
                </a:pPr>
                <a:endParaRPr lang="ru-RU"/>
              </a:p>
            </c:txPr>
            <c:showVal val="1"/>
            <c:showPercent val="1"/>
            <c:showLeaderLines val="1"/>
          </c:dLbls>
          <c:cat>
            <c:strRef>
              <c:f>Лист1!$A$2:$A$10</c:f>
              <c:strCache>
                <c:ptCount val="9"/>
                <c:pt idx="0">
                  <c:v>Культура и спорт</c:v>
                </c:pt>
                <c:pt idx="1">
                  <c:v>Общегосударственные расходы</c:v>
                </c:pt>
                <c:pt idx="2">
                  <c:v>Социальная политика</c:v>
                </c:pt>
                <c:pt idx="3">
                  <c:v>Национальная оборона</c:v>
                </c:pt>
                <c:pt idx="4">
                  <c:v>Национальная безопасность </c:v>
                </c:pt>
                <c:pt idx="5">
                  <c:v>Национальная экономика</c:v>
                </c:pt>
                <c:pt idx="6">
                  <c:v>Межбюджетные трансферты</c:v>
                </c:pt>
                <c:pt idx="7">
                  <c:v>Образование</c:v>
                </c:pt>
                <c:pt idx="8">
                  <c:v>Обслуживание муниц.долга</c:v>
                </c:pt>
              </c:strCache>
            </c:strRef>
          </c:cat>
          <c:val>
            <c:numRef>
              <c:f>Лист1!$B$2:$B$13</c:f>
              <c:numCache>
                <c:formatCode>General</c:formatCode>
                <c:ptCount val="12"/>
                <c:pt idx="0">
                  <c:v>82.1</c:v>
                </c:pt>
                <c:pt idx="1">
                  <c:v>70.3</c:v>
                </c:pt>
                <c:pt idx="2">
                  <c:v>23.8</c:v>
                </c:pt>
                <c:pt idx="3">
                  <c:v>1.8</c:v>
                </c:pt>
                <c:pt idx="4">
                  <c:v>6.3</c:v>
                </c:pt>
                <c:pt idx="5">
                  <c:v>66.599999999999994</c:v>
                </c:pt>
                <c:pt idx="6">
                  <c:v>66.7</c:v>
                </c:pt>
                <c:pt idx="7">
                  <c:v>844.4</c:v>
                </c:pt>
                <c:pt idx="8">
                  <c:v>1.9</c:v>
                </c:pt>
                <c:pt idx="9">
                  <c:v>3.6</c:v>
                </c:pt>
                <c:pt idx="10">
                  <c:v>1514.3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92643573717758"/>
          <c:y val="1.2803702316357536E-2"/>
          <c:w val="0.33801164061444838"/>
          <c:h val="0.92418689340601978"/>
        </c:manualLayout>
      </c:layout>
    </c:legend>
    <c:plotVisOnly val="1"/>
  </c:chart>
  <c:spPr>
    <a:gradFill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19.02.2018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4F7568-5836-4B5C-838D-36105F60B965}" type="datetime1">
              <a:rPr lang="ru-RU" smtClean="0"/>
              <a:pPr/>
              <a:t>19.02.2018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54013-6F04-4B92-985C-D8B7C91225DC}" type="datetime1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829EF-6A98-49D1-953F-D21B396B9F9C}" type="datetime1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36A021-F92B-4F05-8AF7-7EB8766D8511}" type="datetime1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E3D79E-EA96-4973-A531-908754B35D73}" type="datetime1">
              <a:rPr lang="ru-RU" smtClean="0"/>
              <a:pPr/>
              <a:t>19.02.2018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7A5F93-E628-40C3-8C3F-077A93DF9D7A}" type="datetime1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D5D8CA-8950-4A88-992C-F86E8C07A21D}" type="datetime1">
              <a:rPr lang="ru-RU" smtClean="0"/>
              <a:pPr/>
              <a:t>19.02.2018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3BC4E-F227-4EBB-9F54-201A19544496}" type="datetime1">
              <a:rPr lang="ru-RU" smtClean="0"/>
              <a:pPr/>
              <a:t>19.02.2018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C327B-9F73-45B5-9B5B-A0CAFD7BF46D}" type="datetime1">
              <a:rPr lang="ru-RU" smtClean="0"/>
              <a:pPr/>
              <a:t>19.02.2018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638D1-06E0-49D4-8AF8-C80E19A13612}" type="datetime1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D7F9D7-4126-40A6-BFF3-5815D2E00801}" type="datetime1">
              <a:rPr lang="ru-RU" smtClean="0"/>
              <a:pPr/>
              <a:t>19.02.2018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6401CD8-7DF4-4A8D-9DF0-C389375BABD7}" type="datetime1">
              <a:rPr lang="ru-RU" smtClean="0"/>
              <a:pPr/>
              <a:t>19.02.2018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5" name="Рисунок 4" descr="rashody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3357562"/>
            <a:ext cx="3890552" cy="26432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282" y="214290"/>
            <a:ext cx="87868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ДЛЯ ГРАЖДАН</a:t>
            </a:r>
            <a:endParaRPr lang="ru-RU" sz="4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2071678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Информация подготовлена финансовым управлением администрации муниципального образования Киреевский район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1538" y="620688"/>
            <a:ext cx="7456438" cy="10938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Отчет об исполнении бюджета муниципального образования Киреевский район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12 месяцев 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2017 года</a:t>
            </a:r>
            <a:endParaRPr lang="ru-RU" sz="24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071538" y="2000240"/>
          <a:ext cx="7572430" cy="4377098"/>
        </p:xfrm>
        <a:graphic>
          <a:graphicData uri="http://schemas.openxmlformats.org/drawingml/2006/table">
            <a:tbl>
              <a:tblPr/>
              <a:tblGrid>
                <a:gridCol w="2755627"/>
                <a:gridCol w="1593069"/>
                <a:gridCol w="1576047"/>
                <a:gridCol w="1647687"/>
              </a:tblGrid>
              <a:tr h="500718"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Уточненные плановые назначения на 2017 г., тыс.руб.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за 2017г., тыс.руб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исполнения, %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76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339968,5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345339,9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101,6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8647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из других бюджетов бюджетной системы РФ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1570808,0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1377754,0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87,7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774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3477,8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3115,5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89,6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935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Возврат остатков прошлых лет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-14505,6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323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1910776,5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1723093,9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90,2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323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бюджета, всего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2906736,1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2681746,0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92,3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769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 (+), дефицит (-) бюджета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-995959,6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-958652,1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55808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Поступление налоговых и неналоговых доходов в бюджет муниципального образования Киреевский район 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2016 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 и 2017год (млн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 руб.) </a:t>
            </a:r>
            <a:endParaRPr lang="ru-RU" sz="22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000100" y="1071546"/>
          <a:ext cx="7715304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071538" y="0"/>
            <a:ext cx="7764614" cy="11429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безвозмездных поступлений в бюджет муниципального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образования Киреевский район за </a:t>
            </a: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2017 </a:t>
            </a: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год (млн.руб.)</a:t>
            </a: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idx="1"/>
          </p:nvPr>
        </p:nvGraphicFramePr>
        <p:xfrm>
          <a:off x="1071538" y="1071546"/>
          <a:ext cx="778674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7820020" cy="771508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образования Киреевский район по разделам за 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2017год, 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(млн.руб., доля в %)</a:t>
            </a:r>
            <a:endParaRPr lang="ru-RU" sz="24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0" y="1214398"/>
          <a:ext cx="8143900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1461</TotalTime>
  <Words>210</Words>
  <Application>Microsoft Office PowerPoint</Application>
  <PresentationFormat>Экран (4:3)</PresentationFormat>
  <Paragraphs>76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Слайд 1</vt:lpstr>
      <vt:lpstr>Отчет об исполнении бюджета муниципального образования Киреевский район  за 12 месяцев 2017 года</vt:lpstr>
      <vt:lpstr>Поступление налоговых и неналоговых доходов в бюджет муниципального образования Киреевский район  за 2016 год и 2017год (млн. руб.) </vt:lpstr>
      <vt:lpstr>   Структура безвозмездных поступлений в бюджет муниципального образования Киреевский район за 2017 год (млн.руб.)  </vt:lpstr>
      <vt:lpstr>Структура расходов бюджета муниципального образования Киреевский район по разделам за 2017год,  (млн.руб., доля в %)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Volchkova</cp:lastModifiedBy>
  <cp:revision>144</cp:revision>
  <dcterms:created xsi:type="dcterms:W3CDTF">2015-04-12T00:56:59Z</dcterms:created>
  <dcterms:modified xsi:type="dcterms:W3CDTF">2018-02-19T15:07:52Z</dcterms:modified>
</cp:coreProperties>
</file>