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62" r:id="rId3"/>
    <p:sldId id="256" r:id="rId4"/>
    <p:sldId id="258" r:id="rId5"/>
    <p:sldId id="266" r:id="rId6"/>
    <p:sldId id="270" r:id="rId7"/>
    <p:sldId id="278" r:id="rId8"/>
    <p:sldId id="269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BE09F7"/>
    <a:srgbClr val="F7091A"/>
    <a:srgbClr val="11CAEF"/>
    <a:srgbClr val="990099"/>
    <a:srgbClr val="35A42C"/>
    <a:srgbClr val="FF0066"/>
    <a:srgbClr val="3CE440"/>
    <a:srgbClr val="FF6600"/>
    <a:srgbClr val="9F219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5.605534143567123E-2"/>
          <c:y val="3.9548886213686463E-2"/>
          <c:w val="0.83666372705469561"/>
          <c:h val="0.4174145534528600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1.8106869152531142E-2"/>
                  <c:y val="-7.1110613399031448E-3"/>
                </c:manualLayout>
              </c:layout>
              <c:showVal val="1"/>
            </c:dLbl>
            <c:dLbl>
              <c:idx val="1"/>
              <c:layout>
                <c:manualLayout>
                  <c:x val="-6.5843160554658834E-3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-1.6460790138664685E-3"/>
                  <c:y val="-9.4814151198708528E-3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1851768899838718E-2"/>
                </c:manualLayout>
              </c:layout>
              <c:showVal val="1"/>
            </c:dLbl>
            <c:dLbl>
              <c:idx val="8"/>
              <c:layout>
                <c:manualLayout>
                  <c:x val="-2.1399027180264093E-2"/>
                  <c:y val="-2.3703537799677136E-3"/>
                </c:manualLayout>
              </c:layout>
              <c:showVal val="1"/>
            </c:dLbl>
            <c:dLbl>
              <c:idx val="9"/>
              <c:layout>
                <c:manualLayout>
                  <c:x val="-8.2303950693323209E-3"/>
                  <c:y val="2.370353779967718E-3"/>
                </c:manualLayout>
              </c:layout>
              <c:showVal val="1"/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122.7</c:v>
                </c:pt>
                <c:pt idx="1">
                  <c:v>68</c:v>
                </c:pt>
                <c:pt idx="2">
                  <c:v>85.4</c:v>
                </c:pt>
                <c:pt idx="3">
                  <c:v>17.7</c:v>
                </c:pt>
                <c:pt idx="4">
                  <c:v>8.4</c:v>
                </c:pt>
                <c:pt idx="5">
                  <c:v>24.1</c:v>
                </c:pt>
                <c:pt idx="6">
                  <c:v>13.5</c:v>
                </c:pt>
                <c:pt idx="7">
                  <c:v>2.5</c:v>
                </c:pt>
                <c:pt idx="8">
                  <c:v>41.5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5.7765449034801568E-2"/>
                  <c:y val="5.1085603367022232E-2"/>
                </c:manualLayout>
              </c:layout>
              <c:showVal val="1"/>
            </c:dLbl>
            <c:dLbl>
              <c:idx val="1"/>
              <c:layout>
                <c:manualLayout>
                  <c:x val="2.1398897567743415E-2"/>
                  <c:y val="-7.1110613399031804E-3"/>
                </c:manualLayout>
              </c:layout>
              <c:showVal val="1"/>
            </c:dLbl>
            <c:dLbl>
              <c:idx val="2"/>
              <c:layout>
                <c:manualLayout>
                  <c:x val="2.8454095911191586E-2"/>
                  <c:y val="-6.3738253217242077E-3"/>
                </c:manualLayout>
              </c:layout>
              <c:showVal val="1"/>
            </c:dLbl>
            <c:dLbl>
              <c:idx val="3"/>
              <c:layout>
                <c:manualLayout>
                  <c:x val="2.119196752122449E-2"/>
                  <c:y val="-7.9077109937108533E-3"/>
                </c:manualLayout>
              </c:layout>
              <c:showVal val="1"/>
            </c:dLbl>
            <c:dLbl>
              <c:idx val="4"/>
              <c:layout>
                <c:manualLayout>
                  <c:x val="1.4127978347482868E-2"/>
                  <c:y val="5.2718073291405888E-3"/>
                </c:manualLayout>
              </c:layout>
              <c:showVal val="1"/>
            </c:dLbl>
            <c:dLbl>
              <c:idx val="5"/>
              <c:layout>
                <c:manualLayout>
                  <c:x val="1.4127978347482809E-2"/>
                  <c:y val="2.6359036645702601E-3"/>
                </c:manualLayout>
              </c:layout>
              <c:showVal val="1"/>
            </c:dLbl>
            <c:dLbl>
              <c:idx val="6"/>
              <c:layout>
                <c:manualLayout>
                  <c:x val="2.119196752122449E-2"/>
                  <c:y val="-5.2718073291405888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Val val="1"/>
            </c:dLbl>
            <c:dLbl>
              <c:idx val="8"/>
              <c:layout>
                <c:manualLayout>
                  <c:x val="1.2812723134960641E-2"/>
                  <c:y val="-7.7294144998947701E-3"/>
                </c:manualLayout>
              </c:layout>
              <c:showVal val="1"/>
            </c:dLbl>
            <c:dLbl>
              <c:idx val="9"/>
              <c:layout>
                <c:manualLayout>
                  <c:x val="2.2778234013850988E-2"/>
                  <c:y val="-1.8035219351045663E-2"/>
                </c:manualLayout>
              </c:layout>
              <c:showVal val="1"/>
            </c:dLbl>
            <c:dLbl>
              <c:idx val="10"/>
              <c:layout>
                <c:manualLayout>
                  <c:x val="1.2812723134960641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125.6</c:v>
                </c:pt>
                <c:pt idx="1">
                  <c:v>70.7</c:v>
                </c:pt>
                <c:pt idx="2">
                  <c:v>86.6</c:v>
                </c:pt>
                <c:pt idx="3">
                  <c:v>17.7</c:v>
                </c:pt>
                <c:pt idx="4">
                  <c:v>8.4</c:v>
                </c:pt>
                <c:pt idx="5">
                  <c:v>16.100000000000001</c:v>
                </c:pt>
                <c:pt idx="6">
                  <c:v>8.5</c:v>
                </c:pt>
                <c:pt idx="7">
                  <c:v>1.4</c:v>
                </c:pt>
                <c:pt idx="8">
                  <c:v>51.3</c:v>
                </c:pt>
              </c:numCache>
            </c:numRef>
          </c:val>
        </c:ser>
        <c:shape val="cylinder"/>
        <c:axId val="74199424"/>
        <c:axId val="74200960"/>
        <c:axId val="0"/>
      </c:bar3DChart>
      <c:catAx>
        <c:axId val="74199424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74200960"/>
        <c:crosses val="autoZero"/>
        <c:auto val="1"/>
        <c:lblAlgn val="ctr"/>
        <c:lblOffset val="100"/>
      </c:catAx>
      <c:valAx>
        <c:axId val="74200960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74199424"/>
        <c:crosses val="max"/>
        <c:crossBetween val="between"/>
        <c:majorUnit val="30"/>
      </c:valAx>
      <c:spPr>
        <a:gradFill>
          <a:gsLst>
            <a:gs pos="0">
              <a:srgbClr val="2DA2BF">
                <a:lumMod val="20000"/>
                <a:lumOff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81497825620352027"/>
          <c:y val="0.47929355991675765"/>
          <c:w val="0.17514526971328673"/>
          <c:h val="0.12200490868538692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0235716041445831"/>
          <c:y val="9.0205365619011268E-2"/>
          <c:w val="0.58223786019878399"/>
          <c:h val="0.8242068410606163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 prstMaterial="matte"/>
          </c:spPr>
          <c:dPt>
            <c:idx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2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3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 prstMaterial="matte"/>
            </c:spPr>
          </c:dPt>
          <c:dLbls>
            <c:dLbl>
              <c:idx val="0"/>
              <c:layout>
                <c:manualLayout>
                  <c:x val="6.2907184163786822E-2"/>
                  <c:y val="4.3842969484784756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231,8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1"/>
              <c:showVal val="1"/>
              <c:showSerName val="1"/>
            </c:dLbl>
            <c:dLbl>
              <c:idx val="1"/>
              <c:layout>
                <c:manualLayout>
                  <c:x val="0.45594570749392233"/>
                  <c:y val="-0.28316313597956438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678,4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1"/>
              <c:showVal val="1"/>
              <c:showSerName val="1"/>
            </c:dLbl>
            <c:dLbl>
              <c:idx val="2"/>
              <c:layout>
                <c:manualLayout>
                  <c:x val="-4.3257147199426818E-2"/>
                  <c:y val="0.18110997408043636"/>
                </c:manualLayout>
              </c:layout>
              <c:tx>
                <c:rich>
                  <a:bodyPr/>
                  <a:lstStyle/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208,7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#,##0.00" sourceLinked="0"/>
              <c:spPr>
                <a:scene3d>
                  <a:camera prst="orthographicFront"/>
                  <a:lightRig rig="threePt" dir="t"/>
                </a:scene3d>
                <a:sp3d prstMaterial="metal"/>
              </c:spPr>
              <c:showLegendKey val="1"/>
              <c:showVal val="1"/>
              <c:showSerName val="1"/>
            </c:dLbl>
            <c:dLbl>
              <c:idx val="3"/>
              <c:layout>
                <c:manualLayout>
                  <c:x val="-0.1423029302989148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Иные </a:t>
                    </a:r>
                    <a:r>
                      <a:rPr lang="ru-RU" sz="1600" dirty="0" err="1" smtClean="0">
                        <a:latin typeface="Times New Roman" pitchFamily="18" charset="0"/>
                        <a:cs typeface="Times New Roman" pitchFamily="18" charset="0"/>
                      </a:rPr>
                      <a:t>межбюджет</a:t>
                    </a: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. трансферты</a:t>
                    </a:r>
                  </a:p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76,2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#,##0.00" sourceLinked="0"/>
              <c:spPr>
                <a:scene3d>
                  <a:camera prst="orthographicFront"/>
                  <a:lightRig rig="threePt" dir="t"/>
                </a:scene3d>
                <a:sp3d prstMaterial="metal"/>
              </c:spPr>
              <c:showLegendKey val="1"/>
              <c:showVal val="1"/>
              <c:showSerName val="1"/>
            </c:dLbl>
            <c:dLbl>
              <c:idx val="4"/>
              <c:layout>
                <c:manualLayout>
                  <c:x val="4.9767508358799811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Прочие безвозмездные поступления</a:t>
                    </a:r>
                  </a:p>
                  <a:p>
                    <a:r>
                      <a:rPr lang="en-US" dirty="0" smtClean="0"/>
                      <a:t>3,1</a:t>
                    </a:r>
                    <a:r>
                      <a:rPr lang="en-US" dirty="0"/>
                      <a:t>; 0%</a:t>
                    </a:r>
                  </a:p>
                </c:rich>
              </c:tx>
              <c:showLegendKey val="1"/>
              <c:showVal val="1"/>
              <c:showSerName val="1"/>
            </c:dLbl>
            <c:numFmt formatCode="#,##0.00" sourceLinked="0"/>
            <c:spPr>
              <a:scene3d>
                <a:camera prst="orthographicFront"/>
                <a:lightRig rig="threePt" dir="t"/>
              </a:scene3d>
              <a:sp3d prstMaterial="metal"/>
            </c:spPr>
            <c:txPr>
              <a:bodyPr/>
              <a:lstStyle/>
              <a:p>
                <a:pPr>
                  <a:defRPr sz="2000" b="1" i="0" baseline="0"/>
                </a:pPr>
                <a:endParaRPr lang="ru-RU"/>
              </a:p>
            </c:txPr>
            <c:showLegendKey val="1"/>
            <c:showVal val="1"/>
            <c:showSerName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237.8</c:v>
                </c:pt>
                <c:pt idx="1">
                  <c:v>678.4</c:v>
                </c:pt>
                <c:pt idx="2">
                  <c:v>208.7</c:v>
                </c:pt>
                <c:pt idx="3">
                  <c:v>76.2</c:v>
                </c:pt>
              </c:numCache>
            </c:numRef>
          </c:val>
        </c:ser>
        <c:firstSliceAng val="0"/>
      </c:pieChart>
    </c:plotArea>
    <c:plotVisOnly val="1"/>
  </c:chart>
  <c:spPr>
    <a:gradFill>
      <a:gsLst>
        <a:gs pos="0">
          <a:schemeClr val="accent1">
            <a:lumMod val="20000"/>
            <a:lumOff val="8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40"/>
      <c:perspective val="30"/>
    </c:view3D>
    <c:plotArea>
      <c:layout>
        <c:manualLayout>
          <c:layoutTarget val="inner"/>
          <c:xMode val="edge"/>
          <c:yMode val="edge"/>
          <c:x val="3.8407635332988833E-2"/>
          <c:y val="0.13848262938383038"/>
          <c:w val="0.54613849795356462"/>
          <c:h val="0.824857990540121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 руб.</c:v>
                </c:pt>
              </c:strCache>
            </c:strRef>
          </c:tx>
          <c:dPt>
            <c:idx val="0"/>
            <c:spPr>
              <a:solidFill>
                <a:srgbClr val="66FFFF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35A42C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rgbClr val="F7091A"/>
              </a:solidFill>
            </c:spPr>
          </c:dPt>
          <c:dPt>
            <c:idx val="8"/>
            <c:spPr>
              <a:solidFill>
                <a:srgbClr val="BE09F7"/>
              </a:solidFill>
            </c:spPr>
          </c:dPt>
          <c:dLbls>
            <c:dLbl>
              <c:idx val="0"/>
              <c:layout>
                <c:manualLayout>
                  <c:x val="-8.3386597691102779E-2"/>
                  <c:y val="-0.12378347876262161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-3.7090162922023898E-2"/>
                  <c:y val="-0.14542482956352326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-2.4687970511712745E-2"/>
                  <c:y val="-0.14674499329724858"/>
                </c:manualLayout>
              </c:layout>
              <c:showVal val="1"/>
              <c:showPercent val="1"/>
            </c:dLbl>
            <c:dLbl>
              <c:idx val="3"/>
              <c:layout>
                <c:manualLayout>
                  <c:x val="-4.4331604673597492E-4"/>
                  <c:y val="-6.0166058080333422E-2"/>
                </c:manualLayout>
              </c:layout>
              <c:showVal val="1"/>
              <c:showPercent val="1"/>
            </c:dLbl>
            <c:dLbl>
              <c:idx val="4"/>
              <c:layout>
                <c:manualLayout>
                  <c:x val="-2.3516036011925531E-2"/>
                  <c:y val="-1.8269588414329324E-2"/>
                </c:manualLayout>
              </c:layout>
              <c:showVal val="1"/>
              <c:showPercent val="1"/>
            </c:dLbl>
            <c:dLbl>
              <c:idx val="5"/>
              <c:layout>
                <c:manualLayout>
                  <c:x val="-3.0297810633226648E-4"/>
                  <c:y val="-2.7172231447267159E-2"/>
                </c:manualLayout>
              </c:layout>
              <c:showVal val="1"/>
              <c:showPercent val="1"/>
            </c:dLbl>
            <c:dLbl>
              <c:idx val="6"/>
              <c:layout>
                <c:manualLayout>
                  <c:x val="0.10952107263017775"/>
                  <c:y val="7.1718456240699321E-2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-5.7612224087067933E-2"/>
                  <c:y val="1.7642398476128425E-2"/>
                </c:manualLayout>
              </c:layout>
              <c:showVal val="1"/>
              <c:showPercent val="1"/>
            </c:dLbl>
            <c:dLbl>
              <c:idx val="8"/>
              <c:layout>
                <c:manualLayout>
                  <c:x val="-5.9410981279883089E-3"/>
                  <c:y val="-6.880432808510302E-2"/>
                </c:manualLayout>
              </c:layout>
              <c:showVal val="1"/>
              <c:showPercent val="1"/>
            </c:dLbl>
            <c:dLbl>
              <c:idx val="9"/>
              <c:layout>
                <c:manualLayout>
                  <c:x val="5.5411006290651162E-2"/>
                  <c:y val="-2.365742267475239E-2"/>
                </c:manualLayout>
              </c:layout>
              <c:showVal val="1"/>
              <c:showPercent val="1"/>
            </c:dLbl>
            <c:txPr>
              <a:bodyPr/>
              <a:lstStyle/>
              <a:p>
                <a:pPr>
                  <a:defRPr sz="1800" b="1" i="0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Лист1!$A$2:$A$10</c:f>
              <c:strCache>
                <c:ptCount val="9"/>
                <c:pt idx="0">
                  <c:v>Культура и спорт 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безопасность </c:v>
                </c:pt>
                <c:pt idx="4">
                  <c:v>Национальная экономика</c:v>
                </c:pt>
                <c:pt idx="5">
                  <c:v>Национальная оборона</c:v>
                </c:pt>
                <c:pt idx="6">
                  <c:v>Образование</c:v>
                </c:pt>
                <c:pt idx="7">
                  <c:v>Межбюджетные трансферты</c:v>
                </c:pt>
                <c:pt idx="8">
                  <c:v>Общегосударственные расход.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119.3</c:v>
                </c:pt>
                <c:pt idx="1">
                  <c:v>146.5</c:v>
                </c:pt>
                <c:pt idx="2">
                  <c:v>25.1</c:v>
                </c:pt>
                <c:pt idx="3">
                  <c:v>7.5</c:v>
                </c:pt>
                <c:pt idx="4">
                  <c:v>115.4</c:v>
                </c:pt>
                <c:pt idx="5">
                  <c:v>2.4</c:v>
                </c:pt>
                <c:pt idx="6">
                  <c:v>1025.0999999999999</c:v>
                </c:pt>
                <c:pt idx="7">
                  <c:v>45.3</c:v>
                </c:pt>
                <c:pt idx="8">
                  <c:v>91.8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367769867605507"/>
          <c:y val="0"/>
          <c:w val="0.33538208250628726"/>
          <c:h val="1"/>
        </c:manualLayout>
      </c:layout>
      <c:spPr>
        <a:noFill/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Остаток долга по кредиту, млн. руб.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circle"/>
            <c:size val="7"/>
            <c:spPr>
              <a:solidFill>
                <a:srgbClr val="C00000"/>
              </a:solidFill>
              <a:ln>
                <a:solidFill>
                  <a:schemeClr val="accent4">
                    <a:lumMod val="50000"/>
                  </a:schemeClr>
                </a:solidFill>
              </a:ln>
            </c:spPr>
          </c:marker>
          <c:cat>
            <c:numRef>
              <c:f>Лист1!$A$2:$A$5</c:f>
              <c:numCache>
                <c:formatCode>dd/mm/yyyy</c:formatCode>
                <c:ptCount val="4"/>
                <c:pt idx="0">
                  <c:v>43466</c:v>
                </c:pt>
                <c:pt idx="1">
                  <c:v>43831</c:v>
                </c:pt>
                <c:pt idx="2">
                  <c:v>44197</c:v>
                </c:pt>
                <c:pt idx="3">
                  <c:v>44562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9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marker val="1"/>
        <c:axId val="111169920"/>
        <c:axId val="111244032"/>
      </c:lineChart>
      <c:dateAx>
        <c:axId val="111169920"/>
        <c:scaling>
          <c:orientation val="minMax"/>
        </c:scaling>
        <c:axPos val="b"/>
        <c:numFmt formatCode="dd/mm/yyyy" sourceLinked="1"/>
        <c:tickLblPos val="nextTo"/>
        <c:crossAx val="111244032"/>
        <c:crosses val="autoZero"/>
        <c:auto val="1"/>
        <c:lblOffset val="100"/>
      </c:dateAx>
      <c:valAx>
        <c:axId val="111244032"/>
        <c:scaling>
          <c:orientation val="minMax"/>
        </c:scaling>
        <c:axPos val="l"/>
        <c:majorGridlines/>
        <c:numFmt formatCode="General" sourceLinked="1"/>
        <c:tickLblPos val="nextTo"/>
        <c:crossAx val="111169920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 2021 году – ремонт дорог в м.о.г. Киреевск, ул. Мира, ул. Набережная - софинансирование 12,8 млн.руб.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EC01D972-ACE6-40C3-BFEB-35FC0F8BA0A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Региональный проект «Обеспечение устойчивого сокращения непригодного для проживания жилищного фонда»  - мероприятия по переселению граждан из аварийного жилья на 2022 год –52,0 млн.руб., в 2023 году – 7,0 млн.руб.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- в 2021 году обустройство парка в г. Липки – 57,5 млн.руб.</a:t>
          </a:r>
          <a:endParaRPr lang="ru-RU" sz="1600" dirty="0"/>
        </a:p>
      </dgm:t>
    </dgm:pt>
    <dgm:pt modelId="{9A9F5BA1-0669-4157-9F76-7B777A6C9898}" type="parTrans" cxnId="{80E5BB5F-C238-489A-84FE-F8E519BDC57F}">
      <dgm:prSet/>
      <dgm:spPr/>
      <dgm:t>
        <a:bodyPr/>
        <a:lstStyle/>
        <a:p>
          <a:endParaRPr lang="ru-RU"/>
        </a:p>
      </dgm:t>
    </dgm:pt>
    <dgm:pt modelId="{C68BB2A0-43CB-487E-9A1F-FBD1413DE5BC}" type="sibTrans" cxnId="{80E5BB5F-C238-489A-84FE-F8E519BDC57F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/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3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703BFF6-5310-4962-8714-2D32F0CC2998}" type="pres">
      <dgm:prSet presAssocID="{3ECCFFF5-D976-4010-B1A6-D92BAB868E7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83FE1D7E-B7A7-4AB1-B2B2-A1CC6D40B973}" type="pres">
      <dgm:prSet presAssocID="{EC01D972-ACE6-40C3-BFEB-35FC0F8BA0AB}" presName="comp" presStyleCnt="0"/>
      <dgm:spPr/>
    </dgm:pt>
    <dgm:pt modelId="{9CF70DB8-8E47-4404-883E-BBD715019471}" type="pres">
      <dgm:prSet presAssocID="{EC01D972-ACE6-40C3-BFEB-35FC0F8BA0AB}" presName="box" presStyleLbl="node1" presStyleIdx="1" presStyleCnt="3" custScaleY="134069"/>
      <dgm:spPr/>
      <dgm:t>
        <a:bodyPr/>
        <a:lstStyle/>
        <a:p>
          <a:endParaRPr lang="ru-RU"/>
        </a:p>
      </dgm:t>
    </dgm:pt>
    <dgm:pt modelId="{0348FC9E-33FE-4033-BC1A-0DD175865273}" type="pres">
      <dgm:prSet presAssocID="{EC01D972-ACE6-40C3-BFEB-35FC0F8BA0AB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9A5F0B7-FFE9-4705-9E85-86749E36CB5A}" type="pres">
      <dgm:prSet presAssocID="{EC01D972-ACE6-40C3-BFEB-35FC0F8BA0A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51BC5-D3B5-4871-A2D3-E9A97C65BE59}" type="pres">
      <dgm:prSet presAssocID="{C68BB2A0-43CB-487E-9A1F-FBD1413DE5BC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3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1B4ABE0-F4B2-4476-AF5E-6DAEDE95AF65}" type="pres">
      <dgm:prSet presAssocID="{620D77AF-338E-400E-BD7A-405C9F9F69B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747065-09CA-40B0-B463-01CD48A59C60}" type="presOf" srcId="{3ECCFFF5-D976-4010-B1A6-D92BAB868E75}" destId="{B805FFD1-F57E-4382-AEBC-9AAD941B6369}" srcOrd="0" destOrd="0" presId="urn:microsoft.com/office/officeart/2005/8/layout/vList4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EC7A7A4E-1A49-4A50-A7E2-C6562B668EF4}" type="presOf" srcId="{620D77AF-338E-400E-BD7A-405C9F9F69B9}" destId="{80A4D6B0-DCB9-4691-B5CE-34D3F7B3B41E}" srcOrd="0" destOrd="0" presId="urn:microsoft.com/office/officeart/2005/8/layout/vList4"/>
    <dgm:cxn modelId="{F2AAA4E9-22A2-4E2D-8577-C24D7432CE9C}" type="presOf" srcId="{EC01D972-ACE6-40C3-BFEB-35FC0F8BA0AB}" destId="{39A5F0B7-FFE9-4705-9E85-86749E36CB5A}" srcOrd="1" destOrd="0" presId="urn:microsoft.com/office/officeart/2005/8/layout/vList4"/>
    <dgm:cxn modelId="{2988EB35-00B1-46A0-8292-50E8DF67C37C}" type="presOf" srcId="{620D77AF-338E-400E-BD7A-405C9F9F69B9}" destId="{01B4ABE0-F4B2-4476-AF5E-6DAEDE95AF65}" srcOrd="1" destOrd="0" presId="urn:microsoft.com/office/officeart/2005/8/layout/vList4"/>
    <dgm:cxn modelId="{80E5BB5F-C238-489A-84FE-F8E519BDC57F}" srcId="{5B64F000-5AA4-426E-B94A-4EE2A798083B}" destId="{EC01D972-ACE6-40C3-BFEB-35FC0F8BA0AB}" srcOrd="1" destOrd="0" parTransId="{9A9F5BA1-0669-4157-9F76-7B777A6C9898}" sibTransId="{C68BB2A0-43CB-487E-9A1F-FBD1413DE5BC}"/>
    <dgm:cxn modelId="{AD992F1F-0F56-4940-80E1-77FA81DBF91C}" type="presOf" srcId="{5B64F000-5AA4-426E-B94A-4EE2A798083B}" destId="{02D281E4-2225-4171-BD50-CC1028EBB70A}" srcOrd="0" destOrd="0" presId="urn:microsoft.com/office/officeart/2005/8/layout/vList4"/>
    <dgm:cxn modelId="{D61A9A00-9A1B-4CEC-93A3-65529E877D97}" type="presOf" srcId="{3ECCFFF5-D976-4010-B1A6-D92BAB868E75}" destId="{B703BFF6-5310-4962-8714-2D32F0CC2998}" srcOrd="1" destOrd="0" presId="urn:microsoft.com/office/officeart/2005/8/layout/vList4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A709BA9F-3693-4F71-B35F-B466313368AA}" type="presOf" srcId="{EC01D972-ACE6-40C3-BFEB-35FC0F8BA0AB}" destId="{9CF70DB8-8E47-4404-883E-BBD715019471}" srcOrd="0" destOrd="0" presId="urn:microsoft.com/office/officeart/2005/8/layout/vList4"/>
    <dgm:cxn modelId="{08109437-6B41-41DD-8E46-DE3FC2B73C3A}" type="presParOf" srcId="{02D281E4-2225-4171-BD50-CC1028EBB70A}" destId="{E1CF653B-D348-43A9-B3C8-707CC6B99129}" srcOrd="0" destOrd="0" presId="urn:microsoft.com/office/officeart/2005/8/layout/vList4"/>
    <dgm:cxn modelId="{5896A39A-8F01-4854-B4A0-1BBE7F818696}" type="presParOf" srcId="{E1CF653B-D348-43A9-B3C8-707CC6B99129}" destId="{B805FFD1-F57E-4382-AEBC-9AAD941B6369}" srcOrd="0" destOrd="0" presId="urn:microsoft.com/office/officeart/2005/8/layout/vList4"/>
    <dgm:cxn modelId="{38D63424-4499-4466-A7B5-1AD483B013BA}" type="presParOf" srcId="{E1CF653B-D348-43A9-B3C8-707CC6B99129}" destId="{1535E884-8192-464D-B3C0-AA018897A7F6}" srcOrd="1" destOrd="0" presId="urn:microsoft.com/office/officeart/2005/8/layout/vList4"/>
    <dgm:cxn modelId="{A6C2AE60-DA27-44AF-AC3A-A7EAB4F38E6F}" type="presParOf" srcId="{E1CF653B-D348-43A9-B3C8-707CC6B99129}" destId="{B703BFF6-5310-4962-8714-2D32F0CC2998}" srcOrd="2" destOrd="0" presId="urn:microsoft.com/office/officeart/2005/8/layout/vList4"/>
    <dgm:cxn modelId="{2B8131A9-A8CF-4C63-B828-7BD8D86C83DC}" type="presParOf" srcId="{02D281E4-2225-4171-BD50-CC1028EBB70A}" destId="{7B59642F-4270-4A00-B10E-14FF143090B7}" srcOrd="1" destOrd="0" presId="urn:microsoft.com/office/officeart/2005/8/layout/vList4"/>
    <dgm:cxn modelId="{8C37FD87-7C78-4AD5-AFEF-94BA0E47E518}" type="presParOf" srcId="{02D281E4-2225-4171-BD50-CC1028EBB70A}" destId="{83FE1D7E-B7A7-4AB1-B2B2-A1CC6D40B973}" srcOrd="2" destOrd="0" presId="urn:microsoft.com/office/officeart/2005/8/layout/vList4"/>
    <dgm:cxn modelId="{E5DA2EEB-A655-462F-A77B-344A12C1C056}" type="presParOf" srcId="{83FE1D7E-B7A7-4AB1-B2B2-A1CC6D40B973}" destId="{9CF70DB8-8E47-4404-883E-BBD715019471}" srcOrd="0" destOrd="0" presId="urn:microsoft.com/office/officeart/2005/8/layout/vList4"/>
    <dgm:cxn modelId="{D90437A0-B63A-4AC7-AE7C-5DA3D8D7521D}" type="presParOf" srcId="{83FE1D7E-B7A7-4AB1-B2B2-A1CC6D40B973}" destId="{0348FC9E-33FE-4033-BC1A-0DD175865273}" srcOrd="1" destOrd="0" presId="urn:microsoft.com/office/officeart/2005/8/layout/vList4"/>
    <dgm:cxn modelId="{8112EBE4-D27B-43DA-8883-92F3C081A15F}" type="presParOf" srcId="{83FE1D7E-B7A7-4AB1-B2B2-A1CC6D40B973}" destId="{39A5F0B7-FFE9-4705-9E85-86749E36CB5A}" srcOrd="2" destOrd="0" presId="urn:microsoft.com/office/officeart/2005/8/layout/vList4"/>
    <dgm:cxn modelId="{AF67CFF7-6D33-4BFF-B67E-351C470FDD4A}" type="presParOf" srcId="{02D281E4-2225-4171-BD50-CC1028EBB70A}" destId="{DA051BC5-D3B5-4871-A2D3-E9A97C65BE59}" srcOrd="3" destOrd="0" presId="urn:microsoft.com/office/officeart/2005/8/layout/vList4"/>
    <dgm:cxn modelId="{53596D35-42DB-4F00-99D0-385BD2C41C30}" type="presParOf" srcId="{02D281E4-2225-4171-BD50-CC1028EBB70A}" destId="{E04E51FD-E34E-458F-BD21-C14B3E367A97}" srcOrd="4" destOrd="0" presId="urn:microsoft.com/office/officeart/2005/8/layout/vList4"/>
    <dgm:cxn modelId="{A4156CAC-2B4B-40DF-9807-E4967DF13261}" type="presParOf" srcId="{E04E51FD-E34E-458F-BD21-C14B3E367A97}" destId="{80A4D6B0-DCB9-4691-B5CE-34D3F7B3B41E}" srcOrd="0" destOrd="0" presId="urn:microsoft.com/office/officeart/2005/8/layout/vList4"/>
    <dgm:cxn modelId="{2F9BBD33-4F71-4D4A-B28F-971562948286}" type="presParOf" srcId="{E04E51FD-E34E-458F-BD21-C14B3E367A97}" destId="{D27E7C06-0F95-4C3B-8908-9E5237696A89}" srcOrd="1" destOrd="0" presId="urn:microsoft.com/office/officeart/2005/8/layout/vList4"/>
    <dgm:cxn modelId="{3D2B155C-2C85-4158-AFFA-A63E57CFEE24}" type="presParOf" srcId="{E04E51FD-E34E-458F-BD21-C14B3E367A97}" destId="{01B4ABE0-F4B2-4476-AF5E-6DAEDE95AF6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97972C-F402-4D62-AC7D-1439BF195E6A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70529D3-150B-4B93-AD80-29ACD7F5B83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бюджета Тульской области -  16,3 млн.руб.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10822139-9764-4744-8FAB-D437489E0000}" type="par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492FE8B-FA93-46A9-BD84-DD98EB0C20D4}" type="sib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A272206-5856-44C9-8E0E-8917EC112E33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района – 24,0 тыс.руб.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48D3DDD2-FF6E-4F90-827D-7F762D7C5BF9}" type="par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0DE027A-F321-4E49-A506-B133C901E805}" type="sib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C3BDAB6-051A-436F-B318-C74B3B78403C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Иные межбюджетные трансферты на поддержку мер по обеспечению сбалансированности бюджетов – 5,0 тыс.руб.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2287D2E6-89D4-42B8-8BD8-D8B730323DFD}" type="par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AC288AB0-AFFD-4FDA-9132-3EC23FB7771A}" type="sib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1E20843-FDD9-41BA-9D74-B3FB39B2FF0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30,2 млн.руб.</a:t>
          </a:r>
          <a:endParaRPr lang="ru-RU" sz="1600" b="1" dirty="0">
            <a:solidFill>
              <a:schemeClr val="accent5">
                <a:lumMod val="50000"/>
              </a:schemeClr>
            </a:solidFill>
          </a:endParaRPr>
        </a:p>
      </dgm:t>
    </dgm:pt>
    <dgm:pt modelId="{B81ADFAD-9354-446F-A2C2-1F7BCE4E0C09}" type="par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139051B-18C4-4D10-A6A3-75EBF9DF27A8}" type="sib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D6E720F-0447-4F69-A4E9-B2B355F08BF2}" type="pres">
      <dgm:prSet presAssocID="{E197972C-F402-4D62-AC7D-1439BF195E6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CB1CB-D088-4EAB-B483-A3CB2886437B}" type="pres">
      <dgm:prSet presAssocID="{470529D3-150B-4B93-AD80-29ACD7F5B836}" presName="composite" presStyleCnt="0"/>
      <dgm:spPr/>
    </dgm:pt>
    <dgm:pt modelId="{6FA3F493-8E1D-4E78-9298-9FAC588508CE}" type="pres">
      <dgm:prSet presAssocID="{470529D3-150B-4B93-AD80-29ACD7F5B836}" presName="imgShp" presStyleLbl="fgImgPlace1" presStyleIdx="0" presStyleCnt="4" custScaleX="94154" custScaleY="97637" custLinFactX="-51050" custLinFactNeighborX="-100000" custLinFactNeighborY="-56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276C422-27A4-4E1A-AFA8-15E327EEE241}" type="pres">
      <dgm:prSet presAssocID="{470529D3-150B-4B93-AD80-29ACD7F5B836}" presName="txShp" presStyleLbl="node1" presStyleIdx="0" presStyleCnt="4" custScaleX="134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A8196-7976-4341-AC49-11092CC8B1C3}" type="pres">
      <dgm:prSet presAssocID="{D492FE8B-FA93-46A9-BD84-DD98EB0C20D4}" presName="spacing" presStyleCnt="0"/>
      <dgm:spPr/>
    </dgm:pt>
    <dgm:pt modelId="{182B8ADA-4EAB-4921-97FE-B4B6E88FDFA2}" type="pres">
      <dgm:prSet presAssocID="{4A272206-5856-44C9-8E0E-8917EC112E33}" presName="composite" presStyleCnt="0"/>
      <dgm:spPr/>
    </dgm:pt>
    <dgm:pt modelId="{1CD3CAE6-EE69-4D2B-BBB8-ED98A0FFBBA1}" type="pres">
      <dgm:prSet presAssocID="{4A272206-5856-44C9-8E0E-8917EC112E33}" presName="imgShp" presStyleLbl="fgImgPlace1" presStyleIdx="1" presStyleCnt="4" custScaleX="107279" custScaleY="106315" custLinFactX="-27025" custLinFactNeighborX="-100000" custLinFactNeighborY="498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1C7497-F4F7-4F6B-8C25-822584D15C54}" type="pres">
      <dgm:prSet presAssocID="{4A272206-5856-44C9-8E0E-8917EC112E33}" presName="txShp" presStyleLbl="node1" presStyleIdx="1" presStyleCnt="4" custScaleX="134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9205A-4318-47D9-9B41-C4AAE1D4E703}" type="pres">
      <dgm:prSet presAssocID="{B0DE027A-F321-4E49-A506-B133C901E805}" presName="spacing" presStyleCnt="0"/>
      <dgm:spPr/>
    </dgm:pt>
    <dgm:pt modelId="{5368FEE7-3609-4023-B9CC-158E4E0C8D77}" type="pres">
      <dgm:prSet presAssocID="{0C3BDAB6-051A-436F-B318-C74B3B78403C}" presName="composite" presStyleCnt="0"/>
      <dgm:spPr/>
    </dgm:pt>
    <dgm:pt modelId="{65979542-3D9D-4809-807B-F3B607B2CC6D}" type="pres">
      <dgm:prSet presAssocID="{0C3BDAB6-051A-436F-B318-C74B3B78403C}" presName="imgShp" presStyleLbl="fgImgPlace1" presStyleIdx="2" presStyleCnt="4" custScaleX="108614" custScaleY="105009" custLinFactX="-39279" custLinFactNeighborX="-100000" custLinFactNeighborY="64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E5EF34B-77C0-4494-80F8-24568B01B105}" type="pres">
      <dgm:prSet presAssocID="{0C3BDAB6-051A-436F-B318-C74B3B78403C}" presName="txShp" presStyleLbl="node1" presStyleIdx="2" presStyleCnt="4" custScaleX="134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A9D28-974C-4406-96FF-0951CD937E5C}" type="pres">
      <dgm:prSet presAssocID="{AC288AB0-AFFD-4FDA-9132-3EC23FB7771A}" presName="spacing" presStyleCnt="0"/>
      <dgm:spPr/>
    </dgm:pt>
    <dgm:pt modelId="{0A655F45-7F20-4FB9-BC1E-5207AC2436A4}" type="pres">
      <dgm:prSet presAssocID="{D1E20843-FDD9-41BA-9D74-B3FB39B2FF09}" presName="composite" presStyleCnt="0"/>
      <dgm:spPr/>
    </dgm:pt>
    <dgm:pt modelId="{DBF768A3-5673-4DFF-B2A7-886D52428791}" type="pres">
      <dgm:prSet presAssocID="{D1E20843-FDD9-41BA-9D74-B3FB39B2FF09}" presName="imgShp" presStyleLbl="fgImgPlace1" presStyleIdx="3" presStyleCnt="4" custScaleX="103103" custScaleY="108304" custLinFactNeighborX="-63993" custLinFactNeighborY="-867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FA2334A-0E5B-4727-9501-048162A0110C}" type="pres">
      <dgm:prSet presAssocID="{D1E20843-FDD9-41BA-9D74-B3FB39B2FF09}" presName="txShp" presStyleLbl="node1" presStyleIdx="3" presStyleCnt="4" custScaleX="134548" custScaleY="100656" custLinFactNeighborX="0" custLinFactNeighborY="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35C7E-BED1-4B7E-A913-4F5D1D6CBF36}" type="presOf" srcId="{E197972C-F402-4D62-AC7D-1439BF195E6A}" destId="{1D6E720F-0447-4F69-A4E9-B2B355F08BF2}" srcOrd="0" destOrd="0" presId="urn:microsoft.com/office/officeart/2005/8/layout/vList3"/>
    <dgm:cxn modelId="{BB80A574-B4D2-41A7-8F70-4989FD5D0ACC}" type="presOf" srcId="{4A272206-5856-44C9-8E0E-8917EC112E33}" destId="{E31C7497-F4F7-4F6B-8C25-822584D15C54}" srcOrd="0" destOrd="0" presId="urn:microsoft.com/office/officeart/2005/8/layout/vList3"/>
    <dgm:cxn modelId="{1E887B9B-5321-4385-9ADE-B9F6B08B92EE}" srcId="{E197972C-F402-4D62-AC7D-1439BF195E6A}" destId="{4A272206-5856-44C9-8E0E-8917EC112E33}" srcOrd="1" destOrd="0" parTransId="{48D3DDD2-FF6E-4F90-827D-7F762D7C5BF9}" sibTransId="{B0DE027A-F321-4E49-A506-B133C901E805}"/>
    <dgm:cxn modelId="{EA844C30-F127-44B0-B524-0DAA14E25245}" type="presOf" srcId="{D1E20843-FDD9-41BA-9D74-B3FB39B2FF09}" destId="{FFA2334A-0E5B-4727-9501-048162A0110C}" srcOrd="0" destOrd="0" presId="urn:microsoft.com/office/officeart/2005/8/layout/vList3"/>
    <dgm:cxn modelId="{226F6CE9-0C0E-4346-93BD-C3740D4AAF68}" srcId="{E197972C-F402-4D62-AC7D-1439BF195E6A}" destId="{470529D3-150B-4B93-AD80-29ACD7F5B836}" srcOrd="0" destOrd="0" parTransId="{10822139-9764-4744-8FAB-D437489E0000}" sibTransId="{D492FE8B-FA93-46A9-BD84-DD98EB0C20D4}"/>
    <dgm:cxn modelId="{2142BA12-A17E-4D63-B1E7-AAFD814BB979}" type="presOf" srcId="{470529D3-150B-4B93-AD80-29ACD7F5B836}" destId="{7276C422-27A4-4E1A-AFA8-15E327EEE241}" srcOrd="0" destOrd="0" presId="urn:microsoft.com/office/officeart/2005/8/layout/vList3"/>
    <dgm:cxn modelId="{3EBFAC0F-E864-448D-9A8F-CD31EDE91F84}" srcId="{E197972C-F402-4D62-AC7D-1439BF195E6A}" destId="{0C3BDAB6-051A-436F-B318-C74B3B78403C}" srcOrd="2" destOrd="0" parTransId="{2287D2E6-89D4-42B8-8BD8-D8B730323DFD}" sibTransId="{AC288AB0-AFFD-4FDA-9132-3EC23FB7771A}"/>
    <dgm:cxn modelId="{6B80F477-4725-48DD-AE29-BD0CDA6E0638}" srcId="{E197972C-F402-4D62-AC7D-1439BF195E6A}" destId="{D1E20843-FDD9-41BA-9D74-B3FB39B2FF09}" srcOrd="3" destOrd="0" parTransId="{B81ADFAD-9354-446F-A2C2-1F7BCE4E0C09}" sibTransId="{1139051B-18C4-4D10-A6A3-75EBF9DF27A8}"/>
    <dgm:cxn modelId="{3631B87A-0D4B-43C5-874B-9220297DF566}" type="presOf" srcId="{0C3BDAB6-051A-436F-B318-C74B3B78403C}" destId="{4E5EF34B-77C0-4494-80F8-24568B01B105}" srcOrd="0" destOrd="0" presId="urn:microsoft.com/office/officeart/2005/8/layout/vList3"/>
    <dgm:cxn modelId="{02C42B56-6647-46D9-9874-D2ACB5C1401C}" type="presParOf" srcId="{1D6E720F-0447-4F69-A4E9-B2B355F08BF2}" destId="{54CCB1CB-D088-4EAB-B483-A3CB2886437B}" srcOrd="0" destOrd="0" presId="urn:microsoft.com/office/officeart/2005/8/layout/vList3"/>
    <dgm:cxn modelId="{487A1DFC-8320-4EB8-A4B0-31B3027D480D}" type="presParOf" srcId="{54CCB1CB-D088-4EAB-B483-A3CB2886437B}" destId="{6FA3F493-8E1D-4E78-9298-9FAC588508CE}" srcOrd="0" destOrd="0" presId="urn:microsoft.com/office/officeart/2005/8/layout/vList3"/>
    <dgm:cxn modelId="{C26F6E5B-1B51-4F68-93B6-0FB0A52EC48C}" type="presParOf" srcId="{54CCB1CB-D088-4EAB-B483-A3CB2886437B}" destId="{7276C422-27A4-4E1A-AFA8-15E327EEE241}" srcOrd="1" destOrd="0" presId="urn:microsoft.com/office/officeart/2005/8/layout/vList3"/>
    <dgm:cxn modelId="{C41124C6-76CF-458F-BE10-07BC54FED176}" type="presParOf" srcId="{1D6E720F-0447-4F69-A4E9-B2B355F08BF2}" destId="{12BA8196-7976-4341-AC49-11092CC8B1C3}" srcOrd="1" destOrd="0" presId="urn:microsoft.com/office/officeart/2005/8/layout/vList3"/>
    <dgm:cxn modelId="{42E237A9-3AC9-4B48-9B3A-476EC88DBC2E}" type="presParOf" srcId="{1D6E720F-0447-4F69-A4E9-B2B355F08BF2}" destId="{182B8ADA-4EAB-4921-97FE-B4B6E88FDFA2}" srcOrd="2" destOrd="0" presId="urn:microsoft.com/office/officeart/2005/8/layout/vList3"/>
    <dgm:cxn modelId="{671E967D-3163-4BA8-95E5-BC681746A6E0}" type="presParOf" srcId="{182B8ADA-4EAB-4921-97FE-B4B6E88FDFA2}" destId="{1CD3CAE6-EE69-4D2B-BBB8-ED98A0FFBBA1}" srcOrd="0" destOrd="0" presId="urn:microsoft.com/office/officeart/2005/8/layout/vList3"/>
    <dgm:cxn modelId="{DFECE834-3540-466C-B386-60CE732076B2}" type="presParOf" srcId="{182B8ADA-4EAB-4921-97FE-B4B6E88FDFA2}" destId="{E31C7497-F4F7-4F6B-8C25-822584D15C54}" srcOrd="1" destOrd="0" presId="urn:microsoft.com/office/officeart/2005/8/layout/vList3"/>
    <dgm:cxn modelId="{47225E95-73CF-4472-982A-D0AEB3AFBD18}" type="presParOf" srcId="{1D6E720F-0447-4F69-A4E9-B2B355F08BF2}" destId="{D1F9205A-4318-47D9-9B41-C4AAE1D4E703}" srcOrd="3" destOrd="0" presId="urn:microsoft.com/office/officeart/2005/8/layout/vList3"/>
    <dgm:cxn modelId="{0D632C4D-4E7C-4640-BF91-AA1B4BE7A436}" type="presParOf" srcId="{1D6E720F-0447-4F69-A4E9-B2B355F08BF2}" destId="{5368FEE7-3609-4023-B9CC-158E4E0C8D77}" srcOrd="4" destOrd="0" presId="urn:microsoft.com/office/officeart/2005/8/layout/vList3"/>
    <dgm:cxn modelId="{5DB39AB2-A978-4F44-9F05-516AF7884C91}" type="presParOf" srcId="{5368FEE7-3609-4023-B9CC-158E4E0C8D77}" destId="{65979542-3D9D-4809-807B-F3B607B2CC6D}" srcOrd="0" destOrd="0" presId="urn:microsoft.com/office/officeart/2005/8/layout/vList3"/>
    <dgm:cxn modelId="{714CBF5E-97FB-455E-9D38-BFAEEE18F01A}" type="presParOf" srcId="{5368FEE7-3609-4023-B9CC-158E4E0C8D77}" destId="{4E5EF34B-77C0-4494-80F8-24568B01B105}" srcOrd="1" destOrd="0" presId="urn:microsoft.com/office/officeart/2005/8/layout/vList3"/>
    <dgm:cxn modelId="{06B69D20-FFF2-4617-B222-08A1EDC0D039}" type="presParOf" srcId="{1D6E720F-0447-4F69-A4E9-B2B355F08BF2}" destId="{1F4A9D28-974C-4406-96FF-0951CD937E5C}" srcOrd="5" destOrd="0" presId="urn:microsoft.com/office/officeart/2005/8/layout/vList3"/>
    <dgm:cxn modelId="{0CEFAFD8-18F9-4588-ABEF-584F4A09FE7D}" type="presParOf" srcId="{1D6E720F-0447-4F69-A4E9-B2B355F08BF2}" destId="{0A655F45-7F20-4FB9-BC1E-5207AC2436A4}" srcOrd="6" destOrd="0" presId="urn:microsoft.com/office/officeart/2005/8/layout/vList3"/>
    <dgm:cxn modelId="{4FA0AEDB-BAC8-4B08-980B-F38DBE844CE4}" type="presParOf" srcId="{0A655F45-7F20-4FB9-BC1E-5207AC2436A4}" destId="{DBF768A3-5673-4DFF-B2A7-886D52428791}" srcOrd="0" destOrd="0" presId="urn:microsoft.com/office/officeart/2005/8/layout/vList3"/>
    <dgm:cxn modelId="{85A7CCE7-D146-4562-B6B3-0510304C6558}" type="presParOf" srcId="{0A655F45-7F20-4FB9-BC1E-5207AC2436A4}" destId="{FFA2334A-0E5B-4727-9501-048162A0110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0"/>
          <a:ext cx="7786742" cy="14516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В 2021 году – ремонт дорог в м.о.г. Киреевск, ул. Мира, ул. Набережная - софинансирование 12,8 млн.руб.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02512" y="0"/>
        <a:ext cx="6084229" cy="1451642"/>
      </dsp:txXfrm>
    </dsp:sp>
    <dsp:sp modelId="{1535E884-8192-464D-B3C0-AA018897A7F6}">
      <dsp:nvSpPr>
        <dsp:cNvPr id="0" name=""/>
        <dsp:cNvSpPr/>
      </dsp:nvSpPr>
      <dsp:spPr>
        <a:xfrm>
          <a:off x="145164" y="145164"/>
          <a:ext cx="1557348" cy="116131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F70DB8-8E47-4404-883E-BBD715019471}">
      <dsp:nvSpPr>
        <dsp:cNvPr id="0" name=""/>
        <dsp:cNvSpPr/>
      </dsp:nvSpPr>
      <dsp:spPr>
        <a:xfrm>
          <a:off x="0" y="1596806"/>
          <a:ext cx="7786742" cy="1946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«Обеспечение устойчивого сокращения непригодного для проживания жилищного фонда»  - мероприятия по переселению граждан из аварийного жилья на 2022 год –52,0 млн.руб., в 2023 году – 7,0 млн.руб.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- в 2021 году обустройство парка в г. Липки – 57,5 млн.руб.</a:t>
          </a:r>
          <a:endParaRPr lang="ru-RU" sz="1600" kern="1200" dirty="0"/>
        </a:p>
      </dsp:txBody>
      <dsp:txXfrm>
        <a:off x="1702512" y="1596806"/>
        <a:ext cx="6084229" cy="1946202"/>
      </dsp:txXfrm>
    </dsp:sp>
    <dsp:sp modelId="{0348FC9E-33FE-4033-BC1A-0DD175865273}">
      <dsp:nvSpPr>
        <dsp:cNvPr id="0" name=""/>
        <dsp:cNvSpPr/>
      </dsp:nvSpPr>
      <dsp:spPr>
        <a:xfrm>
          <a:off x="145164" y="1989251"/>
          <a:ext cx="1557348" cy="116131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3688173"/>
          <a:ext cx="7786742" cy="14516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02512" y="3688173"/>
        <a:ext cx="6084229" cy="1451642"/>
      </dsp:txXfrm>
    </dsp:sp>
    <dsp:sp modelId="{D27E7C06-0F95-4C3B-8908-9E5237696A89}">
      <dsp:nvSpPr>
        <dsp:cNvPr id="0" name=""/>
        <dsp:cNvSpPr/>
      </dsp:nvSpPr>
      <dsp:spPr>
        <a:xfrm>
          <a:off x="145164" y="3833337"/>
          <a:ext cx="1557348" cy="116131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76C422-27A4-4E1A-AFA8-15E327EEE241}">
      <dsp:nvSpPr>
        <dsp:cNvPr id="0" name=""/>
        <dsp:cNvSpPr/>
      </dsp:nvSpPr>
      <dsp:spPr>
        <a:xfrm rot="10800000">
          <a:off x="421078" y="1372"/>
          <a:ext cx="7158898" cy="1098055"/>
        </a:xfrm>
        <a:prstGeom prst="homePlate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8421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бюджета Тульской области -  16,3 млн.руб.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421078" y="1372"/>
        <a:ext cx="7158898" cy="1098055"/>
      </dsp:txXfrm>
    </dsp:sp>
    <dsp:sp modelId="{6FA3F493-8E1D-4E78-9298-9FAC588508CE}">
      <dsp:nvSpPr>
        <dsp:cNvPr id="0" name=""/>
        <dsp:cNvSpPr/>
      </dsp:nvSpPr>
      <dsp:spPr>
        <a:xfrm>
          <a:off x="0" y="8185"/>
          <a:ext cx="1033862" cy="107210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C7497-F4F7-4F6B-8C25-822584D15C54}">
      <dsp:nvSpPr>
        <dsp:cNvPr id="0" name=""/>
        <dsp:cNvSpPr/>
      </dsp:nvSpPr>
      <dsp:spPr>
        <a:xfrm rot="10800000">
          <a:off x="421078" y="1461876"/>
          <a:ext cx="7158898" cy="1098055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8421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района – 24,0 тыс.руб.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421078" y="1461876"/>
        <a:ext cx="7158898" cy="1098055"/>
      </dsp:txXfrm>
    </dsp:sp>
    <dsp:sp modelId="{1CD3CAE6-EE69-4D2B-BBB8-ED98A0FFBBA1}">
      <dsp:nvSpPr>
        <dsp:cNvPr id="0" name=""/>
        <dsp:cNvSpPr/>
      </dsp:nvSpPr>
      <dsp:spPr>
        <a:xfrm>
          <a:off x="0" y="1481986"/>
          <a:ext cx="1177982" cy="116739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5EF34B-77C0-4494-80F8-24568B01B105}">
      <dsp:nvSpPr>
        <dsp:cNvPr id="0" name=""/>
        <dsp:cNvSpPr/>
      </dsp:nvSpPr>
      <dsp:spPr>
        <a:xfrm rot="10800000">
          <a:off x="421078" y="2949880"/>
          <a:ext cx="7158898" cy="1098055"/>
        </a:xfrm>
        <a:prstGeom prst="homePlate">
          <a:avLst/>
        </a:prstGeom>
        <a:gradFill rotWithShape="1">
          <a:gsLst>
            <a:gs pos="0">
              <a:schemeClr val="accent3">
                <a:tint val="62000"/>
                <a:satMod val="180000"/>
              </a:schemeClr>
            </a:gs>
            <a:gs pos="65000">
              <a:schemeClr val="accent3">
                <a:tint val="32000"/>
                <a:satMod val="250000"/>
              </a:schemeClr>
            </a:gs>
            <a:gs pos="100000">
              <a:schemeClr val="accent3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3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8421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Иные межбюджетные трансферты на поддержку мер по обеспечению сбалансированности бюджетов – 5,0 тыс.руб.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421078" y="2949880"/>
        <a:ext cx="7158898" cy="1098055"/>
      </dsp:txXfrm>
    </dsp:sp>
    <dsp:sp modelId="{65979542-3D9D-4809-807B-F3B607B2CC6D}">
      <dsp:nvSpPr>
        <dsp:cNvPr id="0" name=""/>
        <dsp:cNvSpPr/>
      </dsp:nvSpPr>
      <dsp:spPr>
        <a:xfrm>
          <a:off x="0" y="2929418"/>
          <a:ext cx="1192641" cy="115305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2334A-0E5B-4727-9501-048162A0110C}">
      <dsp:nvSpPr>
        <dsp:cNvPr id="0" name=""/>
        <dsp:cNvSpPr/>
      </dsp:nvSpPr>
      <dsp:spPr>
        <a:xfrm rot="10800000">
          <a:off x="421078" y="4450814"/>
          <a:ext cx="7158898" cy="1105258"/>
        </a:xfrm>
        <a:prstGeom prst="homePlate">
          <a:avLst/>
        </a:prstGeom>
        <a:gradFill rotWithShape="1">
          <a:gsLst>
            <a:gs pos="0">
              <a:schemeClr val="accent6">
                <a:tint val="62000"/>
                <a:satMod val="180000"/>
              </a:schemeClr>
            </a:gs>
            <a:gs pos="65000">
              <a:schemeClr val="accent6">
                <a:tint val="32000"/>
                <a:satMod val="250000"/>
              </a:schemeClr>
            </a:gs>
            <a:gs pos="100000">
              <a:schemeClr val="accent6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8421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30,2 млн.руб.</a:t>
          </a:r>
          <a:endParaRPr lang="ru-RU" sz="1600" b="1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421078" y="4450814"/>
        <a:ext cx="7158898" cy="1105258"/>
      </dsp:txXfrm>
    </dsp:sp>
    <dsp:sp modelId="{DBF768A3-5673-4DFF-B2A7-886D52428791}">
      <dsp:nvSpPr>
        <dsp:cNvPr id="0" name=""/>
        <dsp:cNvSpPr/>
      </dsp:nvSpPr>
      <dsp:spPr>
        <a:xfrm>
          <a:off x="71434" y="4307935"/>
          <a:ext cx="1132127" cy="118923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1C9B1-D13A-4EEA-BAE7-AD631F042A97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9ECC6-3954-41C1-8F5B-5A9B68298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695EC-7365-4A07-A668-1F7FBFE4370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28DBC3-C1AF-489F-ACDF-9A0F58C59221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AF90E-E185-4516-A268-DEDC614BBFEB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E26A81-3628-4F2A-A410-A32C7B7F1D6E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EC1DB-DFDC-463F-9099-CC03B757F2A4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9AFA7D-E070-4471-99E9-CC74952C4CA9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04BF6-BF92-4EC8-9847-50635D728029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08CF0-6661-42FE-A36B-A6B0F296070F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07FC0-B911-4E87-8EFD-E8AB467E7245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1277DE-847A-4717-A6D0-2AB8BDAB6639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3E4A546-9D1C-4663-8AEB-AD3755D6D931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61268D-6D87-46ED-BAC8-B5FD65884AA8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00D4313-69DB-452E-AD62-1798630D302A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0" y="214290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 муниципального образования Киреевский район на 2021 год и плановый период 2022 и 2023 годов</a:t>
            </a:r>
          </a:p>
        </p:txBody>
      </p:sp>
      <p:pic>
        <p:nvPicPr>
          <p:cNvPr id="7" name="Рисунок 6" descr="258d1c2193fa935cac6dadcf787c1ff3.gi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42852"/>
            <a:ext cx="1657350" cy="2019300"/>
          </a:xfrm>
          <a:prstGeom prst="rect">
            <a:avLst/>
          </a:prstGeom>
        </p:spPr>
      </p:pic>
      <p:pic>
        <p:nvPicPr>
          <p:cNvPr id="9" name="Рисунок 8" descr="кб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2928934"/>
            <a:ext cx="4857784" cy="3643338"/>
          </a:xfrm>
          <a:prstGeom prst="rect">
            <a:avLst/>
          </a:prstGeom>
        </p:spPr>
      </p:pic>
      <p:pic>
        <p:nvPicPr>
          <p:cNvPr id="10" name="Рисунок 9" descr="адм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2071678"/>
            <a:ext cx="3428997" cy="2571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бюджета района </a:t>
            </a:r>
            <a:b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2021 год и плановый период </a:t>
            </a:r>
            <a:b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2022 и 2023 годов</a:t>
            </a:r>
            <a:endParaRPr lang="ru-RU" sz="2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42910" y="1857363"/>
          <a:ext cx="7858180" cy="3286148"/>
        </p:xfrm>
        <a:graphic>
          <a:graphicData uri="http://schemas.openxmlformats.org/drawingml/2006/table">
            <a:tbl>
              <a:tblPr/>
              <a:tblGrid>
                <a:gridCol w="2859612"/>
                <a:gridCol w="1653185"/>
                <a:gridCol w="1635520"/>
                <a:gridCol w="1709863"/>
              </a:tblGrid>
              <a:tr h="948442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2021, тыс.руб.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2022, </a:t>
                      </a:r>
                      <a:r>
                        <a:rPr lang="ru-RU" sz="20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2023, тыс.руб.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9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1 589 378,1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1 564 012,6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1 322 772,3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977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всего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1 624 078,1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1 584 312,6 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1 343 672,3 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4844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-34 700,0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-20 300,0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-20 900,0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2020 год и план на 2021 год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71538" y="1071546"/>
          <a:ext cx="7500990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1357290" y="1357298"/>
          <a:ext cx="7000924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15304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из бюджета Тульской области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 бюджет муниципального образования Киреевский район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2021 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43050"/>
            <a:ext cx="8072494" cy="421484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Объемы бюджетных ассигнований на заработную плату в соответствии с Указом Президента РФ №597 определены исходя из фактической численности персонала. При этом заработная плата работников культуры и образования на 2021 год определена в размере 33 835,17 рублей, на 2022 год – 35 526,93 рублей, на 2023 год – 37 658,55 рублей.</a:t>
            </a:r>
          </a:p>
          <a:p>
            <a:pPr algn="just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При планировании бюджетных ассигнований на оплату труда других работников муниципальных учреждений учтена индексация с 1 октября ежегодно на прогнозный уровень инфляции в 2021 году -3,8% к «базовым» объёмам 2020 года, в 2022 году – 4,0% к «базовым» объёмам 2021 года, в 2022 году - 4,0% к «базовым» объемам 2023 года. </a:t>
            </a:r>
          </a:p>
          <a:p>
            <a:pPr algn="just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Планирование ассигнований на осуществление закупок товаров (работ, услуг) производилось с учетом мониторинга сложившихся цен, а также с учетом индексации расходов на коммунальные услуги в среднем в размере 2%;</a:t>
            </a:r>
          </a:p>
          <a:p>
            <a:pPr algn="just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5.Реализация программно-целевого принципа формирования бюджета района на основе 16 действующих муниципальных программ с общим объемом финансирования в сумм 1516,8 млн.руб., что составляет 93,4% от суммы расходов бюджета на 2021 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год.</a:t>
            </a:r>
            <a:endParaRPr lang="ru-RU" sz="1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4">
                  <a:lumMod val="50000"/>
                </a:schemeClr>
              </a:buClr>
              <a:buNone/>
            </a:pP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429552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подходы при формировании расходов бюджета района на 2021 - 2023 годы</a:t>
            </a:r>
            <a:endParaRPr lang="ru-RU" sz="20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928670"/>
          <a:ext cx="842965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534400" cy="771508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Киреевский район на 2021 год, (млн.руб.)</a:t>
            </a:r>
            <a:endParaRPr lang="ru-RU" sz="20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71538" y="1214422"/>
          <a:ext cx="778674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5072074"/>
            <a:ext cx="571504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Региональный проект «Успех каждого ребёнка» - 2,0 млн.руб.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00100" y="692696"/>
          <a:ext cx="8001056" cy="559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49808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Межбюджетные отношения в 2021 году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endParaRPr lang="ru-RU" sz="3200" b="1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642910" y="1357298"/>
          <a:ext cx="8043890" cy="4233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</a:rPr>
              <a:t>Долговые обязательства</a:t>
            </a:r>
            <a:endParaRPr lang="ru-RU" sz="2400" b="1" i="1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4171</TotalTime>
  <Words>365</Words>
  <Application>Microsoft Office PowerPoint</Application>
  <PresentationFormat>Экран (4:3)</PresentationFormat>
  <Paragraphs>78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Слайд 1</vt:lpstr>
      <vt:lpstr>Основные характеристики бюджета района  на 2021 год и плановый период  2022 и 2023 годов</vt:lpstr>
      <vt:lpstr>Налоговые и неналоговые доходы бюджета муниципального образования Киреевский район  за 2020 год и план на 2021 год (млн. руб.) </vt:lpstr>
      <vt:lpstr>   Структура безвозмездных поступлений из бюджета Тульской области в бюджет муниципального образования Киреевский район  на 2021 год (млн.руб.)  </vt:lpstr>
      <vt:lpstr> Основные подходы при формировании расходов бюджета района на 2021 - 2023 годы</vt:lpstr>
      <vt:lpstr>Структура расходов бюджета муниципального образования  Киреевский район на 2021 год, (млн.руб.)</vt:lpstr>
      <vt:lpstr>Национальные проекты,  реализуемые в Киреевском районе</vt:lpstr>
      <vt:lpstr> Межбюджетные отношения в 2021 году </vt:lpstr>
      <vt:lpstr>Долговые обязательства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285</cp:revision>
  <dcterms:created xsi:type="dcterms:W3CDTF">2015-04-12T00:56:59Z</dcterms:created>
  <dcterms:modified xsi:type="dcterms:W3CDTF">2021-04-21T08:18:24Z</dcterms:modified>
</cp:coreProperties>
</file>