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6" r:id="rId1"/>
  </p:sldMasterIdLst>
  <p:notesMasterIdLst>
    <p:notesMasterId r:id="rId7"/>
  </p:notesMasterIdLst>
  <p:sldIdLst>
    <p:sldId id="263" r:id="rId2"/>
    <p:sldId id="262" r:id="rId3"/>
    <p:sldId id="256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E440"/>
    <a:srgbClr val="9F2190"/>
    <a:srgbClr val="35A42C"/>
    <a:srgbClr val="FF660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06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68" y="-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0.11366810692099762"/>
          <c:y val="4.9030301333557368E-2"/>
          <c:w val="0.72473038426341552"/>
          <c:h val="0.4174145534528578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9 мес.2017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0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713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619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7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73.099999999999994</c:v>
                </c:pt>
                <c:pt idx="1">
                  <c:v>46.1</c:v>
                </c:pt>
                <c:pt idx="2">
                  <c:v>34.5</c:v>
                </c:pt>
                <c:pt idx="3">
                  <c:v>12.5</c:v>
                </c:pt>
                <c:pt idx="4">
                  <c:v>5.2</c:v>
                </c:pt>
                <c:pt idx="5">
                  <c:v>15</c:v>
                </c:pt>
                <c:pt idx="6">
                  <c:v>35.300000000000011</c:v>
                </c:pt>
                <c:pt idx="7">
                  <c:v>0.70000000000000007</c:v>
                </c:pt>
                <c:pt idx="8">
                  <c:v>3.5</c:v>
                </c:pt>
                <c:pt idx="9">
                  <c:v>0.2</c:v>
                </c:pt>
                <c:pt idx="10">
                  <c:v>27.9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2016</c:v>
                </c:pt>
              </c:strCache>
            </c:strRef>
          </c:tx>
          <c:spPr>
            <a:solidFill>
              <a:srgbClr val="00B050"/>
            </a:solidFill>
          </c:spPr>
          <c:dLbls>
            <c:dLbl>
              <c:idx val="0"/>
              <c:layout>
                <c:manualLayout>
                  <c:x val="2.648995940153007E-2"/>
                  <c:y val="-1.0543614658281061E-2"/>
                </c:manualLayout>
              </c:layout>
              <c:showVal val="1"/>
            </c:dLbl>
            <c:dLbl>
              <c:idx val="2"/>
              <c:layout>
                <c:manualLayout>
                  <c:x val="2.5161930113862075E-2"/>
                  <c:y val="7.8482973580820802E-3"/>
                </c:manualLayout>
              </c:layout>
              <c:showVal val="1"/>
            </c:dLbl>
            <c:dLbl>
              <c:idx val="3"/>
              <c:layout>
                <c:manualLayout>
                  <c:x val="2.1191967521224177E-2"/>
                  <c:y val="-7.907710993710803E-3"/>
                </c:manualLayout>
              </c:layout>
              <c:showVal val="1"/>
            </c:dLbl>
            <c:dLbl>
              <c:idx val="4"/>
              <c:layout>
                <c:manualLayout>
                  <c:x val="1.4127978347482764E-2"/>
                  <c:y val="5.2718073291405489E-3"/>
                </c:manualLayout>
              </c:layout>
              <c:showVal val="1"/>
            </c:dLbl>
            <c:dLbl>
              <c:idx val="5"/>
              <c:layout>
                <c:manualLayout>
                  <c:x val="1.4127978347482707E-2"/>
                  <c:y val="2.6359036645702601E-3"/>
                </c:manualLayout>
              </c:layout>
              <c:showVal val="1"/>
            </c:dLbl>
            <c:dLbl>
              <c:idx val="6"/>
              <c:layout>
                <c:manualLayout>
                  <c:x val="2.1191967521224177E-2"/>
                  <c:y val="-5.2718073291405489E-3"/>
                </c:manualLayout>
              </c:layout>
              <c:showVal val="1"/>
            </c:dLbl>
            <c:dLbl>
              <c:idx val="7"/>
              <c:layout>
                <c:manualLayout>
                  <c:x val="1.6015903918700749E-2"/>
                  <c:y val="-2.3188243499684152E-2"/>
                </c:manualLayout>
              </c:layout>
              <c:showVal val="1"/>
            </c:dLbl>
            <c:dLbl>
              <c:idx val="8"/>
              <c:layout>
                <c:manualLayout>
                  <c:x val="1.2812723134960621E-2"/>
                  <c:y val="-7.729414499894725E-3"/>
                </c:manualLayout>
              </c:layout>
              <c:showVal val="1"/>
            </c:dLbl>
            <c:dLbl>
              <c:idx val="9"/>
              <c:layout>
                <c:manualLayout>
                  <c:x val="9.6095423512204785E-3"/>
                  <c:y val="-1.8035300499754325E-2"/>
                </c:manualLayout>
              </c:layout>
              <c:showVal val="1"/>
            </c:dLbl>
            <c:dLbl>
              <c:idx val="10"/>
              <c:layout>
                <c:manualLayout>
                  <c:x val="1.2812723134960621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cap="all" baseline="0">
                    <a:solidFill>
                      <a:schemeClr val="accent5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98.9</c:v>
                </c:pt>
                <c:pt idx="1">
                  <c:v>60.6</c:v>
                </c:pt>
                <c:pt idx="2">
                  <c:v>38.5</c:v>
                </c:pt>
                <c:pt idx="3">
                  <c:v>15.4</c:v>
                </c:pt>
                <c:pt idx="4">
                  <c:v>7.3</c:v>
                </c:pt>
                <c:pt idx="5">
                  <c:v>12.9</c:v>
                </c:pt>
                <c:pt idx="6">
                  <c:v>15.8</c:v>
                </c:pt>
                <c:pt idx="7">
                  <c:v>2.2999999999999998</c:v>
                </c:pt>
                <c:pt idx="8">
                  <c:v>5.0999999999999996</c:v>
                </c:pt>
                <c:pt idx="9">
                  <c:v>0.60000000000000009</c:v>
                </c:pt>
                <c:pt idx="10">
                  <c:v>36.200000000000003</c:v>
                </c:pt>
              </c:numCache>
            </c:numRef>
          </c:val>
        </c:ser>
        <c:shape val="cylinder"/>
        <c:axId val="83495936"/>
        <c:axId val="83534592"/>
        <c:axId val="0"/>
      </c:bar3DChart>
      <c:catAx>
        <c:axId val="83495936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83534592"/>
        <c:crosses val="autoZero"/>
        <c:auto val="1"/>
        <c:lblAlgn val="ctr"/>
        <c:lblOffset val="100"/>
      </c:catAx>
      <c:valAx>
        <c:axId val="83534592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83495936"/>
        <c:crosses val="max"/>
        <c:crossBetween val="between"/>
        <c:majorUnit val="30"/>
      </c:valAx>
    </c:plotArea>
    <c:legend>
      <c:legendPos val="r"/>
      <c:layout>
        <c:manualLayout>
          <c:xMode val="edge"/>
          <c:yMode val="edge"/>
          <c:x val="0.81497825620351483"/>
          <c:y val="0.47929355991675765"/>
          <c:w val="0.17514526971328673"/>
          <c:h val="0.12200490868538688"/>
        </c:manualLayout>
      </c:layout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Pt>
            <c:idx val="3"/>
            <c:spPr>
              <a:solidFill>
                <a:srgbClr val="00B05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Lbls>
            <c:dLbl>
              <c:idx val="0"/>
              <c:layout>
                <c:manualLayout>
                  <c:x val="0.23145302618219532"/>
                  <c:y val="7.2199378772911049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Дотации</a:t>
                    </a:r>
                  </a:p>
                  <a:p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138,4</a:t>
                    </a:r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; 14%</a:t>
                    </a:r>
                  </a:p>
                </c:rich>
              </c:tx>
              <c:showVal val="1"/>
              <c:showPercent val="1"/>
            </c:dLbl>
            <c:dLbl>
              <c:idx val="1"/>
              <c:layout>
                <c:manualLayout>
                  <c:x val="4.5330909523826353E-2"/>
                  <c:y val="3.1112715039423016E-2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Субвенции</a:t>
                    </a:r>
                  </a:p>
                  <a:p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401,7</a:t>
                    </a:r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; 40%</a:t>
                    </a:r>
                  </a:p>
                </c:rich>
              </c:tx>
              <c:showVal val="1"/>
              <c:showPercent val="1"/>
            </c:dLbl>
            <c:dLbl>
              <c:idx val="2"/>
              <c:layout>
                <c:manualLayout>
                  <c:x val="-2.9261166652215499E-2"/>
                  <c:y val="4.8991423543051221E-2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Субсидии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419,1</a:t>
                    </a:r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; 42%</a:t>
                    </a:r>
                  </a:p>
                </c:rich>
              </c:tx>
              <c:spPr/>
              <c:showVal val="1"/>
              <c:showPercent val="1"/>
            </c:dLbl>
            <c:dLbl>
              <c:idx val="3"/>
              <c:layout>
                <c:manualLayout>
                  <c:x val="-0.24959317020638713"/>
                  <c:y val="1.4069101782674233E-3"/>
                </c:manualLayout>
              </c:layout>
              <c:tx>
                <c:rich>
                  <a:bodyPr/>
                  <a:lstStyle/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Иные межбюджетные трансферты</a:t>
                    </a:r>
                  </a:p>
                  <a:p>
                    <a:pPr>
                      <a:defRPr sz="1600" b="1" i="0" baseline="0">
                        <a:latin typeface="Times New Roman" pitchFamily="18" charset="0"/>
                        <a:cs typeface="Times New Roman" pitchFamily="18" charset="0"/>
                      </a:defRPr>
                    </a:pPr>
                    <a:r>
                      <a:rPr lang="en-US" sz="1600" dirty="0" smtClean="0">
                        <a:latin typeface="Times New Roman" pitchFamily="18" charset="0"/>
                        <a:cs typeface="Times New Roman" pitchFamily="18" charset="0"/>
                      </a:rPr>
                      <a:t>40,1</a:t>
                    </a:r>
                    <a:r>
                      <a:rPr lang="en-US" sz="1600" dirty="0">
                        <a:latin typeface="Times New Roman" pitchFamily="18" charset="0"/>
                        <a:cs typeface="Times New Roman" pitchFamily="18" charset="0"/>
                      </a:rPr>
                      <a:t>; 4%</a:t>
                    </a:r>
                  </a:p>
                </c:rich>
              </c:tx>
              <c:spPr/>
              <c:showVal val="1"/>
              <c:showPercent val="1"/>
            </c:dLbl>
            <c:dLbl>
              <c:idx val="4"/>
              <c:layout>
                <c:manualLayout>
                  <c:x val="4.9767508358799555E-2"/>
                  <c:y val="0"/>
                </c:manualLayout>
              </c:layout>
              <c:tx>
                <c:rich>
                  <a:bodyPr/>
                  <a:lstStyle/>
                  <a:p>
                    <a:r>
                      <a:rPr lang="ru-RU" sz="1600" dirty="0" smtClean="0">
                        <a:latin typeface="Times New Roman" pitchFamily="18" charset="0"/>
                        <a:cs typeface="Times New Roman" pitchFamily="18" charset="0"/>
                      </a:rPr>
                      <a:t>Прочие безвозмездные поступления</a:t>
                    </a:r>
                  </a:p>
                  <a:p>
                    <a:r>
                      <a:rPr lang="en-US" dirty="0" smtClean="0"/>
                      <a:t>3,1</a:t>
                    </a:r>
                    <a:r>
                      <a:rPr lang="en-US" dirty="0"/>
                      <a:t>; 0%</a:t>
                    </a:r>
                  </a:p>
                </c:rich>
              </c:tx>
              <c:showVal val="1"/>
              <c:showPercent val="1"/>
            </c:dLbl>
            <c:txPr>
              <a:bodyPr/>
              <a:lstStyle/>
              <a:p>
                <a:pPr>
                  <a:defRPr sz="2000" b="1" i="0" baseline="0"/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Лист1!$A$2:$A$6</c:f>
              <c:strCache>
                <c:ptCount val="5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  <c:pt idx="4">
                  <c:v>Прочие безвозмездные поступления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138.4</c:v>
                </c:pt>
                <c:pt idx="1">
                  <c:v>401.7</c:v>
                </c:pt>
                <c:pt idx="2">
                  <c:v>419.1</c:v>
                </c:pt>
                <c:pt idx="3">
                  <c:v>40.1</c:v>
                </c:pt>
                <c:pt idx="4">
                  <c:v>3.1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3.9045985170463843E-2"/>
          <c:w val="0.60369279446452828"/>
          <c:h val="0.903472134815410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rgbClr val="9F2190"/>
              </a:solidFill>
            </c:spPr>
          </c:dPt>
          <c:dPt>
            <c:idx val="2"/>
            <c:spPr>
              <a:solidFill>
                <a:srgbClr val="3CE440"/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0070C0"/>
              </a:solidFill>
            </c:spPr>
          </c:dPt>
          <c:dPt>
            <c:idx val="6"/>
            <c:spPr>
              <a:solidFill>
                <a:srgbClr val="FFC000"/>
              </a:solidFill>
            </c:spPr>
          </c:dPt>
          <c:dPt>
            <c:idx val="7"/>
            <c:spPr>
              <a:solidFill>
                <a:srgbClr val="00B050"/>
              </a:solidFill>
            </c:spPr>
          </c:dPt>
          <c:dPt>
            <c:idx val="8"/>
            <c:spPr>
              <a:solidFill>
                <a:srgbClr val="FFFF00"/>
              </a:solidFill>
            </c:spPr>
          </c:dPt>
          <c:dPt>
            <c:idx val="9"/>
            <c:spPr>
              <a:solidFill>
                <a:srgbClr val="00B0F0"/>
              </a:solidFill>
            </c:spPr>
          </c:dPt>
          <c:dLbls>
            <c:dLbl>
              <c:idx val="0"/>
              <c:layout>
                <c:manualLayout>
                  <c:x val="-0.2799835459669201"/>
                  <c:y val="-3.8047863757933328E-2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-0.28811797787300936"/>
                  <c:y val="-0.11852607607694521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-0.1849688724075689"/>
                  <c:y val="-0.13592507054891539"/>
                </c:manualLayout>
              </c:layout>
              <c:showVal val="1"/>
              <c:showPercent val="1"/>
            </c:dLbl>
            <c:dLbl>
              <c:idx val="3"/>
              <c:layout>
                <c:manualLayout>
                  <c:x val="-7.6288387627549456E-2"/>
                  <c:y val="-0.17275828451403916"/>
                </c:manualLayout>
              </c:layout>
              <c:showVal val="1"/>
              <c:showPercent val="1"/>
            </c:dLbl>
            <c:dLbl>
              <c:idx val="4"/>
              <c:layout>
                <c:manualLayout>
                  <c:x val="-9.3738872039189299E-4"/>
                  <c:y val="-0.12606381527258653"/>
                </c:manualLayout>
              </c:layout>
              <c:showVal val="1"/>
              <c:showPercent val="1"/>
            </c:dLbl>
            <c:dLbl>
              <c:idx val="5"/>
              <c:layout>
                <c:manualLayout>
                  <c:x val="0.10468154078512754"/>
                  <c:y val="-0.13682750838914576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0.1011704465919277"/>
                  <c:y val="-7.0281001388829339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-8.3024103930549278E-2"/>
                  <c:y val="-0.13671091618438014"/>
                </c:manualLayout>
              </c:layout>
              <c:showVal val="1"/>
              <c:showPercent val="1"/>
            </c:dLbl>
            <c:dLbl>
              <c:idx val="8"/>
              <c:layout>
                <c:manualLayout>
                  <c:x val="-8.3653532091504085E-2"/>
                  <c:y val="0.11515074946815884"/>
                </c:manualLayout>
              </c:layout>
              <c:showVal val="1"/>
              <c:showPercent val="1"/>
            </c:dLbl>
            <c:dLbl>
              <c:idx val="9"/>
              <c:layout>
                <c:manualLayout>
                  <c:x val="9.7267893760974462E-3"/>
                  <c:y val="0.20065075460672102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sz="1600">
                    <a:latin typeface="Arial Rounded MT Bold" pitchFamily="34" charset="0"/>
                  </a:defRPr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Лист1!$A$2:$A$10</c:f>
              <c:strCache>
                <c:ptCount val="9"/>
                <c:pt idx="0">
                  <c:v>Культура и спорт</c:v>
                </c:pt>
                <c:pt idx="1">
                  <c:v>Общегосударственные расходы</c:v>
                </c:pt>
                <c:pt idx="2">
                  <c:v>Социальная политика</c:v>
                </c:pt>
                <c:pt idx="3">
                  <c:v>Национальная оборона</c:v>
                </c:pt>
                <c:pt idx="4">
                  <c:v>Национальная безопасность </c:v>
                </c:pt>
                <c:pt idx="5">
                  <c:v>Национальная экономика</c:v>
                </c:pt>
                <c:pt idx="6">
                  <c:v>Межбюджетные трансферты</c:v>
                </c:pt>
                <c:pt idx="7">
                  <c:v>Образование</c:v>
                </c:pt>
                <c:pt idx="8">
                  <c:v>Обслуживание муниц.долга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56.1</c:v>
                </c:pt>
                <c:pt idx="1">
                  <c:v>49.3</c:v>
                </c:pt>
                <c:pt idx="2">
                  <c:v>17.7</c:v>
                </c:pt>
                <c:pt idx="3">
                  <c:v>1.2</c:v>
                </c:pt>
                <c:pt idx="4">
                  <c:v>4.4000000000000004</c:v>
                </c:pt>
                <c:pt idx="5">
                  <c:v>15.1</c:v>
                </c:pt>
                <c:pt idx="6">
                  <c:v>43</c:v>
                </c:pt>
                <c:pt idx="7">
                  <c:v>571.79999999999995</c:v>
                </c:pt>
                <c:pt idx="8">
                  <c:v>1.4</c:v>
                </c:pt>
                <c:pt idx="9">
                  <c:v>1372.9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926435737177536"/>
          <c:y val="1.2803702316357529E-2"/>
          <c:w val="0.33801164061444816"/>
          <c:h val="0.92418689340601978"/>
        </c:manualLayout>
      </c:layout>
    </c:legend>
    <c:plotVisOnly val="1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10.10.2017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714612" y="3357562"/>
            <a:ext cx="3890552" cy="264320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14282" y="214290"/>
            <a:ext cx="878687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</a:t>
            </a:r>
            <a:endParaRPr lang="ru-RU" sz="48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71538" y="2071678"/>
            <a:ext cx="735811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Отчет об исполнении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9 месяцев 2017 года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1538" y="2000240"/>
          <a:ext cx="7572430" cy="4377098"/>
        </p:xfrm>
        <a:graphic>
          <a:graphicData uri="http://schemas.openxmlformats.org/drawingml/2006/table">
            <a:tbl>
              <a:tblPr/>
              <a:tblGrid>
                <a:gridCol w="2755627"/>
                <a:gridCol w="1593069"/>
                <a:gridCol w="1576047"/>
                <a:gridCol w="1647687"/>
              </a:tblGrid>
              <a:tr h="500718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2017 г., 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 9 мес. 2017г.,тыс.руб.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322396,9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253898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78,8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647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1581380,9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994787,3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62,9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07744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3477,8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3120,2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89,7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49356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прошлых лет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-14497,7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1907255,6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1237313,8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64,9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2896215,2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2132582,4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73,6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27696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-988959,6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-895268,6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за 2016 г. и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9 мес.2017г.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00100" y="1071546"/>
          <a:ext cx="771530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0"/>
            <a:ext cx="7764614" cy="11429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безвозмездных поступлений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9 месяцев 2017 год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1071538" y="1071546"/>
          <a:ext cx="7786742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100" y="142852"/>
            <a:ext cx="7820020" cy="771508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Киреевский район по разделам за 9 месяцев 2017года,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(млн.руб., доля в %)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214398"/>
          <a:ext cx="81439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1338</TotalTime>
  <Words>213</Words>
  <Application>Microsoft Office PowerPoint</Application>
  <PresentationFormat>Экран (4:3)</PresentationFormat>
  <Paragraphs>74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Солнцестояние</vt:lpstr>
      <vt:lpstr>Слайд 1</vt:lpstr>
      <vt:lpstr>Отчет об исполнении бюджета муниципального образования Киреевский район  за 9 месяцев 2017 года</vt:lpstr>
      <vt:lpstr>Поступление налоговых и неналоговых доходов в бюджет муниципального образования Киреевский район за 2016 г. и  9 мес.2017г. (млн. руб.) </vt:lpstr>
      <vt:lpstr>   Структура безвозмездных поступлений в бюджет муниципального образования Киреевский район за 9 месяцев 2017 год (млн.руб.)  </vt:lpstr>
      <vt:lpstr>Структура расходов бюджета муниципального образования Киреевский район по разделам за 9 месяцев 2017года,  (млн.руб., доля в %)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131</cp:revision>
  <dcterms:created xsi:type="dcterms:W3CDTF">2015-04-12T00:56:59Z</dcterms:created>
  <dcterms:modified xsi:type="dcterms:W3CDTF">2017-10-10T19:50:18Z</dcterms:modified>
</cp:coreProperties>
</file>