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9F7"/>
    <a:srgbClr val="EA96EA"/>
    <a:srgbClr val="D1E5EB"/>
    <a:srgbClr val="66FFFF"/>
    <a:srgbClr val="FAFCAE"/>
    <a:srgbClr val="F7B8A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8.2660856997197694E-3"/>
                  <c:y val="-7.2062188285385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109.6</c:v>
                </c:pt>
                <c:pt idx="1">
                  <c:v>71.2</c:v>
                </c:pt>
                <c:pt idx="2">
                  <c:v>106.1</c:v>
                </c:pt>
                <c:pt idx="3">
                  <c:v>16.7</c:v>
                </c:pt>
                <c:pt idx="4">
                  <c:v>8.3000000000000007</c:v>
                </c:pt>
                <c:pt idx="5">
                  <c:v>9.4</c:v>
                </c:pt>
                <c:pt idx="6">
                  <c:v>23.1</c:v>
                </c:pt>
                <c:pt idx="7">
                  <c:v>1.2</c:v>
                </c:pt>
                <c:pt idx="8">
                  <c:v>38.1</c:v>
                </c:pt>
                <c:pt idx="9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4909298759120223E-2"/>
                  <c:y val="-8.498680326810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Иные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119.9</c:v>
                </c:pt>
                <c:pt idx="1">
                  <c:v>71.400000000000006</c:v>
                </c:pt>
                <c:pt idx="2">
                  <c:v>96.5</c:v>
                </c:pt>
                <c:pt idx="3">
                  <c:v>17.3</c:v>
                </c:pt>
                <c:pt idx="4">
                  <c:v>6.2</c:v>
                </c:pt>
                <c:pt idx="5">
                  <c:v>9.8000000000000007</c:v>
                </c:pt>
                <c:pt idx="6">
                  <c:v>8</c:v>
                </c:pt>
                <c:pt idx="7">
                  <c:v>1.3</c:v>
                </c:pt>
                <c:pt idx="8">
                  <c:v>38.1</c:v>
                </c:pt>
                <c:pt idx="9">
                  <c:v>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0190136"/>
        <c:axId val="183948472"/>
        <c:axId val="0"/>
      </c:bar3DChart>
      <c:catAx>
        <c:axId val="180190136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183948472"/>
        <c:crosses val="autoZero"/>
        <c:auto val="1"/>
        <c:lblAlgn val="ctr"/>
        <c:lblOffset val="100"/>
        <c:noMultiLvlLbl val="0"/>
      </c:catAx>
      <c:valAx>
        <c:axId val="183948472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80190136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1.7487691624705538E-3"/>
                  <c:y val="-3.258540317603082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1834157891158236E-2"/>
                  <c:y val="-2.04121400254432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769960650908362"/>
                  <c:y val="-2.63524841885094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30741213588377764"/>
                  <c:y val="0.1084045372300049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232.4</c:v>
                </c:pt>
                <c:pt idx="1">
                  <c:v>608.9</c:v>
                </c:pt>
                <c:pt idx="2">
                  <c:v>249.9</c:v>
                </c:pt>
                <c:pt idx="3">
                  <c:v>197.8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35A42C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chemeClr val="tx1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7"/>
            <c:bubble3D val="0"/>
            <c:spPr>
              <a:solidFill>
                <a:srgbClr val="BE09F7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470105764745686E-2"/>
                  <c:y val="-0.1074956287588220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64889511453142E-2"/>
                  <c:y val="-7.170998882692947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6156942184564674E-3"/>
                  <c:y val="-6.213652525139409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9282646543416028E-2"/>
                  <c:y val="-4.333373449250162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138.9</c:v>
                </c:pt>
                <c:pt idx="1">
                  <c:v>306.2</c:v>
                </c:pt>
                <c:pt idx="2">
                  <c:v>16.8</c:v>
                </c:pt>
                <c:pt idx="3">
                  <c:v>4.7</c:v>
                </c:pt>
                <c:pt idx="4">
                  <c:v>79.900000000000006</c:v>
                </c:pt>
                <c:pt idx="5">
                  <c:v>1.8</c:v>
                </c:pt>
                <c:pt idx="6">
                  <c:v>919</c:v>
                </c:pt>
                <c:pt idx="7">
                  <c:v>62.9</c:v>
                </c:pt>
                <c:pt idx="8">
                  <c:v>104.3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69543321598567"/>
          <c:y val="0"/>
          <c:w val="0.29304566784014335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>
            <a:lnSpc>
              <a:spcPct val="90000"/>
            </a:lnSpc>
            <a:spcAft>
              <a:spcPct val="35000"/>
            </a:spcAft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98,0 млн.руб.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– осуществляется ремонт дорог в м.о.г. Киреевск - ул. Геологов, ул. Горняков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>
            <a:lnSpc>
              <a:spcPct val="90000"/>
            </a:lnSpc>
          </a:pP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algn="just">
            <a:lnSpc>
              <a:spcPct val="100000"/>
            </a:lnSpc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 Планируемые расходы на обустройство сквера в г. Киреевск и благоустройство дворовых территорий – 198,4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., выполнены работы на сумму 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156,3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pPr algn="l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algn="just"/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– 51,5 млн. руб., исполнение – 45,8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6154" custScaleY="108593" custLinFactNeighborX="-946" custLinFactNeighborY="18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Y="11098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105401" custScaleY="11009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LinFactNeighborX="-37" custLinFactNeighborY="2870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Y="11576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бюджета Тульской области – </a:t>
          </a:r>
          <a:r>
            <a:rPr lang="ru-RU" sz="1600" b="1" dirty="0" smtClean="0"/>
            <a:t>13,3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/>
      <dgm:spPr/>
      <dgm:t>
        <a:bodyPr/>
        <a:lstStyle/>
        <a:p>
          <a:pPr rtl="0"/>
          <a:r>
            <a:rPr lang="ru-RU" sz="1600" b="1" dirty="0" smtClean="0"/>
            <a:t>Дотация на выравнивание уровня бюджетной обеспеченности за счет средств района – </a:t>
          </a:r>
          <a:r>
            <a:rPr lang="ru-RU" sz="1600" b="1" dirty="0" smtClean="0"/>
            <a:t>24,9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/>
      <dgm:spPr/>
      <dgm:t>
        <a:bodyPr/>
        <a:lstStyle/>
        <a:p>
          <a:pPr rtl="0"/>
          <a:r>
            <a:rPr lang="ru-RU" sz="1600" b="1" dirty="0" smtClean="0"/>
            <a:t>Иные межбюджетные трансферты на поддержку мер по обеспечению сбалансированности бюджетов – </a:t>
          </a:r>
          <a:r>
            <a:rPr lang="ru-RU" sz="1600" b="1" dirty="0" smtClean="0"/>
            <a:t>9,6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dirty="0"/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/>
      <dgm:spPr/>
      <dgm:t>
        <a:bodyPr/>
        <a:lstStyle/>
        <a:p>
          <a:pPr rtl="0"/>
          <a:r>
            <a:rPr lang="ru-RU" sz="1600" b="1" dirty="0" smtClean="0"/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ru-RU" sz="1600" b="1" dirty="0" smtClean="0"/>
            <a:t>23,0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957D252C-78D0-486E-A4BC-5A6F0DB28138}">
      <dgm:prSet custT="1"/>
      <dgm:spPr/>
      <dgm:t>
        <a:bodyPr/>
        <a:lstStyle/>
        <a:p>
          <a:r>
            <a:rPr lang="ru-RU" sz="1600" b="1" dirty="0" smtClean="0"/>
            <a:t>Иные межбюджетные трансферты в качестве финансовой поддержки с целью реализацию полномочий по решению вопросов местного значения городского, сельского поселения – </a:t>
          </a:r>
          <a:r>
            <a:rPr lang="ru-RU" sz="1600" b="1" dirty="0" smtClean="0"/>
            <a:t>9,5 </a:t>
          </a:r>
          <a:r>
            <a:rPr lang="ru-RU" sz="1600" b="1" dirty="0" err="1" smtClean="0"/>
            <a:t>млн.руб</a:t>
          </a:r>
          <a:r>
            <a:rPr lang="ru-RU" sz="1600" b="1" dirty="0" smtClean="0"/>
            <a:t>.</a:t>
          </a:r>
          <a:endParaRPr lang="ru-RU" sz="1600" b="1" dirty="0"/>
        </a:p>
      </dgm:t>
    </dgm:pt>
    <dgm:pt modelId="{604C542C-66A4-46E7-819C-890AC000AA6C}" type="parTrans" cxnId="{C7E94AA2-5C85-4F3F-BDB8-593305E951D7}">
      <dgm:prSet/>
      <dgm:spPr/>
      <dgm:t>
        <a:bodyPr/>
        <a:lstStyle/>
        <a:p>
          <a:endParaRPr lang="ru-RU"/>
        </a:p>
      </dgm:t>
    </dgm:pt>
    <dgm:pt modelId="{167BDA09-38C9-4ECD-85A6-0AA5631B640F}" type="sibTrans" cxnId="{C7E94AA2-5C85-4F3F-BDB8-593305E951D7}">
      <dgm:prSet/>
      <dgm:spPr/>
      <dgm:t>
        <a:bodyPr/>
        <a:lstStyle/>
        <a:p>
          <a:endParaRPr lang="ru-RU"/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  <dgm:t>
        <a:bodyPr/>
        <a:lstStyle/>
        <a:p>
          <a:endParaRPr lang="ru-RU"/>
        </a:p>
      </dgm:t>
    </dgm:pt>
    <dgm:pt modelId="{6FA3F493-8E1D-4E78-9298-9FAC588508CE}" type="pres">
      <dgm:prSet presAssocID="{470529D3-150B-4B93-AD80-29ACD7F5B836}" presName="imgShp" presStyleLbl="fgImgPlace1" presStyleIdx="0" presStyleCnt="5" custScaleX="155760" custScaleY="135367" custLinFactX="-4093" custLinFactNeighborX="-100000" custLinFactNeighborY="-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5" custScaleX="135672" custScaleY="133344" custLinFactNeighborX="7352" custLinFactNeighborY="8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  <dgm:t>
        <a:bodyPr/>
        <a:lstStyle/>
        <a:p>
          <a:endParaRPr lang="ru-RU"/>
        </a:p>
      </dgm:t>
    </dgm:pt>
    <dgm:pt modelId="{182B8ADA-4EAB-4921-97FE-B4B6E88FDFA2}" type="pres">
      <dgm:prSet presAssocID="{4A272206-5856-44C9-8E0E-8917EC112E33}" presName="composite" presStyleCnt="0"/>
      <dgm:spPr/>
      <dgm:t>
        <a:bodyPr/>
        <a:lstStyle/>
        <a:p>
          <a:endParaRPr lang="ru-RU"/>
        </a:p>
      </dgm:t>
    </dgm:pt>
    <dgm:pt modelId="{1CD3CAE6-EE69-4D2B-BBB8-ED98A0FFBBA1}" type="pres">
      <dgm:prSet presAssocID="{4A272206-5856-44C9-8E0E-8917EC112E33}" presName="imgShp" presStyleLbl="fgImgPlace1" presStyleIdx="1" presStyleCnt="5" custScaleX="157580" custScaleY="143328" custLinFactX="-3183" custLinFactNeighborX="-100000" custLinFactNeighborY="-2153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5" custScaleX="134548" custScaleY="134350" custLinFactNeighborX="7914" custLinFactNeighborY="-11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  <dgm:t>
        <a:bodyPr/>
        <a:lstStyle/>
        <a:p>
          <a:endParaRPr lang="ru-RU"/>
        </a:p>
      </dgm:t>
    </dgm:pt>
    <dgm:pt modelId="{5368FEE7-3609-4023-B9CC-158E4E0C8D77}" type="pres">
      <dgm:prSet presAssocID="{0C3BDAB6-051A-436F-B318-C74B3B78403C}" presName="composite" presStyleCnt="0"/>
      <dgm:spPr/>
      <dgm:t>
        <a:bodyPr/>
        <a:lstStyle/>
        <a:p>
          <a:endParaRPr lang="ru-RU"/>
        </a:p>
      </dgm:t>
    </dgm:pt>
    <dgm:pt modelId="{65979542-3D9D-4809-807B-F3B607B2CC6D}" type="pres">
      <dgm:prSet presAssocID="{0C3BDAB6-051A-436F-B318-C74B3B78403C}" presName="imgShp" presStyleLbl="fgImgPlace1" presStyleIdx="2" presStyleCnt="5" custScaleX="160289" custScaleY="133762" custLinFactX="-1828" custLinFactNeighborX="-100000" custLinFactNeighborY="-3984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5" custScaleX="134548" custScaleY="117509" custLinFactNeighborX="7999" custLinFactNeighborY="-37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  <dgm:t>
        <a:bodyPr/>
        <a:lstStyle/>
        <a:p>
          <a:endParaRPr lang="ru-RU"/>
        </a:p>
      </dgm:t>
    </dgm:pt>
    <dgm:pt modelId="{B700432B-EE44-4527-87F3-56A98F936792}" type="pres">
      <dgm:prSet presAssocID="{957D252C-78D0-486E-A4BC-5A6F0DB28138}" presName="composite" presStyleCnt="0"/>
      <dgm:spPr/>
    </dgm:pt>
    <dgm:pt modelId="{2878CECC-F54A-4B3D-B913-2E0FA6A84076}" type="pres">
      <dgm:prSet presAssocID="{957D252C-78D0-486E-A4BC-5A6F0DB28138}" presName="imgShp" presStyleLbl="fgImgPlace1" presStyleIdx="3" presStyleCnt="5" custScaleX="164687" custScaleY="139121" custLinFactX="-13308" custLinFactNeighborX="-100000" custLinFactNeighborY="-49542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64C0A8F8-59CF-4E1F-A751-CA0AFDC22CBA}" type="pres">
      <dgm:prSet presAssocID="{957D252C-78D0-486E-A4BC-5A6F0DB28138}" presName="txShp" presStyleLbl="node1" presStyleIdx="3" presStyleCnt="5" custScaleX="138150" custScaleY="141015" custLinFactNeighborX="6113" custLinFactNeighborY="-48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15F5D-5BCB-4458-909E-A590F6712CAF}" type="pres">
      <dgm:prSet presAssocID="{167BDA09-38C9-4ECD-85A6-0AA5631B640F}" presName="spacing" presStyleCnt="0"/>
      <dgm:spPr/>
    </dgm:pt>
    <dgm:pt modelId="{0A655F45-7F20-4FB9-BC1E-5207AC2436A4}" type="pres">
      <dgm:prSet presAssocID="{D1E20843-FDD9-41BA-9D74-B3FB39B2FF09}" presName="composite" presStyleCnt="0"/>
      <dgm:spPr/>
      <dgm:t>
        <a:bodyPr/>
        <a:lstStyle/>
        <a:p>
          <a:endParaRPr lang="ru-RU"/>
        </a:p>
      </dgm:t>
    </dgm:pt>
    <dgm:pt modelId="{DBF768A3-5673-4DFF-B2A7-886D52428791}" type="pres">
      <dgm:prSet presAssocID="{D1E20843-FDD9-41BA-9D74-B3FB39B2FF09}" presName="imgShp" presStyleLbl="fgImgPlace1" presStyleIdx="4" presStyleCnt="5" custScaleX="166791" custScaleY="140200" custLinFactNeighborX="-98577" custLinFactNeighborY="-616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4" presStyleCnt="5" custScaleX="136086" custScaleY="156522" custLinFactNeighborX="7145" custLinFactNeighborY="-61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4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385C5FB6-3D96-46D1-8A2B-93223F62A3DD}" type="presOf" srcId="{957D252C-78D0-486E-A4BC-5A6F0DB28138}" destId="{64C0A8F8-59CF-4E1F-A751-CA0AFDC22CBA}" srcOrd="0" destOrd="0" presId="urn:microsoft.com/office/officeart/2005/8/layout/vList3#2"/>
    <dgm:cxn modelId="{C7E94AA2-5C85-4F3F-BDB8-593305E951D7}" srcId="{E197972C-F402-4D62-AC7D-1439BF195E6A}" destId="{957D252C-78D0-486E-A4BC-5A6F0DB28138}" srcOrd="3" destOrd="0" parTransId="{604C542C-66A4-46E7-819C-890AC000AA6C}" sibTransId="{167BDA09-38C9-4ECD-85A6-0AA5631B640F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CF6E9579-9C36-47D1-956D-F9B2E0BF4103}" type="presParOf" srcId="{1D6E720F-0447-4F69-A4E9-B2B355F08BF2}" destId="{B700432B-EE44-4527-87F3-56A98F936792}" srcOrd="6" destOrd="0" presId="urn:microsoft.com/office/officeart/2005/8/layout/vList3#2"/>
    <dgm:cxn modelId="{A355C6BA-161F-4F16-8AA5-5752932191DE}" type="presParOf" srcId="{B700432B-EE44-4527-87F3-56A98F936792}" destId="{2878CECC-F54A-4B3D-B913-2E0FA6A84076}" srcOrd="0" destOrd="0" presId="urn:microsoft.com/office/officeart/2005/8/layout/vList3#2"/>
    <dgm:cxn modelId="{F310373B-F7D4-4AE0-892A-9407A8F98907}" type="presParOf" srcId="{B700432B-EE44-4527-87F3-56A98F936792}" destId="{64C0A8F8-59CF-4E1F-A751-CA0AFDC22CBA}" srcOrd="1" destOrd="0" presId="urn:microsoft.com/office/officeart/2005/8/layout/vList3#2"/>
    <dgm:cxn modelId="{B5CC0F8C-AE19-403C-88CB-C4D134623C35}" type="presParOf" srcId="{1D6E720F-0447-4F69-A4E9-B2B355F08BF2}" destId="{74E15F5D-5BCB-4458-909E-A590F6712CAF}" srcOrd="7" destOrd="0" presId="urn:microsoft.com/office/officeart/2005/8/layout/vList3#2"/>
    <dgm:cxn modelId="{0CEFAFD8-18F9-4588-ABEF-584F4A09FE7D}" type="presParOf" srcId="{1D6E720F-0447-4F69-A4E9-B2B355F08BF2}" destId="{0A655F45-7F20-4FB9-BC1E-5207AC2436A4}" srcOrd="8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28224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98,0 млн.руб.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– осуществляется ремонт дорог в м.о.г. Киреевск - ул. Геологов, ул. Горняков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48547" y="28224"/>
        <a:ext cx="6758212" cy="1271953"/>
      </dsp:txXfrm>
    </dsp:sp>
    <dsp:sp modelId="{1535E884-8192-464D-B3C0-AA018897A7F6}">
      <dsp:nvSpPr>
        <dsp:cNvPr id="0" name=""/>
        <dsp:cNvSpPr/>
      </dsp:nvSpPr>
      <dsp:spPr>
        <a:xfrm>
          <a:off x="144012" y="102331"/>
          <a:ext cx="1655148" cy="110500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0AB38-CEE3-4579-8434-717C8A34BCAA}">
      <dsp:nvSpPr>
        <dsp:cNvPr id="0" name=""/>
        <dsp:cNvSpPr/>
      </dsp:nvSpPr>
      <dsp:spPr>
        <a:xfrm>
          <a:off x="0" y="1399149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 Планируемые расходы на обустройство сквера в г. Киреевск и благоустройство дворовых территорий – 198,4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., выполнены работы на сумму 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156,3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</dsp:txBody>
      <dsp:txXfrm>
        <a:off x="1848547" y="1399149"/>
        <a:ext cx="6758212" cy="1271953"/>
      </dsp:txXfrm>
    </dsp:sp>
    <dsp:sp modelId="{A7D76631-62CD-45E7-91DD-4F5831B7B5A3}">
      <dsp:nvSpPr>
        <dsp:cNvPr id="0" name=""/>
        <dsp:cNvSpPr/>
      </dsp:nvSpPr>
      <dsp:spPr>
        <a:xfrm>
          <a:off x="127195" y="1470454"/>
          <a:ext cx="1721352" cy="11293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798298"/>
          <a:ext cx="8606760" cy="12719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48547" y="2798298"/>
        <a:ext cx="6758212" cy="1271953"/>
      </dsp:txXfrm>
    </dsp:sp>
    <dsp:sp modelId="{D27E7C06-0F95-4C3B-8908-9E5237696A89}">
      <dsp:nvSpPr>
        <dsp:cNvPr id="0" name=""/>
        <dsp:cNvSpPr/>
      </dsp:nvSpPr>
      <dsp:spPr>
        <a:xfrm>
          <a:off x="80710" y="2874147"/>
          <a:ext cx="1814322" cy="112025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C7DC02-8D1A-4576-B40B-1026B759474B}">
      <dsp:nvSpPr>
        <dsp:cNvPr id="0" name=""/>
        <dsp:cNvSpPr/>
      </dsp:nvSpPr>
      <dsp:spPr>
        <a:xfrm>
          <a:off x="0" y="4200654"/>
          <a:ext cx="8606760" cy="1271953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 здания Дома культуры в п. Октябрьский Киреевского района – 51,5 млн. руб., исполнение – 45,8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1848547" y="4200654"/>
        <a:ext cx="6758212" cy="1271953"/>
      </dsp:txXfrm>
    </dsp:sp>
    <dsp:sp modelId="{B3C44F1E-A17D-4C95-AEE7-9B71FF273C17}">
      <dsp:nvSpPr>
        <dsp:cNvPr id="0" name=""/>
        <dsp:cNvSpPr/>
      </dsp:nvSpPr>
      <dsp:spPr>
        <a:xfrm>
          <a:off x="127195" y="4244413"/>
          <a:ext cx="1721352" cy="117802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844122" y="61939"/>
          <a:ext cx="7788649" cy="86803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Дотация на выравнивание уровня бюджетной обеспеченности за счет средств бюджета Тульской области – </a:t>
          </a:r>
          <a:r>
            <a:rPr lang="ru-RU" sz="1600" b="1" kern="1200" dirty="0" smtClean="0"/>
            <a:t>13,3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061132" y="61939"/>
        <a:ext cx="7571639" cy="868039"/>
      </dsp:txXfrm>
    </dsp:sp>
    <dsp:sp modelId="{6FA3F493-8E1D-4E78-9298-9FAC588508CE}">
      <dsp:nvSpPr>
        <dsp:cNvPr id="0" name=""/>
        <dsp:cNvSpPr/>
      </dsp:nvSpPr>
      <dsp:spPr>
        <a:xfrm>
          <a:off x="261385" y="0"/>
          <a:ext cx="1013962" cy="8812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908649" y="1030719"/>
          <a:ext cx="7724122" cy="87458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Дотация на выравнивание уровня бюджетной обеспеченности за счет средств района – </a:t>
          </a:r>
          <a:r>
            <a:rPr lang="ru-RU" sz="1600" b="1" kern="1200" dirty="0" smtClean="0"/>
            <a:t>24,9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127296" y="1030719"/>
        <a:ext cx="7505475" cy="874588"/>
      </dsp:txXfrm>
    </dsp:sp>
    <dsp:sp modelId="{1CD3CAE6-EE69-4D2B-BBB8-ED98A0FFBBA1}">
      <dsp:nvSpPr>
        <dsp:cNvPr id="0" name=""/>
        <dsp:cNvSpPr/>
      </dsp:nvSpPr>
      <dsp:spPr>
        <a:xfrm>
          <a:off x="261385" y="936074"/>
          <a:ext cx="1025810" cy="93303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908649" y="2013157"/>
          <a:ext cx="7724122" cy="76495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Иные межбюджетные трансферты на поддержку мер по обеспечению сбалансированности бюджетов – </a:t>
          </a:r>
          <a:r>
            <a:rPr lang="ru-RU" sz="1600" b="1" kern="1200" dirty="0" smtClean="0"/>
            <a:t>9,6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kern="1200" dirty="0"/>
        </a:p>
      </dsp:txBody>
      <dsp:txXfrm rot="10800000">
        <a:off x="1099888" y="2013157"/>
        <a:ext cx="7532883" cy="764957"/>
      </dsp:txXfrm>
    </dsp:sp>
    <dsp:sp modelId="{65979542-3D9D-4809-807B-F3B607B2CC6D}">
      <dsp:nvSpPr>
        <dsp:cNvPr id="0" name=""/>
        <dsp:cNvSpPr/>
      </dsp:nvSpPr>
      <dsp:spPr>
        <a:xfrm>
          <a:off x="261389" y="1944202"/>
          <a:ext cx="1043445" cy="87076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0A8F8-59CF-4E1F-A751-CA0AFDC22CBA}">
      <dsp:nvSpPr>
        <dsp:cNvPr id="0" name=""/>
        <dsp:cNvSpPr/>
      </dsp:nvSpPr>
      <dsp:spPr>
        <a:xfrm rot="10800000">
          <a:off x="701865" y="2953977"/>
          <a:ext cx="7930906" cy="917976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Иные межбюджетные трансферты в качестве финансовой поддержки с целью реализацию полномочий по решению вопросов местного значения городского, сельского поселения – </a:t>
          </a:r>
          <a:r>
            <a:rPr lang="ru-RU" sz="1600" b="1" kern="1200" dirty="0" smtClean="0"/>
            <a:t>9,5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b="1" kern="1200" dirty="0"/>
        </a:p>
      </dsp:txBody>
      <dsp:txXfrm rot="10800000">
        <a:off x="931359" y="2953977"/>
        <a:ext cx="7701412" cy="917976"/>
      </dsp:txXfrm>
    </dsp:sp>
    <dsp:sp modelId="{2878CECC-F54A-4B3D-B913-2E0FA6A84076}">
      <dsp:nvSpPr>
        <dsp:cNvPr id="0" name=""/>
        <dsp:cNvSpPr/>
      </dsp:nvSpPr>
      <dsp:spPr>
        <a:xfrm>
          <a:off x="172341" y="2952330"/>
          <a:ext cx="1072075" cy="90564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820355" y="3977553"/>
          <a:ext cx="7812416" cy="1018923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063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ru-RU" sz="1600" b="1" kern="1200" dirty="0" smtClean="0"/>
            <a:t>23,0 </a:t>
          </a:r>
          <a:r>
            <a:rPr lang="ru-RU" sz="1600" b="1" kern="1200" dirty="0" err="1" smtClean="0"/>
            <a:t>млн.руб</a:t>
          </a:r>
          <a:r>
            <a:rPr lang="ru-RU" sz="1600" b="1" kern="1200" dirty="0" smtClean="0"/>
            <a:t>.</a:t>
          </a:r>
          <a:endParaRPr lang="ru-RU" sz="1600" b="1" kern="1200" dirty="0"/>
        </a:p>
      </dsp:txBody>
      <dsp:txXfrm rot="10800000">
        <a:off x="1075086" y="3977553"/>
        <a:ext cx="7557685" cy="1018923"/>
      </dsp:txXfrm>
    </dsp:sp>
    <dsp:sp modelId="{DBF768A3-5673-4DFF-B2A7-886D52428791}">
      <dsp:nvSpPr>
        <dsp:cNvPr id="0" name=""/>
        <dsp:cNvSpPr/>
      </dsp:nvSpPr>
      <dsp:spPr>
        <a:xfrm>
          <a:off x="261389" y="4032470"/>
          <a:ext cx="1085772" cy="91267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9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5632" y="2295908"/>
            <a:ext cx="5598368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2023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93533"/>
            <a:ext cx="5637792" cy="2864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месяцев 2023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04955"/>
              </p:ext>
            </p:extLst>
          </p:nvPr>
        </p:nvGraphicFramePr>
        <p:xfrm>
          <a:off x="1403648" y="1628801"/>
          <a:ext cx="7344815" cy="43534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/>
                <a:gridCol w="1414985"/>
                <a:gridCol w="1728192"/>
                <a:gridCol w="2160240"/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2023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baseline="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 месяцев 2023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600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тыс.руб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516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131,7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370 425,4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71,8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2 155 945,3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1 285 445,2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59,6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2 672 077,1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1 655 870,6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62,0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2 738 857,0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1 634 464,1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59,7</a:t>
                      </a:r>
                      <a:endParaRPr lang="ru-RU" sz="16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-66 779,9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21 406,5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</a:t>
            </a:r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месяцев 2023 года </a:t>
            </a:r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530223936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2023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09073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года,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385108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2023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677884"/>
              </p:ext>
            </p:extLst>
          </p:nvPr>
        </p:nvGraphicFramePr>
        <p:xfrm>
          <a:off x="323528" y="1268760"/>
          <a:ext cx="860676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9752" y="4077072"/>
            <a:ext cx="6083570" cy="13849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», региональный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 «Цифровая образовательная среда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 Плановый объем расходов – 19,2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Исполнено работ на сумму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15,6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75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отношения за 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месяцев </a:t>
            </a:r>
            <a:b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467358"/>
              </p:ext>
            </p:extLst>
          </p:nvPr>
        </p:nvGraphicFramePr>
        <p:xfrm>
          <a:off x="511228" y="1412776"/>
          <a:ext cx="863277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5537</TotalTime>
  <Words>385</Words>
  <Application>Microsoft Office PowerPoint</Application>
  <PresentationFormat>Экран (4:3)</PresentationFormat>
  <Paragraphs>85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9 месяцев 2023 год</vt:lpstr>
      <vt:lpstr>Налоговые и неналоговые доходы бюджета муниципального образования Киреевский район за 9 месяцев 2023 года (млн. руб.) </vt:lpstr>
      <vt:lpstr> Структура безвозмездных поступлений из бюджета Тульской области в бюджет муниципального образования Киреевский район  за 9 месяцев 2023 года (млн.руб.)    </vt:lpstr>
      <vt:lpstr>Структура расходов бюджета муниципального образования  Киреевский район в 9 месяцев 2023 года, (млн.руб.)</vt:lpstr>
      <vt:lpstr>Национальные проекты,  реализуемые в Киреевском районе в 2023 году</vt:lpstr>
      <vt:lpstr> Межбюджетные отношения за 9 месяцев  2023 года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384</cp:revision>
  <dcterms:created xsi:type="dcterms:W3CDTF">2015-04-12T00:56:59Z</dcterms:created>
  <dcterms:modified xsi:type="dcterms:W3CDTF">2023-10-12T09:05:17Z</dcterms:modified>
</cp:coreProperties>
</file>