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1"/>
  </p:sldMasterIdLst>
  <p:notesMasterIdLst>
    <p:notesMasterId r:id="rId9"/>
  </p:notesMasterIdLst>
  <p:sldIdLst>
    <p:sldId id="266" r:id="rId2"/>
    <p:sldId id="262" r:id="rId3"/>
    <p:sldId id="263" r:id="rId4"/>
    <p:sldId id="264" r:id="rId5"/>
    <p:sldId id="256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FF6600"/>
    <a:srgbClr val="9F2190"/>
    <a:srgbClr val="FF0066"/>
    <a:srgbClr val="35A42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24" autoAdjust="0"/>
  </p:normalViewPr>
  <p:slideViewPr>
    <p:cSldViewPr>
      <p:cViewPr>
        <p:scale>
          <a:sx n="98" d="100"/>
          <a:sy n="98" d="100"/>
        </p:scale>
        <p:origin x="-202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Уточненный</a:t>
            </a:r>
            <a:r>
              <a:rPr lang="ru-RU" baseline="0" dirty="0" smtClean="0"/>
              <a:t> п</a:t>
            </a:r>
            <a:r>
              <a:rPr lang="ru-RU" dirty="0" smtClean="0"/>
              <a:t>лан </a:t>
            </a:r>
            <a:r>
              <a:rPr lang="ru-RU" dirty="0"/>
              <a:t>2017</a:t>
            </a:r>
          </a:p>
        </c:rich>
      </c:tx>
      <c:layout/>
    </c:title>
    <c:view3D>
      <c:rAngAx val="1"/>
    </c:view3D>
    <c:side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6.5655621746217904E-2"/>
          <c:y val="3.954883752446138E-2"/>
          <c:w val="0.77274289883825442"/>
          <c:h val="0.4850728979137083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2017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</c:v>
                </c:pt>
                <c:pt idx="4">
                  <c:v>Гос.пошлина</c:v>
                </c:pt>
                <c:pt idx="5">
                  <c:v>Доходы от использования имущ.</c:v>
                </c:pt>
                <c:pt idx="6">
                  <c:v>Продажи имущества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95</c:v>
                </c:pt>
                <c:pt idx="1">
                  <c:v>57.8</c:v>
                </c:pt>
                <c:pt idx="2">
                  <c:v>45.9</c:v>
                </c:pt>
                <c:pt idx="3">
                  <c:v>16.399999999999999</c:v>
                </c:pt>
                <c:pt idx="4">
                  <c:v>6.6</c:v>
                </c:pt>
                <c:pt idx="5">
                  <c:v>14</c:v>
                </c:pt>
                <c:pt idx="6">
                  <c:v>33.800000000000011</c:v>
                </c:pt>
                <c:pt idx="7">
                  <c:v>1.9000000000000001</c:v>
                </c:pt>
                <c:pt idx="8">
                  <c:v>3.5</c:v>
                </c:pt>
                <c:pt idx="9">
                  <c:v>0</c:v>
                </c:pt>
                <c:pt idx="10">
                  <c:v>47.5</c:v>
                </c:pt>
              </c:numCache>
            </c:numRef>
          </c:val>
        </c:ser>
        <c:shape val="box"/>
        <c:axId val="35511680"/>
        <c:axId val="35517568"/>
        <c:axId val="0"/>
      </c:bar3DChart>
      <c:catAx>
        <c:axId val="35511680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35517568"/>
        <c:crosses val="autoZero"/>
        <c:auto val="1"/>
        <c:lblAlgn val="ctr"/>
        <c:lblOffset val="100"/>
      </c:catAx>
      <c:valAx>
        <c:axId val="35517568"/>
        <c:scaling>
          <c:orientation val="minMax"/>
          <c:max val="95"/>
          <c:min val="0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35511680"/>
        <c:crosses val="max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5664915894161699"/>
          <c:y val="0.68137487011134867"/>
          <c:w val="0.23584888050664599"/>
          <c:h val="0.19892104676965264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prst="slope"/>
            </a:sp3d>
          </c:spPr>
          <c:dPt>
            <c:idx val="0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1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2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3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Pt>
            <c:idx val="4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prst="slope"/>
              </a:sp3d>
            </c:spPr>
          </c:dPt>
          <c:dLbls>
            <c:dLbl>
              <c:idx val="0"/>
              <c:layout>
                <c:manualLayout>
                  <c:x val="0.10685829207790914"/>
                  <c:y val="-0.11152764071965859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0.12605900063967382"/>
                  <c:y val="0.12411161831691918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-0.17340803890186943"/>
                  <c:y val="8.4270252651666225E-2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-0.20530346261056409"/>
                  <c:y val="-0.1069080559676376"/>
                </c:manualLayout>
              </c:layout>
              <c:tx>
                <c:rich>
                  <a:bodyPr/>
                  <a:lstStyle/>
                  <a:p>
                    <a:r>
                      <a:rPr lang="ru-RU" kern="0" baseline="0" dirty="0"/>
                      <a:t>Иные межбюджетные трансферты; </a:t>
                    </a:r>
                    <a:r>
                      <a:rPr lang="ru-RU" kern="0" baseline="0" dirty="0" smtClean="0"/>
                      <a:t>40,1; 2%</a:t>
                    </a:r>
                    <a:endParaRPr lang="ru-RU" kern="0" baseline="0" dirty="0"/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-0.10108980082894076"/>
                  <c:y val="-0.12180897383950802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tx1"/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Налоговые и неналоговые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196</c:v>
                </c:pt>
                <c:pt idx="1">
                  <c:v>610.79999999999995</c:v>
                </c:pt>
                <c:pt idx="2">
                  <c:v>734.4</c:v>
                </c:pt>
                <c:pt idx="3">
                  <c:v>40.1</c:v>
                </c:pt>
                <c:pt idx="4">
                  <c:v>322.39999999999992</c:v>
                </c:pt>
              </c:numCache>
            </c:numRef>
          </c:val>
        </c:ser>
        <c:firstSliceAng val="0"/>
        <c:holeSize val="50"/>
      </c:doughnut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5.0297642209947403E-2"/>
          <c:w val="0.60369279446452873"/>
          <c:h val="0.903472134815410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spPr>
              <a:noFill/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chemeClr val="bg1"/>
              </a:solidFill>
            </c:spPr>
          </c:dPt>
          <c:dPt>
            <c:idx val="9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5.0837488645052512E-2"/>
                  <c:y val="-3.2220956930711406E-2"/>
                </c:manualLayout>
              </c:layout>
              <c:showVal val="1"/>
            </c:dLbl>
            <c:dLbl>
              <c:idx val="1"/>
              <c:layout>
                <c:manualLayout>
                  <c:x val="2.7499628892774755E-2"/>
                  <c:y val="-2.2785662704143991E-2"/>
                </c:manualLayout>
              </c:layout>
              <c:showVal val="1"/>
            </c:dLbl>
            <c:dLbl>
              <c:idx val="2"/>
              <c:layout>
                <c:manualLayout>
                  <c:x val="0.15708116931918861"/>
                  <c:y val="4.9933803651446146E-2"/>
                </c:manualLayout>
              </c:layout>
              <c:showVal val="1"/>
            </c:dLbl>
            <c:dLbl>
              <c:idx val="3"/>
              <c:layout>
                <c:manualLayout>
                  <c:x val="9.3888610882637669E-2"/>
                  <c:y val="7.5071751286894042E-2"/>
                </c:manualLayout>
              </c:layout>
              <c:showVal val="1"/>
            </c:dLbl>
            <c:dLbl>
              <c:idx val="4"/>
              <c:layout>
                <c:manualLayout>
                  <c:x val="-1.8097895752012484E-3"/>
                  <c:y val="7.5604099544495054E-2"/>
                </c:manualLayout>
              </c:layout>
              <c:showVal val="1"/>
            </c:dLbl>
            <c:dLbl>
              <c:idx val="5"/>
              <c:layout>
                <c:manualLayout>
                  <c:x val="3.8942918573939981E-3"/>
                  <c:y val="0.15485061844980189"/>
                </c:manualLayout>
              </c:layout>
              <c:showVal val="1"/>
            </c:dLbl>
            <c:dLbl>
              <c:idx val="6"/>
              <c:layout>
                <c:manualLayout>
                  <c:x val="4.9080681044776555E-3"/>
                  <c:y val="6.9614255823427035E-2"/>
                </c:manualLayout>
              </c:layout>
              <c:showVal val="1"/>
            </c:dLbl>
            <c:dLbl>
              <c:idx val="7"/>
              <c:layout>
                <c:manualLayout>
                  <c:x val="4.2393748967201597E-3"/>
                  <c:y val="-8.2983140762137517E-2"/>
                </c:manualLayout>
              </c:layout>
              <c:showVal val="1"/>
            </c:dLbl>
            <c:dLbl>
              <c:idx val="8"/>
              <c:layout>
                <c:manualLayout>
                  <c:x val="-1.1583213443137522E-2"/>
                  <c:y val="1.1850535125726789E-4"/>
                </c:manualLayout>
              </c:layout>
              <c:showVal val="1"/>
            </c:dLbl>
            <c:dLbl>
              <c:idx val="9"/>
              <c:layout>
                <c:manualLayout>
                  <c:x val="3.0520768467369178E-2"/>
                  <c:y val="-6.303813465170538E-2"/>
                </c:manualLayout>
              </c:layout>
              <c:showVal val="1"/>
            </c:dLbl>
            <c:txPr>
              <a:bodyPr/>
              <a:lstStyle/>
              <a:p>
                <a:pPr>
                  <a:defRPr b="1" baseline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Культура и спорт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оборона</c:v>
                </c:pt>
                <c:pt idx="4">
                  <c:v>Национальная безопасность </c:v>
                </c:pt>
                <c:pt idx="5">
                  <c:v>Национальная экономика</c:v>
                </c:pt>
                <c:pt idx="6">
                  <c:v>Общегосударственные вопросы</c:v>
                </c:pt>
                <c:pt idx="7">
                  <c:v>Образование</c:v>
                </c:pt>
                <c:pt idx="8">
                  <c:v>Обслуживание муниц.долга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91</c:v>
                </c:pt>
                <c:pt idx="1">
                  <c:v>1533.6</c:v>
                </c:pt>
                <c:pt idx="2">
                  <c:v>27.1</c:v>
                </c:pt>
                <c:pt idx="3">
                  <c:v>1.8</c:v>
                </c:pt>
                <c:pt idx="4">
                  <c:v>5.9</c:v>
                </c:pt>
                <c:pt idx="5">
                  <c:v>217.8</c:v>
                </c:pt>
                <c:pt idx="6">
                  <c:v>62.4</c:v>
                </c:pt>
                <c:pt idx="7">
                  <c:v>880.8</c:v>
                </c:pt>
                <c:pt idx="8">
                  <c:v>1.8</c:v>
                </c:pt>
                <c:pt idx="9">
                  <c:v>69.7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830953890277362"/>
          <c:y val="1.8988630892863761E-2"/>
          <c:w val="0.26169046109722638"/>
          <c:h val="0.98101136910713527"/>
        </c:manualLayout>
      </c:layout>
      <c:spPr>
        <a:solidFill>
          <a:schemeClr val="bg1"/>
        </a:solidFill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7A5F93-E628-40C3-8C3F-077A93DF9D7A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D7F9D7-4126-40A6-BFF3-5815D2E00801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357562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69067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Уточнение бюджета муниципального образования Киреевский район на 2017 год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6-11-08-7548045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00306"/>
            <a:ext cx="4000487" cy="30003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4810" y="2857496"/>
            <a:ext cx="47863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Собрания представителей муниципального образования Киреевский район  от  25.09.2017г. «О внесении изменений и дополнений в решение Собрания представителей муниципального образования Киреевский район от 23.12.2016 г. № 46-244 «О бюджете муниципального образования Киреевский район на 2017 год и на плановый период 2018 и 2019 годов»</a:t>
            </a:r>
          </a:p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на 2017 год </a:t>
            </a:r>
            <a:endParaRPr lang="ru-RU" sz="27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643042" y="2071678"/>
          <a:ext cx="6215106" cy="3312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9385"/>
                <a:gridCol w="2905721"/>
              </a:tblGrid>
              <a:tr h="67346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96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Доходы, тыс.руб.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1 907 255,6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96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2 896 215,3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96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Дефицит, тыс.руб.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-988 959,7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Плановые показатели бюджета на 2017 год, тыс.руб. в соответствии с внесенными изменениями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1428736"/>
          <a:ext cx="8208912" cy="5195557"/>
        </p:xfrm>
        <a:graphic>
          <a:graphicData uri="http://schemas.openxmlformats.org/drawingml/2006/table">
            <a:tbl>
              <a:tblPr/>
              <a:tblGrid>
                <a:gridCol w="5348603"/>
                <a:gridCol w="2860309"/>
              </a:tblGrid>
              <a:tr h="329252">
                <a:tc>
                  <a:txBody>
                    <a:bodyPr/>
                    <a:lstStyle/>
                    <a:p>
                      <a:pPr marL="307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2017 год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9993">
                <a:tc>
                  <a:txBody>
                    <a:bodyPr/>
                    <a:lstStyle/>
                    <a:p>
                      <a:pPr marL="2527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Доходы бюджета, всего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1 907 255,6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6277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Налоговые и неналоговые доходы, в том числе</a:t>
                      </a:r>
                    </a:p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322 396,9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Налоговые доходы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221752,7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7010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Неналоговые доходы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100644,2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9051">
                <a:tc>
                  <a:txBody>
                    <a:bodyPr/>
                    <a:lstStyle/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Безвозмездные поступления</a:t>
                      </a:r>
                      <a:endParaRPr lang="ru-RU" sz="1800" baseline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64135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из других бюджетов бюджетной системы РФ,</a:t>
                      </a:r>
                      <a:endParaRPr lang="ru-RU" sz="1800" baseline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1 581 380,9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9252">
                <a:tc>
                  <a:txBody>
                    <a:bodyPr/>
                    <a:lstStyle/>
                    <a:p>
                      <a:pPr marL="7467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7048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Дотация из областного фонда финансовой поддержки муниципальных районов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196025,3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11145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Субвенции на реализацию законов Тульской области, всего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610827,0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Субсидии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734424,4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597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Иные межбюджетные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трансферты</a:t>
                      </a:r>
                    </a:p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40104,2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597">
                <a:tc>
                  <a:txBody>
                    <a:bodyPr/>
                    <a:lstStyle/>
                    <a:p>
                      <a:pPr marL="10985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Прочие безвозмездные поступления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3477,8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2527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baseline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Расходы бюджета, всего</a:t>
                      </a:r>
                      <a:endParaRPr lang="ru-RU" sz="1800" baseline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2 896 215,3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 marL="2197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Дефицит бюджета</a:t>
                      </a:r>
                      <a:endParaRPr lang="ru-RU" sz="1800" baseline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-988 959,7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в 2017 г. (млн. руб.) </a:t>
            </a:r>
            <a:endParaRPr lang="ru-RU" sz="2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9512" y="1500174"/>
          <a:ext cx="846445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0" y="0"/>
            <a:ext cx="8836152" cy="98755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плановых доходов бюджета на 2017 год (млн.руб., %)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sz="quarter" idx="1"/>
          </p:nvPr>
        </p:nvGraphicFramePr>
        <p:xfrm>
          <a:off x="251520" y="1484784"/>
          <a:ext cx="857624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6586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Киреевский район на 2017год, (млн.руб.)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1556792"/>
          <a:ext cx="856895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686</TotalTime>
  <Words>275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Слайд 1</vt:lpstr>
      <vt:lpstr>Уточнение бюджета муниципального образования Киреевский район на 2017 год</vt:lpstr>
      <vt:lpstr>      Основные характеристики бюджета на 2017 год </vt:lpstr>
      <vt:lpstr>Плановые показатели бюджета на 2017 год, тыс.руб. в соответствии с внесенными изменениями</vt:lpstr>
      <vt:lpstr>Поступление налоговых и неналоговых доходов в бюджет муниципального образования Киреевский район в 2017 г. (млн. руб.) </vt:lpstr>
      <vt:lpstr>    Структура плановых доходов бюджета на 2017 год (млн.руб., %)</vt:lpstr>
      <vt:lpstr>Структура расходов бюджета муниципального образования Киреевский район на 2017год, (млн.руб.)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86</cp:revision>
  <dcterms:created xsi:type="dcterms:W3CDTF">2015-04-12T00:56:59Z</dcterms:created>
  <dcterms:modified xsi:type="dcterms:W3CDTF">2017-10-10T16:41:13Z</dcterms:modified>
</cp:coreProperties>
</file>