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0" r:id="rId1"/>
  </p:sldMasterIdLst>
  <p:notesMasterIdLst>
    <p:notesMasterId r:id="rId10"/>
  </p:notesMasterIdLst>
  <p:sldIdLst>
    <p:sldId id="266" r:id="rId2"/>
    <p:sldId id="262" r:id="rId3"/>
    <p:sldId id="263" r:id="rId4"/>
    <p:sldId id="264" r:id="rId5"/>
    <p:sldId id="256" r:id="rId6"/>
    <p:sldId id="258" r:id="rId7"/>
    <p:sldId id="259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E440"/>
    <a:srgbClr val="FF6600"/>
    <a:srgbClr val="9F2190"/>
    <a:srgbClr val="FF0066"/>
    <a:srgbClr val="35A42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24" autoAdjust="0"/>
  </p:normalViewPr>
  <p:slideViewPr>
    <p:cSldViewPr>
      <p:cViewPr>
        <p:scale>
          <a:sx n="98" d="100"/>
          <a:sy n="98" d="100"/>
        </p:scale>
        <p:origin x="-1998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AngAx val="1"/>
    </c:view3D>
    <c:side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6.565562174621789E-2"/>
          <c:y val="3.9548837524461339E-2"/>
          <c:w val="0.77274289883825431"/>
          <c:h val="0.4850728979137080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2017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</c:v>
                </c:pt>
                <c:pt idx="4">
                  <c:v>Гос.пошлина</c:v>
                </c:pt>
                <c:pt idx="5">
                  <c:v>Доходы от использования имущ.</c:v>
                </c:pt>
                <c:pt idx="6">
                  <c:v>Продажи имущества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91.4</c:v>
                </c:pt>
                <c:pt idx="1">
                  <c:v>70.900000000000006</c:v>
                </c:pt>
                <c:pt idx="2">
                  <c:v>41</c:v>
                </c:pt>
                <c:pt idx="3">
                  <c:v>15</c:v>
                </c:pt>
                <c:pt idx="4">
                  <c:v>6.3</c:v>
                </c:pt>
                <c:pt idx="5">
                  <c:v>11.1</c:v>
                </c:pt>
                <c:pt idx="6">
                  <c:v>6.3</c:v>
                </c:pt>
                <c:pt idx="7">
                  <c:v>1.9</c:v>
                </c:pt>
                <c:pt idx="8">
                  <c:v>3.3</c:v>
                </c:pt>
                <c:pt idx="9">
                  <c:v>0</c:v>
                </c:pt>
                <c:pt idx="10">
                  <c:v>47.4</c:v>
                </c:pt>
              </c:numCache>
            </c:numRef>
          </c:val>
        </c:ser>
        <c:shape val="box"/>
        <c:axId val="77284096"/>
        <c:axId val="77285632"/>
        <c:axId val="0"/>
      </c:bar3DChart>
      <c:catAx>
        <c:axId val="77284096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77285632"/>
        <c:crosses val="autoZero"/>
        <c:auto val="1"/>
        <c:lblAlgn val="ctr"/>
        <c:lblOffset val="100"/>
      </c:catAx>
      <c:valAx>
        <c:axId val="77285632"/>
        <c:scaling>
          <c:orientation val="minMax"/>
          <c:max val="95"/>
          <c:min val="0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77284096"/>
        <c:crosses val="max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5664915894161666"/>
          <c:y val="0.68137487011134834"/>
          <c:w val="0.23584888050664587"/>
          <c:h val="0.19892104676965258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prst="slope"/>
            </a:sp3d>
          </c:spPr>
          <c:dPt>
            <c:idx val="0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Pt>
            <c:idx val="1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Pt>
            <c:idx val="2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Pt>
            <c:idx val="3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Pt>
            <c:idx val="4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Lbls>
            <c:dLbl>
              <c:idx val="0"/>
              <c:layout>
                <c:manualLayout>
                  <c:x val="0.10685829207790914"/>
                  <c:y val="-0.11152764071965859"/>
                </c:manualLayout>
              </c:layout>
              <c:showVal val="1"/>
              <c:showCatName val="1"/>
              <c:showPercent val="1"/>
            </c:dLbl>
            <c:dLbl>
              <c:idx val="1"/>
              <c:layout>
                <c:manualLayout>
                  <c:x val="0.12605900063967382"/>
                  <c:y val="0.12411161831691912"/>
                </c:manualLayout>
              </c:layout>
              <c:showVal val="1"/>
              <c:showCatName val="1"/>
              <c:showPercent val="1"/>
            </c:dLbl>
            <c:dLbl>
              <c:idx val="2"/>
              <c:layout>
                <c:manualLayout>
                  <c:x val="-0.17340803890186929"/>
                  <c:y val="8.4270252651666211E-2"/>
                </c:manualLayout>
              </c:layout>
              <c:showVal val="1"/>
              <c:showCatName val="1"/>
              <c:showPercent val="1"/>
            </c:dLbl>
            <c:dLbl>
              <c:idx val="3"/>
              <c:layout>
                <c:manualLayout>
                  <c:x val="-0.16828260290108282"/>
                  <c:y val="-9.3939725651398215E-2"/>
                </c:manualLayout>
              </c:layout>
              <c:tx>
                <c:rich>
                  <a:bodyPr/>
                  <a:lstStyle/>
                  <a:p>
                    <a:r>
                      <a:rPr lang="ru-RU" kern="0" baseline="0" dirty="0"/>
                      <a:t>Иные межбюджетные трансферты; </a:t>
                    </a:r>
                    <a:r>
                      <a:rPr lang="ru-RU" kern="0" baseline="0" dirty="0" smtClean="0"/>
                      <a:t>7,0</a:t>
                    </a:r>
                    <a:endParaRPr lang="ru-RU" kern="0" baseline="0" dirty="0"/>
                  </a:p>
                </c:rich>
              </c:tx>
              <c:showVal val="1"/>
              <c:showCatName val="1"/>
              <c:showPercent val="1"/>
            </c:dLbl>
            <c:dLbl>
              <c:idx val="4"/>
              <c:layout>
                <c:manualLayout>
                  <c:x val="-8.3319788168389752E-2"/>
                  <c:y val="-0.19971208264441218"/>
                </c:manualLayout>
              </c:layout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800" b="1" baseline="0">
                    <a:solidFill>
                      <a:schemeClr val="tx1"/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Налоговые и неналоговые доходы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178.9</c:v>
                </c:pt>
                <c:pt idx="1">
                  <c:v>601.70000000000005</c:v>
                </c:pt>
                <c:pt idx="2">
                  <c:v>11.6</c:v>
                </c:pt>
                <c:pt idx="3">
                  <c:v>7</c:v>
                </c:pt>
                <c:pt idx="4">
                  <c:v>294.8</c:v>
                </c:pt>
              </c:numCache>
            </c:numRef>
          </c:val>
        </c:ser>
        <c:firstSliceAng val="0"/>
        <c:holeSize val="50"/>
      </c:doughnut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5.0297642209947403E-2"/>
          <c:w val="0.60369279446452806"/>
          <c:h val="0.903472134815410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Pt>
            <c:idx val="6"/>
            <c:spPr>
              <a:solidFill>
                <a:srgbClr val="FFC000"/>
              </a:solidFill>
            </c:spPr>
          </c:dPt>
          <c:dPt>
            <c:idx val="7"/>
            <c:spPr>
              <a:solidFill>
                <a:srgbClr val="00B050"/>
              </a:solidFill>
            </c:spPr>
          </c:dPt>
          <c:dPt>
            <c:idx val="8"/>
            <c:spPr>
              <a:solidFill>
                <a:srgbClr val="FF6600"/>
              </a:solidFill>
            </c:spPr>
          </c:dPt>
          <c:dPt>
            <c:idx val="9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6.1801723244569472E-2"/>
                  <c:y val="-3.5160445135725658E-2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-2.140950258561378E-2"/>
                  <c:y val="-9.0393891419471906E-2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0.11854670209379163"/>
                  <c:y val="-0.10291958300929523"/>
                </c:manualLayout>
              </c:layout>
              <c:showVal val="1"/>
              <c:showPercent val="1"/>
            </c:dLbl>
            <c:dLbl>
              <c:idx val="3"/>
              <c:layout>
                <c:manualLayout>
                  <c:x val="9.5370705775922202E-2"/>
                  <c:y val="-3.6628800503647752E-2"/>
                </c:manualLayout>
              </c:layout>
              <c:showVal val="1"/>
              <c:showPercent val="1"/>
            </c:dLbl>
            <c:dLbl>
              <c:idx val="4"/>
              <c:layout>
                <c:manualLayout>
                  <c:x val="0.1849341669786457"/>
                  <c:y val="-9.6408269451542447E-3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9.354294434138509E-3"/>
                  <c:y val="-6.812437506943673E-3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4.2773818694147654E-2"/>
                  <c:y val="3.7535908292824154E-2"/>
                </c:manualLayout>
              </c:layout>
              <c:showVal val="1"/>
              <c:showPercent val="1"/>
            </c:dLbl>
            <c:dLbl>
              <c:idx val="8"/>
              <c:layout>
                <c:manualLayout>
                  <c:x val="-1.1583213443137513E-2"/>
                  <c:y val="1.1850535125726782E-4"/>
                </c:manualLayout>
              </c:layout>
              <c:showVal val="1"/>
              <c:showPercent val="1"/>
            </c:dLbl>
            <c:dLbl>
              <c:idx val="9"/>
              <c:layout>
                <c:manualLayout>
                  <c:x val="8.7887060167917905E-4"/>
                  <c:y val="-6.5977622856719667E-2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b="1" baseline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Культура и спорт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оборона</c:v>
                </c:pt>
                <c:pt idx="4">
                  <c:v>Национальная безопасность </c:v>
                </c:pt>
                <c:pt idx="5">
                  <c:v>Национальная экономика</c:v>
                </c:pt>
                <c:pt idx="6">
                  <c:v>Общегосударственные расходы</c:v>
                </c:pt>
                <c:pt idx="7">
                  <c:v>Образование</c:v>
                </c:pt>
                <c:pt idx="8">
                  <c:v>Обслуживание муниц.долга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74.3</c:v>
                </c:pt>
                <c:pt idx="1">
                  <c:v>19.3</c:v>
                </c:pt>
                <c:pt idx="2">
                  <c:v>7</c:v>
                </c:pt>
                <c:pt idx="3">
                  <c:v>1.8</c:v>
                </c:pt>
                <c:pt idx="4">
                  <c:v>3.4</c:v>
                </c:pt>
                <c:pt idx="5">
                  <c:v>74.8</c:v>
                </c:pt>
                <c:pt idx="6">
                  <c:v>59.6</c:v>
                </c:pt>
                <c:pt idx="7">
                  <c:v>839.6</c:v>
                </c:pt>
                <c:pt idx="8">
                  <c:v>1.4</c:v>
                </c:pt>
                <c:pt idx="9">
                  <c:v>33.200000000000003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3830953890277362"/>
          <c:y val="1.8988630892863761E-2"/>
          <c:w val="0.26169046109722638"/>
          <c:h val="0.98101136910713582"/>
        </c:manualLayout>
      </c:layout>
      <c:spPr>
        <a:solidFill>
          <a:schemeClr val="bg1"/>
        </a:solidFill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47918B-E6FE-4273-A827-8E4597724FBA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B86EC7-72BF-4808-84C6-785A76DB5EDF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Дотации за счет средств регионального бюджета – 14371,4 тыс.руб.</a:t>
          </a:r>
          <a:endParaRPr lang="ru-RU" sz="2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E8DD9F-6892-4A68-A785-ADF0DE5F480A}" type="parTrans" cxnId="{C35E9BBE-BA0F-4B32-A0FA-236CE9C8BFDD}">
      <dgm:prSet/>
      <dgm:spPr/>
      <dgm:t>
        <a:bodyPr/>
        <a:lstStyle/>
        <a:p>
          <a:endParaRPr lang="ru-RU"/>
        </a:p>
      </dgm:t>
    </dgm:pt>
    <dgm:pt modelId="{4440ACB2-BB22-45DC-A3CC-A4B868897433}" type="sibTrans" cxnId="{C35E9BBE-BA0F-4B32-A0FA-236CE9C8BFDD}">
      <dgm:prSet/>
      <dgm:spPr/>
      <dgm:t>
        <a:bodyPr/>
        <a:lstStyle/>
        <a:p>
          <a:endParaRPr lang="ru-RU"/>
        </a:p>
      </dgm:t>
    </dgm:pt>
    <dgm:pt modelId="{70A4ED4A-1C70-4393-BEAD-EF7C5D45FFC8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Дотации за счет средств м.о.Киреевский район – 18856 тыс.руб.</a:t>
          </a:r>
          <a:endParaRPr lang="ru-RU" sz="2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19E96E6-926F-4FDA-853A-C0AC883596E0}" type="parTrans" cxnId="{A8DF5F1C-150B-41D9-8C86-7A5B703C9201}">
      <dgm:prSet/>
      <dgm:spPr/>
      <dgm:t>
        <a:bodyPr/>
        <a:lstStyle/>
        <a:p>
          <a:endParaRPr lang="ru-RU"/>
        </a:p>
      </dgm:t>
    </dgm:pt>
    <dgm:pt modelId="{BE3BEC17-48EF-4022-98F9-88C236B2D3B0}" type="sibTrans" cxnId="{A8DF5F1C-150B-41D9-8C86-7A5B703C9201}">
      <dgm:prSet/>
      <dgm:spPr/>
      <dgm:t>
        <a:bodyPr/>
        <a:lstStyle/>
        <a:p>
          <a:endParaRPr lang="ru-RU"/>
        </a:p>
      </dgm:t>
    </dgm:pt>
    <dgm:pt modelId="{2BF17230-1B95-4274-88BD-616AA4130F8D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Иные межбюджетные трансферты по переданным полномочиям – 8881,0 тыс.руб</a:t>
          </a:r>
          <a:r>
            <a: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8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78D51B-75D9-4518-BB96-E54F8B9DCA5A}" type="parTrans" cxnId="{1378BA95-DB50-47B4-A944-2423DEA7D84B}">
      <dgm:prSet/>
      <dgm:spPr/>
      <dgm:t>
        <a:bodyPr/>
        <a:lstStyle/>
        <a:p>
          <a:endParaRPr lang="ru-RU"/>
        </a:p>
      </dgm:t>
    </dgm:pt>
    <dgm:pt modelId="{D29D00AD-BB81-4F5B-B26E-FC2D56363BD0}" type="sibTrans" cxnId="{1378BA95-DB50-47B4-A944-2423DEA7D84B}">
      <dgm:prSet/>
      <dgm:spPr/>
      <dgm:t>
        <a:bodyPr/>
        <a:lstStyle/>
        <a:p>
          <a:endParaRPr lang="ru-RU"/>
        </a:p>
      </dgm:t>
    </dgm:pt>
    <dgm:pt modelId="{F03499B7-D023-45A2-8E66-4A1E247F9D09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Иные межбюджетные трансферты городским поселениям – 4000,0 тыс.руб</a:t>
          </a:r>
          <a:r>
            <a:rPr lang="ru-RU" sz="2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2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A5E8AD-322B-4EC7-B639-61EBE242E5E8}" type="parTrans" cxnId="{6F710DFB-2BFD-48FB-8A7F-1A7F1B49566E}">
      <dgm:prSet/>
      <dgm:spPr/>
      <dgm:t>
        <a:bodyPr/>
        <a:lstStyle/>
        <a:p>
          <a:endParaRPr lang="ru-RU"/>
        </a:p>
      </dgm:t>
    </dgm:pt>
    <dgm:pt modelId="{020285F8-EB43-4C36-AB28-B8C791959182}" type="sibTrans" cxnId="{6F710DFB-2BFD-48FB-8A7F-1A7F1B49566E}">
      <dgm:prSet/>
      <dgm:spPr/>
      <dgm:t>
        <a:bodyPr/>
        <a:lstStyle/>
        <a:p>
          <a:endParaRPr lang="ru-RU"/>
        </a:p>
      </dgm:t>
    </dgm:pt>
    <dgm:pt modelId="{AC34C969-5139-4ECC-B8DB-733CE28E3BCE}" type="pres">
      <dgm:prSet presAssocID="{7647918B-E6FE-4273-A827-8E4597724FB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B9269CF-C274-4B18-82A2-F09B358F6E9E}" type="pres">
      <dgm:prSet presAssocID="{7647918B-E6FE-4273-A827-8E4597724FBA}" presName="pyramid" presStyleLbl="node1" presStyleIdx="0" presStyleCnt="1"/>
      <dgm:spPr>
        <a:solidFill>
          <a:schemeClr val="accent5">
            <a:lumMod val="50000"/>
          </a:schemeClr>
        </a:solidFill>
      </dgm:spPr>
    </dgm:pt>
    <dgm:pt modelId="{9CD6ECFA-F97A-43E1-93F5-A0B0B11EBC16}" type="pres">
      <dgm:prSet presAssocID="{7647918B-E6FE-4273-A827-8E4597724FBA}" presName="theList" presStyleCnt="0"/>
      <dgm:spPr/>
    </dgm:pt>
    <dgm:pt modelId="{5B623E18-B8F5-4B15-A104-6D11F27C91F7}" type="pres">
      <dgm:prSet presAssocID="{7DB86EC7-72BF-4808-84C6-785A76DB5EDF}" presName="aNode" presStyleLbl="fgAcc1" presStyleIdx="0" presStyleCnt="4" custScaleX="199744" custScaleY="191090" custLinFactY="-72445" custLinFactNeighborX="2638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B036F3-AE16-4C90-9BF0-E0E2810DC6B1}" type="pres">
      <dgm:prSet presAssocID="{7DB86EC7-72BF-4808-84C6-785A76DB5EDF}" presName="aSpace" presStyleCnt="0"/>
      <dgm:spPr/>
    </dgm:pt>
    <dgm:pt modelId="{5209749A-8316-4A85-AC46-561153A5B897}" type="pres">
      <dgm:prSet presAssocID="{70A4ED4A-1C70-4393-BEAD-EF7C5D45FFC8}" presName="aNode" presStyleLbl="fgAcc1" presStyleIdx="1" presStyleCnt="4" custScaleX="198029" custScaleY="225706" custLinFactY="-319" custLinFactNeighborX="255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D2542-137D-4438-8DA4-12373B9E1A2D}" type="pres">
      <dgm:prSet presAssocID="{70A4ED4A-1C70-4393-BEAD-EF7C5D45FFC8}" presName="aSpace" presStyleCnt="0"/>
      <dgm:spPr/>
    </dgm:pt>
    <dgm:pt modelId="{D044CC5B-ECF0-4E22-9A3C-8E9955C8E727}" type="pres">
      <dgm:prSet presAssocID="{2BF17230-1B95-4274-88BD-616AA4130F8D}" presName="aNode" presStyleLbl="fgAcc1" presStyleIdx="2" presStyleCnt="4" custScaleX="195972" custScaleY="237978" custLinFactY="2109" custLinFactNeighborX="2692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E95B0-EEA9-4AC6-AD1B-33D9E2703FA3}" type="pres">
      <dgm:prSet presAssocID="{2BF17230-1B95-4274-88BD-616AA4130F8D}" presName="aSpace" presStyleCnt="0"/>
      <dgm:spPr/>
    </dgm:pt>
    <dgm:pt modelId="{9C36832C-2A6F-47D0-A0D3-6E73D20821DF}" type="pres">
      <dgm:prSet presAssocID="{F03499B7-D023-45A2-8E66-4A1E247F9D09}" presName="aNode" presStyleLbl="fgAcc1" presStyleIdx="3" presStyleCnt="4" custScaleX="191126" custScaleY="258703" custLinFactY="36239" custLinFactNeighborX="2449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21BDB-0D79-4D11-BBC0-4D2535AF12D0}" type="pres">
      <dgm:prSet presAssocID="{F03499B7-D023-45A2-8E66-4A1E247F9D09}" presName="aSpace" presStyleCnt="0"/>
      <dgm:spPr/>
    </dgm:pt>
  </dgm:ptLst>
  <dgm:cxnLst>
    <dgm:cxn modelId="{1378BA95-DB50-47B4-A944-2423DEA7D84B}" srcId="{7647918B-E6FE-4273-A827-8E4597724FBA}" destId="{2BF17230-1B95-4274-88BD-616AA4130F8D}" srcOrd="2" destOrd="0" parTransId="{1E78D51B-75D9-4518-BB96-E54F8B9DCA5A}" sibTransId="{D29D00AD-BB81-4F5B-B26E-FC2D56363BD0}"/>
    <dgm:cxn modelId="{A8DF5F1C-150B-41D9-8C86-7A5B703C9201}" srcId="{7647918B-E6FE-4273-A827-8E4597724FBA}" destId="{70A4ED4A-1C70-4393-BEAD-EF7C5D45FFC8}" srcOrd="1" destOrd="0" parTransId="{C19E96E6-926F-4FDA-853A-C0AC883596E0}" sibTransId="{BE3BEC17-48EF-4022-98F9-88C236B2D3B0}"/>
    <dgm:cxn modelId="{549C92C1-EB75-441B-85C5-1144DE54E15B}" type="presOf" srcId="{F03499B7-D023-45A2-8E66-4A1E247F9D09}" destId="{9C36832C-2A6F-47D0-A0D3-6E73D20821DF}" srcOrd="0" destOrd="0" presId="urn:microsoft.com/office/officeart/2005/8/layout/pyramid2"/>
    <dgm:cxn modelId="{6F710DFB-2BFD-48FB-8A7F-1A7F1B49566E}" srcId="{7647918B-E6FE-4273-A827-8E4597724FBA}" destId="{F03499B7-D023-45A2-8E66-4A1E247F9D09}" srcOrd="3" destOrd="0" parTransId="{FBA5E8AD-322B-4EC7-B639-61EBE242E5E8}" sibTransId="{020285F8-EB43-4C36-AB28-B8C791959182}"/>
    <dgm:cxn modelId="{C35E9BBE-BA0F-4B32-A0FA-236CE9C8BFDD}" srcId="{7647918B-E6FE-4273-A827-8E4597724FBA}" destId="{7DB86EC7-72BF-4808-84C6-785A76DB5EDF}" srcOrd="0" destOrd="0" parTransId="{5CE8DD9F-6892-4A68-A785-ADF0DE5F480A}" sibTransId="{4440ACB2-BB22-45DC-A3CC-A4B868897433}"/>
    <dgm:cxn modelId="{77E1A338-9AA7-40BE-91E1-EC2D97B18E58}" type="presOf" srcId="{2BF17230-1B95-4274-88BD-616AA4130F8D}" destId="{D044CC5B-ECF0-4E22-9A3C-8E9955C8E727}" srcOrd="0" destOrd="0" presId="urn:microsoft.com/office/officeart/2005/8/layout/pyramid2"/>
    <dgm:cxn modelId="{97F70F25-45FF-4614-94E5-07B55DC81922}" type="presOf" srcId="{7DB86EC7-72BF-4808-84C6-785A76DB5EDF}" destId="{5B623E18-B8F5-4B15-A104-6D11F27C91F7}" srcOrd="0" destOrd="0" presId="urn:microsoft.com/office/officeart/2005/8/layout/pyramid2"/>
    <dgm:cxn modelId="{7A9DA285-7958-4050-ABE8-DC368C0C36AE}" type="presOf" srcId="{7647918B-E6FE-4273-A827-8E4597724FBA}" destId="{AC34C969-5139-4ECC-B8DB-733CE28E3BCE}" srcOrd="0" destOrd="0" presId="urn:microsoft.com/office/officeart/2005/8/layout/pyramid2"/>
    <dgm:cxn modelId="{136ADBD7-0B36-4D53-A507-8E171A110420}" type="presOf" srcId="{70A4ED4A-1C70-4393-BEAD-EF7C5D45FFC8}" destId="{5209749A-8316-4A85-AC46-561153A5B897}" srcOrd="0" destOrd="0" presId="urn:microsoft.com/office/officeart/2005/8/layout/pyramid2"/>
    <dgm:cxn modelId="{95ABECE2-1051-4313-AFE0-9AD3D49D3793}" type="presParOf" srcId="{AC34C969-5139-4ECC-B8DB-733CE28E3BCE}" destId="{AB9269CF-C274-4B18-82A2-F09B358F6E9E}" srcOrd="0" destOrd="0" presId="urn:microsoft.com/office/officeart/2005/8/layout/pyramid2"/>
    <dgm:cxn modelId="{EC792493-0D56-4BBA-A56D-A5EF93E27824}" type="presParOf" srcId="{AC34C969-5139-4ECC-B8DB-733CE28E3BCE}" destId="{9CD6ECFA-F97A-43E1-93F5-A0B0B11EBC16}" srcOrd="1" destOrd="0" presId="urn:microsoft.com/office/officeart/2005/8/layout/pyramid2"/>
    <dgm:cxn modelId="{E278AA06-8C86-437A-AF48-734645E100EB}" type="presParOf" srcId="{9CD6ECFA-F97A-43E1-93F5-A0B0B11EBC16}" destId="{5B623E18-B8F5-4B15-A104-6D11F27C91F7}" srcOrd="0" destOrd="0" presId="urn:microsoft.com/office/officeart/2005/8/layout/pyramid2"/>
    <dgm:cxn modelId="{491A81E5-A64A-479F-A6CB-D85FE5A0DD95}" type="presParOf" srcId="{9CD6ECFA-F97A-43E1-93F5-A0B0B11EBC16}" destId="{29B036F3-AE16-4C90-9BF0-E0E2810DC6B1}" srcOrd="1" destOrd="0" presId="urn:microsoft.com/office/officeart/2005/8/layout/pyramid2"/>
    <dgm:cxn modelId="{0B89D044-7FF5-4BBB-B8EF-2FA1AA45EAA6}" type="presParOf" srcId="{9CD6ECFA-F97A-43E1-93F5-A0B0B11EBC16}" destId="{5209749A-8316-4A85-AC46-561153A5B897}" srcOrd="2" destOrd="0" presId="urn:microsoft.com/office/officeart/2005/8/layout/pyramid2"/>
    <dgm:cxn modelId="{3DDCB4E6-6271-450C-84DC-69C50E6F7D1E}" type="presParOf" srcId="{9CD6ECFA-F97A-43E1-93F5-A0B0B11EBC16}" destId="{E0DD2542-137D-4438-8DA4-12373B9E1A2D}" srcOrd="3" destOrd="0" presId="urn:microsoft.com/office/officeart/2005/8/layout/pyramid2"/>
    <dgm:cxn modelId="{8A47F5B6-AEF7-4FB6-AC71-81D7D5FB9C7C}" type="presParOf" srcId="{9CD6ECFA-F97A-43E1-93F5-A0B0B11EBC16}" destId="{D044CC5B-ECF0-4E22-9A3C-8E9955C8E727}" srcOrd="4" destOrd="0" presId="urn:microsoft.com/office/officeart/2005/8/layout/pyramid2"/>
    <dgm:cxn modelId="{677212BB-C28F-407F-920D-560F65A2C81A}" type="presParOf" srcId="{9CD6ECFA-F97A-43E1-93F5-A0B0B11EBC16}" destId="{D27E95B0-EEA9-4AC6-AD1B-33D9E2703FA3}" srcOrd="5" destOrd="0" presId="urn:microsoft.com/office/officeart/2005/8/layout/pyramid2"/>
    <dgm:cxn modelId="{FA42D9FE-3539-49DA-9446-8E6B60B3BA0F}" type="presParOf" srcId="{9CD6ECFA-F97A-43E1-93F5-A0B0B11EBC16}" destId="{9C36832C-2A6F-47D0-A0D3-6E73D20821DF}" srcOrd="6" destOrd="0" presId="urn:microsoft.com/office/officeart/2005/8/layout/pyramid2"/>
    <dgm:cxn modelId="{DC8E08E9-7A9A-4B1F-A50F-47BD59EBE731}" type="presParOf" srcId="{9CD6ECFA-F97A-43E1-93F5-A0B0B11EBC16}" destId="{01121BDB-0D79-4D11-BBC0-4D2535AF12D0}" srcOrd="7" destOrd="0" presId="urn:microsoft.com/office/officeart/2005/8/layout/pyramid2"/>
  </dgm:cxnLst>
  <dgm:bg>
    <a:gradFill>
      <a:gsLst>
        <a:gs pos="0">
          <a:srgbClr val="92D050"/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9269CF-C274-4B18-82A2-F09B358F6E9E}">
      <dsp:nvSpPr>
        <dsp:cNvPr id="0" name=""/>
        <dsp:cNvSpPr/>
      </dsp:nvSpPr>
      <dsp:spPr>
        <a:xfrm>
          <a:off x="882170" y="0"/>
          <a:ext cx="4572000" cy="4572000"/>
        </a:xfrm>
        <a:prstGeom prst="triangle">
          <a:avLst/>
        </a:prstGeom>
        <a:solidFill>
          <a:schemeClr val="accent5">
            <a:lumMod val="5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623E18-B8F5-4B15-A104-6D11F27C91F7}">
      <dsp:nvSpPr>
        <dsp:cNvPr id="0" name=""/>
        <dsp:cNvSpPr/>
      </dsp:nvSpPr>
      <dsp:spPr>
        <a:xfrm>
          <a:off x="2470184" y="135369"/>
          <a:ext cx="5935992" cy="725208"/>
        </a:xfrm>
        <a:prstGeom prst="roundRect">
          <a:avLst/>
        </a:prstGeom>
        <a:solidFill>
          <a:schemeClr val="accent5">
            <a:tint val="45000"/>
          </a:schemeClr>
        </a:solidFill>
        <a:ln w="9525" cap="flat" cmpd="sng" algn="ctr">
          <a:solidFill>
            <a:schemeClr val="accent5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Дотации за счет средств регионального бюджета – 14371,4 тыс.руб.</a:t>
          </a:r>
          <a:endParaRPr lang="ru-RU" sz="24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70184" y="135369"/>
        <a:ext cx="5935992" cy="725208"/>
      </dsp:txXfrm>
    </dsp:sp>
    <dsp:sp modelId="{5209749A-8316-4A85-AC46-561153A5B897}">
      <dsp:nvSpPr>
        <dsp:cNvPr id="0" name=""/>
        <dsp:cNvSpPr/>
      </dsp:nvSpPr>
      <dsp:spPr>
        <a:xfrm>
          <a:off x="2470169" y="1181744"/>
          <a:ext cx="5885025" cy="856580"/>
        </a:xfrm>
        <a:prstGeom prst="roundRect">
          <a:avLst/>
        </a:prstGeom>
        <a:solidFill>
          <a:schemeClr val="accent5">
            <a:tint val="45000"/>
          </a:schemeClr>
        </a:solidFill>
        <a:ln w="9525" cap="flat" cmpd="sng" algn="ctr">
          <a:solidFill>
            <a:schemeClr val="accent5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Дотации за счет средств м.о.Киреевский район – 18856 тыс.руб.</a:t>
          </a:r>
          <a:endParaRPr lang="ru-RU" sz="24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70169" y="1181744"/>
        <a:ext cx="5885025" cy="856580"/>
      </dsp:txXfrm>
    </dsp:sp>
    <dsp:sp modelId="{D044CC5B-ECF0-4E22-9A3C-8E9955C8E727}">
      <dsp:nvSpPr>
        <dsp:cNvPr id="0" name=""/>
        <dsp:cNvSpPr/>
      </dsp:nvSpPr>
      <dsp:spPr>
        <a:xfrm>
          <a:off x="2542190" y="2189856"/>
          <a:ext cx="5823895" cy="903154"/>
        </a:xfrm>
        <a:prstGeom prst="roundRect">
          <a:avLst/>
        </a:prstGeom>
        <a:solidFill>
          <a:schemeClr val="accent5">
            <a:tint val="45000"/>
          </a:schemeClr>
        </a:solidFill>
        <a:ln w="9525" cap="flat" cmpd="sng" algn="ctr">
          <a:solidFill>
            <a:schemeClr val="accent5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Иные межбюджетные трансферты по переданным полномочиям – 8881,0 тыс.руб</a:t>
          </a:r>
          <a:r>
            <a:rPr lang="ru-RU" sz="2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8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42190" y="2189856"/>
        <a:ext cx="5823895" cy="903154"/>
      </dsp:txXfrm>
    </dsp:sp>
    <dsp:sp modelId="{9C36832C-2A6F-47D0-A0D3-6E73D20821DF}">
      <dsp:nvSpPr>
        <dsp:cNvPr id="0" name=""/>
        <dsp:cNvSpPr/>
      </dsp:nvSpPr>
      <dsp:spPr>
        <a:xfrm>
          <a:off x="2542190" y="3269977"/>
          <a:ext cx="5679882" cy="981808"/>
        </a:xfrm>
        <a:prstGeom prst="roundRect">
          <a:avLst/>
        </a:prstGeom>
        <a:solidFill>
          <a:schemeClr val="accent5">
            <a:tint val="45000"/>
          </a:schemeClr>
        </a:solidFill>
        <a:ln w="9525" cap="flat" cmpd="sng" algn="ctr">
          <a:solidFill>
            <a:schemeClr val="accent5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Иные межбюджетные трансферты городским поселениям – 4000,0 тыс.руб</a:t>
          </a:r>
          <a:r>
            <a:rPr lang="ru-RU" sz="22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2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42190" y="3269977"/>
        <a:ext cx="5679882" cy="981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568-5836-4B5C-838D-36105F60B965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A7A5F93-E628-40C3-8C3F-077A93DF9D7A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D7F9D7-4126-40A6-BFF3-5815D2E00801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401CD8-7DF4-4A8D-9DF0-C389375BABD7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357562"/>
            <a:ext cx="3890552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8786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071678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  <a:endParaRPr lang="ru-RU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69067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 муниципального образования Киреевский район на 2017 год и плановый период 2018 и 2019 годов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6-11-08-7548045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500306"/>
            <a:ext cx="4000487" cy="30003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4810" y="3500438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Собрания представителей муниципального образования Киреевский район от 23.12.2016 г. № 46-244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на 2017 год и плановый период 2018 и 2019 годов, тыс.руб.</a:t>
            </a:r>
            <a:endParaRPr lang="ru-RU" sz="27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7544" y="1700808"/>
          <a:ext cx="8280920" cy="3312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4689"/>
                <a:gridCol w="1935771"/>
                <a:gridCol w="2070230"/>
                <a:gridCol w="2070230"/>
              </a:tblGrid>
              <a:tr h="67346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96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Доходы, тыс.руб.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1 093 788,5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1 117 002,4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1 144 578,2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96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1 114 410,8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1 117 002,4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1 144 578,2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96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Дефицит, тыс.руб.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-20 622,3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Плановые показатели бюджета на 2017 год, тыс.руб.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1560" y="1484784"/>
          <a:ext cx="8208912" cy="5059977"/>
        </p:xfrm>
        <a:graphic>
          <a:graphicData uri="http://schemas.openxmlformats.org/drawingml/2006/table">
            <a:tbl>
              <a:tblPr/>
              <a:tblGrid>
                <a:gridCol w="5348603"/>
                <a:gridCol w="2860309"/>
              </a:tblGrid>
              <a:tr h="329252">
                <a:tc>
                  <a:txBody>
                    <a:bodyPr/>
                    <a:lstStyle/>
                    <a:p>
                      <a:pPr marL="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2017 год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9993">
                <a:tc>
                  <a:txBody>
                    <a:bodyPr/>
                    <a:lstStyle/>
                    <a:p>
                      <a:pPr marL="2527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Доходы бюджета, всего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2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1 093 788,54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67333">
                <a:tc>
                  <a:txBody>
                    <a:bodyPr/>
                    <a:lstStyle/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Налоговые и неналоговые доходы, в том числе</a:t>
                      </a:r>
                    </a:p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294 604,5 тыс.руб.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0613">
                <a:tc>
                  <a:txBody>
                    <a:bodyPr/>
                    <a:lstStyle/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Налоговые доходы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224 662,4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7010">
                <a:tc>
                  <a:txBody>
                    <a:bodyPr/>
                    <a:lstStyle/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Неналоговые доходы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69 942,1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58317">
                <a:tc>
                  <a:txBody>
                    <a:bodyPr/>
                    <a:lstStyle/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Безвозмездные поступления</a:t>
                      </a:r>
                      <a:endParaRPr lang="ru-RU" sz="1800" baseline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из других бюджетов бюджетной системы РФ,</a:t>
                      </a:r>
                      <a:endParaRPr lang="ru-RU" sz="1800" baseline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799 184,04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9252">
                <a:tc>
                  <a:txBody>
                    <a:bodyPr/>
                    <a:lstStyle/>
                    <a:p>
                      <a:pPr marL="7467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87048">
                <a:tc>
                  <a:txBody>
                    <a:bodyPr/>
                    <a:lstStyle/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Дотация из областного фонда финансовой поддержки муниципальных районов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178 880,0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11145">
                <a:tc>
                  <a:txBody>
                    <a:bodyPr/>
                    <a:lstStyle/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Субвенции на реализацию законов Тульской области, всего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601 692,9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0613">
                <a:tc>
                  <a:txBody>
                    <a:bodyPr/>
                    <a:lstStyle/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Субсидии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6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11605,6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755">
                <a:tc>
                  <a:txBody>
                    <a:bodyPr/>
                    <a:lstStyle/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Иные межбюджетные трансферты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6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7005,54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0613">
                <a:tc>
                  <a:txBody>
                    <a:bodyPr/>
                    <a:lstStyle/>
                    <a:p>
                      <a:pPr marL="2527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baseline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Расходы бюджета, всего</a:t>
                      </a:r>
                      <a:endParaRPr lang="ru-RU" sz="1800" baseline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2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1 114 410 ,84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0613">
                <a:tc>
                  <a:txBody>
                    <a:bodyPr/>
                    <a:lstStyle/>
                    <a:p>
                      <a:pPr marL="2197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Дефицит, </a:t>
                      </a:r>
                      <a:r>
                        <a:rPr lang="ru-RU" sz="1800" b="1" spc="-10" baseline="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профицит</a:t>
                      </a:r>
                      <a:r>
                        <a:rPr lang="ru-RU" sz="1800" b="1" spc="-1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spc="-1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(-,+)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76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-20 622,3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в 2017 г. (млн. руб.) </a:t>
            </a:r>
            <a:endParaRPr lang="ru-RU" sz="2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79512" y="1500174"/>
          <a:ext cx="8464454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0" y="0"/>
            <a:ext cx="8836152" cy="98755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плановых доходов бюджета на 2017 год (млн.руб., %)</a:t>
            </a:r>
            <a:endParaRPr lang="ru-RU" sz="3100" b="1" i="1" dirty="0">
              <a:solidFill>
                <a:srgbClr val="C00000"/>
              </a:solidFill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sz="quarter" idx="1"/>
          </p:nvPr>
        </p:nvGraphicFramePr>
        <p:xfrm>
          <a:off x="251520" y="1484784"/>
          <a:ext cx="857624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76586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Киреевский район на 2017год, (млн.руб., доля в %)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95536" y="1556792"/>
          <a:ext cx="856895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передаваемые бюджетам поселений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640</TotalTime>
  <Words>305</Words>
  <Application>Microsoft Office PowerPoint</Application>
  <PresentationFormat>Экран (4:3)</PresentationFormat>
  <Paragraphs>77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Слайд 1</vt:lpstr>
      <vt:lpstr>Бюджет муниципального образования Киреевский район на 2017 год и плановый период 2018 и 2019 годов</vt:lpstr>
      <vt:lpstr>      Основные характеристики бюджета на 2017 год и плановый период 2018 и 2019 годов, тыс.руб.</vt:lpstr>
      <vt:lpstr>Плановые показатели бюджета на 2017 год, тыс.руб.</vt:lpstr>
      <vt:lpstr>Поступление налоговых и неналоговых доходов в бюджет муниципального образования Киреевский район в 2017 г. (млн. руб.) </vt:lpstr>
      <vt:lpstr>    Структура плановых доходов бюджета на 2017 год (млн.руб., %)</vt:lpstr>
      <vt:lpstr>Структура расходов бюджета муниципального образования Киреевский район на 2017год, (млн.руб., доля в %)</vt:lpstr>
      <vt:lpstr>Межбюджетные трансферты, передаваемые бюджетам поселений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Romasheva</cp:lastModifiedBy>
  <cp:revision>80</cp:revision>
  <dcterms:created xsi:type="dcterms:W3CDTF">2015-04-12T00:56:59Z</dcterms:created>
  <dcterms:modified xsi:type="dcterms:W3CDTF">2017-01-18T11:14:15Z</dcterms:modified>
</cp:coreProperties>
</file>