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7" r:id="rId2"/>
    <p:sldId id="319" r:id="rId3"/>
    <p:sldId id="446" r:id="rId4"/>
    <p:sldId id="447" r:id="rId5"/>
    <p:sldId id="448" r:id="rId6"/>
    <p:sldId id="449" r:id="rId7"/>
    <p:sldId id="443" r:id="rId8"/>
    <p:sldId id="437" r:id="rId9"/>
    <p:sldId id="452" r:id="rId10"/>
    <p:sldId id="451" r:id="rId11"/>
    <p:sldId id="44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8" d="100"/>
          <a:sy n="98" d="100"/>
        </p:scale>
        <p:origin x="-1968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район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293.5</c:v>
                </c:pt>
                <c:pt idx="1">
                  <c:v>345.3</c:v>
                </c:pt>
                <c:pt idx="2">
                  <c:v>328.8</c:v>
                </c:pt>
                <c:pt idx="3">
                  <c:v>342.8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городские поселения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84.6</c:v>
                </c:pt>
                <c:pt idx="1">
                  <c:v>94.9</c:v>
                </c:pt>
                <c:pt idx="2">
                  <c:v>85.5</c:v>
                </c:pt>
                <c:pt idx="3">
                  <c:v>91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сельские поселения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28.8</c:v>
                </c:pt>
                <c:pt idx="1">
                  <c:v>39.6</c:v>
                </c:pt>
                <c:pt idx="2">
                  <c:v>38.9</c:v>
                </c:pt>
                <c:pt idx="3">
                  <c:v>39.6</c:v>
                </c:pt>
              </c:numCache>
            </c:numRef>
          </c:val>
        </c:ser>
        <c:marker val="1"/>
        <c:axId val="95770112"/>
        <c:axId val="95771648"/>
      </c:lineChart>
      <c:catAx>
        <c:axId val="95770112"/>
        <c:scaling>
          <c:orientation val="minMax"/>
        </c:scaling>
        <c:axPos val="b"/>
        <c:numFmt formatCode="General" sourceLinked="1"/>
        <c:tickLblPos val="nextTo"/>
        <c:crossAx val="95771648"/>
        <c:crosses val="autoZero"/>
        <c:auto val="1"/>
        <c:lblAlgn val="ctr"/>
        <c:lblOffset val="100"/>
      </c:catAx>
      <c:valAx>
        <c:axId val="95771648"/>
        <c:scaling>
          <c:orientation val="minMax"/>
        </c:scaling>
        <c:axPos val="l"/>
        <c:majorGridlines/>
        <c:numFmt formatCode="General" sourceLinked="1"/>
        <c:tickLblPos val="nextTo"/>
        <c:crossAx val="9577011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10183462679478036"/>
          <c:w val="0.74936786392976618"/>
          <c:h val="0.4846985715126983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</c:v>
                </c:pt>
              </c:strCache>
            </c:strRef>
          </c:tx>
          <c:spPr>
            <a:ln>
              <a:solidFill>
                <a:srgbClr val="FFFF00"/>
              </a:solidFill>
            </a:ln>
          </c:spPr>
          <c:dPt>
            <c:idx val="0"/>
            <c:spPr>
              <a:solidFill>
                <a:schemeClr val="accent6">
                  <a:lumMod val="75000"/>
                </a:schemeClr>
              </a:solidFill>
              <a:ln>
                <a:solidFill>
                  <a:srgbClr val="FFFF00"/>
                </a:solidFill>
              </a:ln>
            </c:spPr>
          </c:dPt>
          <c:dPt>
            <c:idx val="1"/>
            <c:spPr>
              <a:solidFill>
                <a:srgbClr val="7030A0"/>
              </a:solidFill>
              <a:ln>
                <a:solidFill>
                  <a:srgbClr val="FFFF00"/>
                </a:solidFill>
              </a:ln>
            </c:spPr>
          </c:dPt>
          <c:dPt>
            <c:idx val="2"/>
            <c:spPr>
              <a:solidFill>
                <a:srgbClr val="FF0000"/>
              </a:solidFill>
              <a:ln>
                <a:solidFill>
                  <a:srgbClr val="FFFF00"/>
                </a:solidFill>
              </a:ln>
            </c:spPr>
          </c:dPt>
          <c:dPt>
            <c:idx val="3"/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rgbClr val="FFFF00"/>
                </a:solidFill>
              </a:ln>
            </c:spPr>
          </c:dPt>
          <c:dPt>
            <c:idx val="4"/>
            <c:spPr>
              <a:solidFill>
                <a:srgbClr val="92D050"/>
              </a:solidFill>
              <a:ln>
                <a:solidFill>
                  <a:srgbClr val="FFFF00"/>
                </a:solidFill>
              </a:ln>
            </c:spPr>
          </c:dPt>
          <c:dPt>
            <c:idx val="5"/>
            <c:spPr>
              <a:solidFill>
                <a:srgbClr val="FFC000"/>
              </a:solidFill>
              <a:ln>
                <a:solidFill>
                  <a:srgbClr val="FFFF00"/>
                </a:solidFill>
              </a:ln>
            </c:spPr>
          </c:dPt>
          <c:dLbls>
            <c:dLbl>
              <c:idx val="0"/>
              <c:layout>
                <c:manualLayout>
                  <c:x val="6.9819255403002267E-2"/>
                  <c:y val="-1.245739010726446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  <c:showPercent val="1"/>
            </c:dLbl>
            <c:dLbl>
              <c:idx val="1"/>
              <c:layout>
                <c:manualLayout>
                  <c:x val="4.5219582739216384E-2"/>
                  <c:y val="-1.2376297363230798E-3"/>
                </c:manualLayout>
              </c:layout>
              <c:spPr/>
              <c:txPr>
                <a:bodyPr/>
                <a:lstStyle/>
                <a:p>
                  <a:pPr>
                    <a:defRPr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  <c:showPercent val="1"/>
            </c:dLbl>
            <c:dLbl>
              <c:idx val="2"/>
              <c:layout>
                <c:manualLayout>
                  <c:x val="1.7359808505277304E-2"/>
                  <c:y val="-8.5972789522817464E-3"/>
                </c:manualLayout>
              </c:layout>
              <c:spPr/>
              <c:txPr>
                <a:bodyPr/>
                <a:lstStyle/>
                <a:p>
                  <a:pPr>
                    <a:defRPr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  <c:showPercent val="1"/>
            </c:dLbl>
            <c:dLbl>
              <c:idx val="3"/>
              <c:layout>
                <c:manualLayout>
                  <c:x val="0.22558652257901957"/>
                  <c:y val="0.25951246849209031"/>
                </c:manualLayout>
              </c:layout>
              <c:spPr/>
              <c:txPr>
                <a:bodyPr/>
                <a:lstStyle/>
                <a:p>
                  <a:pPr>
                    <a:defRPr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  <c:showPercent val="1"/>
            </c:dLbl>
            <c:dLbl>
              <c:idx val="4"/>
              <c:layout>
                <c:manualLayout>
                  <c:x val="-1.2479882958479778E-2"/>
                  <c:y val="-6.3490168308026887E-3"/>
                </c:manualLayout>
              </c:layout>
              <c:spPr/>
              <c:txPr>
                <a:bodyPr/>
                <a:lstStyle/>
                <a:p>
                  <a:pPr>
                    <a:defRPr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  <c:showPercent val="1"/>
            </c:dLbl>
            <c:dLbl>
              <c:idx val="5"/>
              <c:layout>
                <c:manualLayout>
                  <c:x val="3.4933128664414677E-2"/>
                  <c:y val="-2.8209414288348427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  <c:showPercent val="1"/>
            </c:dLbl>
            <c:showVal val="1"/>
            <c:showPercent val="1"/>
            <c:showLeaderLines val="1"/>
          </c:dLbls>
          <c:cat>
            <c:strRef>
              <c:f>Лист1!$A$2:$A$7</c:f>
              <c:strCache>
                <c:ptCount val="6"/>
                <c:pt idx="0">
                  <c:v>Общегосударственные расходы</c:v>
                </c:pt>
                <c:pt idx="1">
                  <c:v>Национальная экономика</c:v>
                </c:pt>
                <c:pt idx="2">
                  <c:v>ЖКХ</c:v>
                </c:pt>
                <c:pt idx="3">
                  <c:v>Образование</c:v>
                </c:pt>
                <c:pt idx="4">
                  <c:v>Культура и спорт</c:v>
                </c:pt>
                <c:pt idx="5">
                  <c:v>Другие расходы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133.80000000000001</c:v>
                </c:pt>
                <c:pt idx="1">
                  <c:v>321.8</c:v>
                </c:pt>
                <c:pt idx="2">
                  <c:v>241.3</c:v>
                </c:pt>
                <c:pt idx="3">
                  <c:v>1139</c:v>
                </c:pt>
                <c:pt idx="4">
                  <c:v>146.9</c:v>
                </c:pt>
                <c:pt idx="5">
                  <c:v>43.2</c:v>
                </c:pt>
              </c:numCache>
            </c:numRef>
          </c:val>
        </c:ser>
      </c:pie3DChart>
    </c:plotArea>
    <c:legend>
      <c:legendPos val="b"/>
      <c:layout>
        <c:manualLayout>
          <c:xMode val="edge"/>
          <c:yMode val="edge"/>
          <c:x val="0.73295713299177945"/>
          <c:y val="4.5723955073943563E-2"/>
          <c:w val="0.26704286700822188"/>
          <c:h val="0.79383158460120307"/>
        </c:manualLayout>
      </c:layout>
      <c:spPr>
        <a:solidFill>
          <a:schemeClr val="bg1"/>
        </a:solidFill>
      </c:spPr>
      <c:txPr>
        <a:bodyPr/>
        <a:lstStyle/>
        <a:p>
          <a:pPr algn="l">
            <a:defRPr sz="1600" b="1" i="0" kern="0" spc="-5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perspective val="30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7030A0"/>
            </a:solidFill>
          </c:spPr>
          <c:cat>
            <c:numRef>
              <c:f>Лист1!$A$2:$A$5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56</c:v>
                </c:pt>
                <c:pt idx="1">
                  <c:v>59.3</c:v>
                </c:pt>
                <c:pt idx="2">
                  <c:v>64.099999999999994</c:v>
                </c:pt>
                <c:pt idx="3">
                  <c:v>66.900000000000006</c:v>
                </c:pt>
              </c:numCache>
            </c:numRef>
          </c:val>
        </c:ser>
        <c:shape val="cylinder"/>
        <c:axId val="106417152"/>
        <c:axId val="117969664"/>
        <c:axId val="0"/>
      </c:bar3DChart>
      <c:catAx>
        <c:axId val="106417152"/>
        <c:scaling>
          <c:orientation val="minMax"/>
        </c:scaling>
        <c:axPos val="b"/>
        <c:numFmt formatCode="General" sourceLinked="1"/>
        <c:tickLblPos val="nextTo"/>
        <c:crossAx val="117969664"/>
        <c:crosses val="autoZero"/>
        <c:auto val="1"/>
        <c:lblAlgn val="ctr"/>
        <c:lblOffset val="100"/>
      </c:catAx>
      <c:valAx>
        <c:axId val="117969664"/>
        <c:scaling>
          <c:orientation val="minMax"/>
        </c:scaling>
        <c:axPos val="l"/>
        <c:majorGridlines/>
        <c:numFmt formatCode="General" sourceLinked="1"/>
        <c:tickLblPos val="nextTo"/>
        <c:crossAx val="10641715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7.581533620372799E-2"/>
          <c:y val="5.7777373386712953E-2"/>
          <c:w val="0.92418466379627207"/>
          <c:h val="0.83962505410824528"/>
        </c:manualLayout>
      </c:layout>
      <c:lineChart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pPr>
              <a:ln>
                <a:solidFill>
                  <a:srgbClr val="00B050"/>
                </a:solidFill>
              </a:ln>
            </c:spPr>
          </c:marker>
          <c:dLbls>
            <c:dLbl>
              <c:idx val="0"/>
              <c:layout>
                <c:manualLayout>
                  <c:x val="-5.1446733456499433E-3"/>
                  <c:y val="-7.2561850407174819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1.7147560844201779E-3"/>
                  <c:y val="1.9745201325732775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-2.7438257843466485E-2"/>
                  <c:y val="6.8375589806760895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3"/>
              <c:layout>
                <c:manualLayout>
                  <c:x val="-2.9153148958683012E-2"/>
                  <c:y val="6.3491580649815804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4"/>
              <c:layout>
                <c:manualLayout>
                  <c:x val="-1.2004237806516533E-2"/>
                  <c:y val="7.1794369297098939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numRef>
              <c:f>Лист1!$A$2:$A$6</c:f>
              <c:numCache>
                <c:formatCode>dd/mm/yyyy</c:formatCode>
                <c:ptCount val="5"/>
                <c:pt idx="0">
                  <c:v>42370</c:v>
                </c:pt>
                <c:pt idx="1">
                  <c:v>42736</c:v>
                </c:pt>
                <c:pt idx="2">
                  <c:v>43101</c:v>
                </c:pt>
                <c:pt idx="3">
                  <c:v>43374</c:v>
                </c:pt>
                <c:pt idx="4">
                  <c:v>43466</c:v>
                </c:pt>
              </c:numCache>
            </c:numRef>
          </c:cat>
          <c:val>
            <c:numRef>
              <c:f>Лист1!$B$2:$B$6</c:f>
              <c:numCache>
                <c:formatCode>0.0</c:formatCode>
                <c:ptCount val="5"/>
                <c:pt idx="0" formatCode="General">
                  <c:v>52.6</c:v>
                </c:pt>
                <c:pt idx="1">
                  <c:v>40.4</c:v>
                </c:pt>
                <c:pt idx="2" formatCode="General">
                  <c:v>27.8</c:v>
                </c:pt>
                <c:pt idx="3" formatCode="General">
                  <c:v>18.399999999999999</c:v>
                </c:pt>
                <c:pt idx="4" formatCode="General">
                  <c:v>15</c:v>
                </c:pt>
              </c:numCache>
            </c:numRef>
          </c:val>
        </c:ser>
        <c:marker val="1"/>
        <c:axId val="119476992"/>
        <c:axId val="119478528"/>
      </c:lineChart>
      <c:dateAx>
        <c:axId val="119476992"/>
        <c:scaling>
          <c:orientation val="minMax"/>
        </c:scaling>
        <c:axPos val="b"/>
        <c:numFmt formatCode="dd/mm/yyyy" sourceLinked="1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9478528"/>
        <c:crosses val="autoZero"/>
        <c:auto val="1"/>
        <c:lblOffset val="100"/>
      </c:dateAx>
      <c:valAx>
        <c:axId val="11947852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947699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886385-F33C-4B4F-8EC2-8689CC069A3C}" type="doc">
      <dgm:prSet loTypeId="urn:microsoft.com/office/officeart/2005/8/layout/vList5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773F26E0-A011-4A98-8EC6-20412A41AF31}">
      <dgm:prSet custT="1"/>
      <dgm:spPr>
        <a:gradFill flip="none" rotWithShape="1">
          <a:gsLst>
            <a:gs pos="0">
              <a:srgbClr val="D34D4D"/>
            </a:gs>
            <a:gs pos="50000">
              <a:srgbClr val="D34D4D"/>
            </a:gs>
            <a:gs pos="100000">
              <a:srgbClr val="D34D4D"/>
            </a:gs>
          </a:gsLst>
          <a:lin ang="16200000" scaled="0"/>
          <a:tileRect/>
        </a:gradFill>
      </dgm:spPr>
      <dgm:t>
        <a:bodyPr/>
        <a:lstStyle/>
        <a:p>
          <a:pPr rtl="0"/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Площадь района: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3542FF3F-9581-4654-B42D-5EF05ECAF0C5}" type="parTrans" cxnId="{638D019D-1027-4969-A7F9-FF5A6459D6F9}">
      <dgm:prSet/>
      <dgm:spPr/>
      <dgm:t>
        <a:bodyPr/>
        <a:lstStyle/>
        <a:p>
          <a:endParaRPr lang="ru-RU"/>
        </a:p>
      </dgm:t>
    </dgm:pt>
    <dgm:pt modelId="{6E33F454-8831-480E-928E-A3810310B740}" type="sibTrans" cxnId="{638D019D-1027-4969-A7F9-FF5A6459D6F9}">
      <dgm:prSet/>
      <dgm:spPr/>
      <dgm:t>
        <a:bodyPr/>
        <a:lstStyle/>
        <a:p>
          <a:endParaRPr lang="ru-RU"/>
        </a:p>
      </dgm:t>
    </dgm:pt>
    <dgm:pt modelId="{AEC11D1B-D801-43C2-A043-6398E31409D6}">
      <dgm:prSet custT="1"/>
      <dgm:spPr>
        <a:solidFill>
          <a:srgbClr val="92D050"/>
        </a:solidFill>
      </dgm:spPr>
      <dgm:t>
        <a:bodyPr/>
        <a:lstStyle/>
        <a:p>
          <a:pPr rtl="0"/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Численность населения: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B5A146A6-F053-449C-AEC3-36D9F9CDFDBB}" type="parTrans" cxnId="{5E2881A1-962B-4F2C-B34D-7E47C2E1050B}">
      <dgm:prSet/>
      <dgm:spPr/>
      <dgm:t>
        <a:bodyPr/>
        <a:lstStyle/>
        <a:p>
          <a:endParaRPr lang="ru-RU"/>
        </a:p>
      </dgm:t>
    </dgm:pt>
    <dgm:pt modelId="{2E8C858D-2F73-4A88-AF14-24AD2751ECA4}" type="sibTrans" cxnId="{5E2881A1-962B-4F2C-B34D-7E47C2E1050B}">
      <dgm:prSet/>
      <dgm:spPr/>
      <dgm:t>
        <a:bodyPr/>
        <a:lstStyle/>
        <a:p>
          <a:endParaRPr lang="ru-RU"/>
        </a:p>
      </dgm:t>
    </dgm:pt>
    <dgm:pt modelId="{1DA787CA-C04E-445E-BF96-3B44E2688060}">
      <dgm:prSet custT="1"/>
      <dgm:spPr>
        <a:solidFill>
          <a:srgbClr val="7030A0"/>
        </a:solidFill>
      </dgm:spPr>
      <dgm:t>
        <a:bodyPr/>
        <a:lstStyle/>
        <a:p>
          <a:pPr rtl="0"/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В состав района входит 9 муниципальных образований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4B76F3B0-081C-468F-A0E7-3A2B5AE9119F}" type="parTrans" cxnId="{2D6A6A59-4C1F-42E6-B247-BC3B6D83D5EF}">
      <dgm:prSet/>
      <dgm:spPr/>
      <dgm:t>
        <a:bodyPr/>
        <a:lstStyle/>
        <a:p>
          <a:endParaRPr lang="ru-RU"/>
        </a:p>
      </dgm:t>
    </dgm:pt>
    <dgm:pt modelId="{9B870614-0FDC-46F0-AE79-BE05E8238252}" type="sibTrans" cxnId="{2D6A6A59-4C1F-42E6-B247-BC3B6D83D5EF}">
      <dgm:prSet/>
      <dgm:spPr/>
      <dgm:t>
        <a:bodyPr/>
        <a:lstStyle/>
        <a:p>
          <a:endParaRPr lang="ru-RU"/>
        </a:p>
      </dgm:t>
    </dgm:pt>
    <dgm:pt modelId="{0AC2CE30-A1E1-441C-A599-B064701A813C}">
      <dgm:prSet custT="1"/>
      <dgm:spPr/>
      <dgm:t>
        <a:bodyPr/>
        <a:lstStyle/>
        <a:p>
          <a:pPr rtl="0"/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МО г. Липки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C46BA88A-3031-4D33-B9CE-0413C6EC982C}" type="parTrans" cxnId="{591B0244-810B-44FD-892F-666F58CC9E02}">
      <dgm:prSet/>
      <dgm:spPr/>
      <dgm:t>
        <a:bodyPr/>
        <a:lstStyle/>
        <a:p>
          <a:endParaRPr lang="ru-RU"/>
        </a:p>
      </dgm:t>
    </dgm:pt>
    <dgm:pt modelId="{EC629AF1-9C00-40B7-8DFB-AA5438CA0C9F}" type="sibTrans" cxnId="{591B0244-810B-44FD-892F-666F58CC9E02}">
      <dgm:prSet/>
      <dgm:spPr/>
      <dgm:t>
        <a:bodyPr/>
        <a:lstStyle/>
        <a:p>
          <a:endParaRPr lang="ru-RU"/>
        </a:p>
      </dgm:t>
    </dgm:pt>
    <dgm:pt modelId="{486B1B03-10AA-485C-AA43-0D651C301950}">
      <dgm:prSet custT="1"/>
      <dgm:spPr/>
      <dgm:t>
        <a:bodyPr/>
        <a:lstStyle/>
        <a:p>
          <a:pPr rtl="0"/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МО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Богучаровское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6707BCEF-FBE3-4031-9072-0562AD7042ED}" type="parTrans" cxnId="{052E39CD-21EC-40EA-A80A-DF6FD79A7C10}">
      <dgm:prSet/>
      <dgm:spPr/>
      <dgm:t>
        <a:bodyPr/>
        <a:lstStyle/>
        <a:p>
          <a:endParaRPr lang="ru-RU"/>
        </a:p>
      </dgm:t>
    </dgm:pt>
    <dgm:pt modelId="{03D8FA6A-663C-4B48-B053-13E315F841B3}" type="sibTrans" cxnId="{052E39CD-21EC-40EA-A80A-DF6FD79A7C10}">
      <dgm:prSet/>
      <dgm:spPr/>
      <dgm:t>
        <a:bodyPr/>
        <a:lstStyle/>
        <a:p>
          <a:endParaRPr lang="ru-RU"/>
        </a:p>
      </dgm:t>
    </dgm:pt>
    <dgm:pt modelId="{00C9DF31-4C70-4F6A-B6C7-68980B15521D}">
      <dgm:prSet custT="1"/>
      <dgm:spPr/>
      <dgm:t>
        <a:bodyPr/>
        <a:lstStyle/>
        <a:p>
          <a:pPr rtl="0"/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МО Бородинское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4138B580-AAC9-4413-9949-A2EB122D12B5}" type="parTrans" cxnId="{04DE9A40-FC2D-4197-B53F-184F41395304}">
      <dgm:prSet/>
      <dgm:spPr/>
      <dgm:t>
        <a:bodyPr/>
        <a:lstStyle/>
        <a:p>
          <a:endParaRPr lang="ru-RU"/>
        </a:p>
      </dgm:t>
    </dgm:pt>
    <dgm:pt modelId="{B337640E-0306-49AF-9EE2-D90EAED4982D}" type="sibTrans" cxnId="{04DE9A40-FC2D-4197-B53F-184F41395304}">
      <dgm:prSet/>
      <dgm:spPr/>
      <dgm:t>
        <a:bodyPr/>
        <a:lstStyle/>
        <a:p>
          <a:endParaRPr lang="ru-RU"/>
        </a:p>
      </dgm:t>
    </dgm:pt>
    <dgm:pt modelId="{C55FFD95-9EA4-46FF-842A-A4DC8182B801}">
      <dgm:prSet custT="1"/>
      <dgm:spPr/>
      <dgm:t>
        <a:bodyPr/>
        <a:lstStyle/>
        <a:p>
          <a:pPr rtl="0"/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МО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Дедиловское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73643528-14DB-4E42-9DAC-3B8DC0092A67}" type="parTrans" cxnId="{C8F23B8D-504F-4301-8600-D9078A70A1DE}">
      <dgm:prSet/>
      <dgm:spPr/>
      <dgm:t>
        <a:bodyPr/>
        <a:lstStyle/>
        <a:p>
          <a:endParaRPr lang="ru-RU"/>
        </a:p>
      </dgm:t>
    </dgm:pt>
    <dgm:pt modelId="{E1DF45FC-BB3D-4624-8F49-6CF036848935}" type="sibTrans" cxnId="{C8F23B8D-504F-4301-8600-D9078A70A1DE}">
      <dgm:prSet/>
      <dgm:spPr/>
      <dgm:t>
        <a:bodyPr/>
        <a:lstStyle/>
        <a:p>
          <a:endParaRPr lang="ru-RU"/>
        </a:p>
      </dgm:t>
    </dgm:pt>
    <dgm:pt modelId="{B8BE810D-CFF2-459D-BC2A-C823AF07893A}">
      <dgm:prSet custT="1"/>
      <dgm:spPr/>
      <dgm:t>
        <a:bodyPr/>
        <a:lstStyle/>
        <a:p>
          <a:pPr rtl="0"/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МО Красноярское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6574CC3A-FB15-4B32-AF25-B6E14FD5404A}" type="parTrans" cxnId="{77FFD520-C8B5-47AF-84B6-C59465E63644}">
      <dgm:prSet/>
      <dgm:spPr/>
      <dgm:t>
        <a:bodyPr/>
        <a:lstStyle/>
        <a:p>
          <a:endParaRPr lang="ru-RU"/>
        </a:p>
      </dgm:t>
    </dgm:pt>
    <dgm:pt modelId="{1266563A-BEED-4FDB-9C08-48A6DAF9482F}" type="sibTrans" cxnId="{77FFD520-C8B5-47AF-84B6-C59465E63644}">
      <dgm:prSet/>
      <dgm:spPr/>
      <dgm:t>
        <a:bodyPr/>
        <a:lstStyle/>
        <a:p>
          <a:endParaRPr lang="ru-RU"/>
        </a:p>
      </dgm:t>
    </dgm:pt>
    <dgm:pt modelId="{238F1E63-FD3E-47D8-9453-3BF7F3853EE3}">
      <dgm:prSet custT="1"/>
      <dgm:spPr/>
      <dgm:t>
        <a:bodyPr/>
        <a:lstStyle/>
        <a:p>
          <a:pPr rtl="0"/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МО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Приупское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386B6808-F19A-48AC-AB16-C99869CEA10C}" type="parTrans" cxnId="{B073484D-B102-4067-B0EB-E2BD5EAE7E74}">
      <dgm:prSet/>
      <dgm:spPr/>
      <dgm:t>
        <a:bodyPr/>
        <a:lstStyle/>
        <a:p>
          <a:endParaRPr lang="ru-RU"/>
        </a:p>
      </dgm:t>
    </dgm:pt>
    <dgm:pt modelId="{F5866A7E-7E17-48F9-A6DD-33233BC41AA7}" type="sibTrans" cxnId="{B073484D-B102-4067-B0EB-E2BD5EAE7E74}">
      <dgm:prSet/>
      <dgm:spPr/>
      <dgm:t>
        <a:bodyPr/>
        <a:lstStyle/>
        <a:p>
          <a:endParaRPr lang="ru-RU"/>
        </a:p>
      </dgm:t>
    </dgm:pt>
    <dgm:pt modelId="{F4241CD0-92E8-4835-9B9F-14DDB6E260EB}">
      <dgm:prSet custT="1"/>
      <dgm:spPr/>
      <dgm:t>
        <a:bodyPr/>
        <a:lstStyle/>
        <a:p>
          <a:pPr rtl="0"/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МО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Шварцевское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092F7790-3D56-4FB0-AD65-C2F22D4355F9}" type="parTrans" cxnId="{748B8308-DFD5-4D66-819F-8BE720AF51CE}">
      <dgm:prSet/>
      <dgm:spPr/>
      <dgm:t>
        <a:bodyPr/>
        <a:lstStyle/>
        <a:p>
          <a:endParaRPr lang="ru-RU"/>
        </a:p>
      </dgm:t>
    </dgm:pt>
    <dgm:pt modelId="{32902D5C-80A6-468F-A472-F29F8076A4DE}" type="sibTrans" cxnId="{748B8308-DFD5-4D66-819F-8BE720AF51CE}">
      <dgm:prSet/>
      <dgm:spPr/>
      <dgm:t>
        <a:bodyPr/>
        <a:lstStyle/>
        <a:p>
          <a:endParaRPr lang="ru-RU"/>
        </a:p>
      </dgm:t>
    </dgm:pt>
    <dgm:pt modelId="{FBC1AEA5-8B18-4C34-9F5A-C9F477745A53}">
      <dgm:prSet custT="1"/>
      <dgm:spPr/>
      <dgm:t>
        <a:bodyPr/>
        <a:lstStyle/>
        <a:p>
          <a:pPr rtl="0"/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931 кв. км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95C80612-A165-480A-97A8-6EA81299AD7A}" type="parTrans" cxnId="{E1FCDA24-8B4A-49E1-9B7D-7BCEA502490A}">
      <dgm:prSet/>
      <dgm:spPr/>
      <dgm:t>
        <a:bodyPr/>
        <a:lstStyle/>
        <a:p>
          <a:endParaRPr lang="ru-RU"/>
        </a:p>
      </dgm:t>
    </dgm:pt>
    <dgm:pt modelId="{DDB5ACAB-10E7-40C8-806D-B3DC0AE3BF13}" type="sibTrans" cxnId="{E1FCDA24-8B4A-49E1-9B7D-7BCEA502490A}">
      <dgm:prSet/>
      <dgm:spPr/>
      <dgm:t>
        <a:bodyPr/>
        <a:lstStyle/>
        <a:p>
          <a:endParaRPr lang="ru-RU"/>
        </a:p>
      </dgm:t>
    </dgm:pt>
    <dgm:pt modelId="{8E3525D9-5EB3-416E-BE1F-9A52B25C8235}">
      <dgm:prSet custT="1"/>
      <dgm:spPr/>
      <dgm:t>
        <a:bodyPr/>
        <a:lstStyle/>
        <a:p>
          <a:pPr rtl="0"/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 73,1 тыс. человек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8E2FE6B6-8A8D-4084-B2AC-68CD6EAB8309}" type="parTrans" cxnId="{23C75097-032F-4133-974D-751C932B6F51}">
      <dgm:prSet/>
      <dgm:spPr/>
      <dgm:t>
        <a:bodyPr/>
        <a:lstStyle/>
        <a:p>
          <a:endParaRPr lang="ru-RU"/>
        </a:p>
      </dgm:t>
    </dgm:pt>
    <dgm:pt modelId="{8E9F6825-D8AF-4FA7-B442-713ED0C5468D}" type="sibTrans" cxnId="{23C75097-032F-4133-974D-751C932B6F51}">
      <dgm:prSet/>
      <dgm:spPr/>
      <dgm:t>
        <a:bodyPr/>
        <a:lstStyle/>
        <a:p>
          <a:endParaRPr lang="ru-RU"/>
        </a:p>
      </dgm:t>
    </dgm:pt>
    <dgm:pt modelId="{03C23C0F-36BA-4333-9A33-136AB04B3485}">
      <dgm:prSet custT="1"/>
      <dgm:spPr/>
      <dgm:t>
        <a:bodyPr/>
        <a:lstStyle/>
        <a:p>
          <a:pPr rtl="0"/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МО г. Киреевск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09740AB0-BBA2-4129-AB48-71749CC0B2A7}" type="parTrans" cxnId="{27C1AC64-C15D-40E0-8F45-4AF7009CA2D0}">
      <dgm:prSet/>
      <dgm:spPr/>
      <dgm:t>
        <a:bodyPr/>
        <a:lstStyle/>
        <a:p>
          <a:endParaRPr lang="ru-RU"/>
        </a:p>
      </dgm:t>
    </dgm:pt>
    <dgm:pt modelId="{DAE1EE63-5031-445C-A4CE-62FC9B399C02}" type="sibTrans" cxnId="{27C1AC64-C15D-40E0-8F45-4AF7009CA2D0}">
      <dgm:prSet/>
      <dgm:spPr/>
      <dgm:t>
        <a:bodyPr/>
        <a:lstStyle/>
        <a:p>
          <a:endParaRPr lang="ru-RU"/>
        </a:p>
      </dgm:t>
    </dgm:pt>
    <dgm:pt modelId="{209761D1-47A9-420D-858C-E23AF715A376}">
      <dgm:prSet custT="1"/>
      <dgm:spPr/>
      <dgm:t>
        <a:bodyPr/>
        <a:lstStyle/>
        <a:p>
          <a:pPr rtl="0"/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МО г. Болохово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AAAD7CF9-940C-4CD5-B8A8-37C4658BA330}" type="parTrans" cxnId="{EE91ED92-DDBA-46C4-B551-107D8F16EB07}">
      <dgm:prSet/>
      <dgm:spPr/>
      <dgm:t>
        <a:bodyPr/>
        <a:lstStyle/>
        <a:p>
          <a:endParaRPr lang="ru-RU"/>
        </a:p>
      </dgm:t>
    </dgm:pt>
    <dgm:pt modelId="{0C58A268-300E-4BF6-AB56-3628371EC073}" type="sibTrans" cxnId="{EE91ED92-DDBA-46C4-B551-107D8F16EB07}">
      <dgm:prSet/>
      <dgm:spPr/>
      <dgm:t>
        <a:bodyPr/>
        <a:lstStyle/>
        <a:p>
          <a:endParaRPr lang="ru-RU"/>
        </a:p>
      </dgm:t>
    </dgm:pt>
    <dgm:pt modelId="{B22F1489-3E11-42D3-8986-C027F8934759}" type="pres">
      <dgm:prSet presAssocID="{E1886385-F33C-4B4F-8EC2-8689CC069A3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192B6CD-6A93-4E9D-A6D8-F72CC3836A9B}" type="pres">
      <dgm:prSet presAssocID="{773F26E0-A011-4A98-8EC6-20412A41AF31}" presName="linNode" presStyleCnt="0"/>
      <dgm:spPr/>
    </dgm:pt>
    <dgm:pt modelId="{46DEBD35-8F79-4CF9-AB9E-C2D8EE8476C2}" type="pres">
      <dgm:prSet presAssocID="{773F26E0-A011-4A98-8EC6-20412A41AF31}" presName="parentText" presStyleLbl="node1" presStyleIdx="0" presStyleCnt="3" custScaleX="152558" custScaleY="41729" custLinFactNeighborX="-18" custLinFactNeighborY="-10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C2352E-A634-4833-AC79-C9C6FB326582}" type="pres">
      <dgm:prSet presAssocID="{773F26E0-A011-4A98-8EC6-20412A41AF31}" presName="descendantText" presStyleLbl="alignAccFollowNode1" presStyleIdx="0" presStyleCnt="3" custScaleX="96388" custScaleY="417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AC26B4-92CF-4C8B-9517-F8ADB256BD7D}" type="pres">
      <dgm:prSet presAssocID="{6E33F454-8831-480E-928E-A3810310B740}" presName="sp" presStyleCnt="0"/>
      <dgm:spPr/>
    </dgm:pt>
    <dgm:pt modelId="{5BA0CFED-2938-4ED1-BE79-93CBD9D567E4}" type="pres">
      <dgm:prSet presAssocID="{AEC11D1B-D801-43C2-A043-6398E31409D6}" presName="linNode" presStyleCnt="0"/>
      <dgm:spPr/>
    </dgm:pt>
    <dgm:pt modelId="{4C6C4522-DA50-4879-BD55-992C0CA45348}" type="pres">
      <dgm:prSet presAssocID="{AEC11D1B-D801-43C2-A043-6398E31409D6}" presName="parentText" presStyleLbl="node1" presStyleIdx="1" presStyleCnt="3" custScaleX="159541" custScaleY="3698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540CB7-09DE-41AC-80F6-823F4D27C2C0}" type="pres">
      <dgm:prSet presAssocID="{AEC11D1B-D801-43C2-A043-6398E31409D6}" presName="descendantText" presStyleLbl="alignAccFollowNode1" presStyleIdx="1" presStyleCnt="3" custScaleY="330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69AAB9-41DE-4641-9004-8205234EA27E}" type="pres">
      <dgm:prSet presAssocID="{2E8C858D-2F73-4A88-AF14-24AD2751ECA4}" presName="sp" presStyleCnt="0"/>
      <dgm:spPr/>
    </dgm:pt>
    <dgm:pt modelId="{2B1BDDFA-348F-4DB5-9FE6-66E330C915E7}" type="pres">
      <dgm:prSet presAssocID="{1DA787CA-C04E-445E-BF96-3B44E2688060}" presName="linNode" presStyleCnt="0"/>
      <dgm:spPr/>
    </dgm:pt>
    <dgm:pt modelId="{D31D8ADE-AC6F-45B1-B6B4-EE5D34938896}" type="pres">
      <dgm:prSet presAssocID="{1DA787CA-C04E-445E-BF96-3B44E2688060}" presName="parentText" presStyleLbl="node1" presStyleIdx="2" presStyleCnt="3" custScaleX="16776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77EBD6-78ED-4261-BF1B-9F42759CC12B}" type="pres">
      <dgm:prSet presAssocID="{1DA787CA-C04E-445E-BF96-3B44E2688060}" presName="descendantText" presStyleLbl="alignAccFollowNode1" presStyleIdx="2" presStyleCnt="3" custScaleY="110894" custLinFactNeighborX="3104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78ADA5-2F94-4027-9E57-5892BF7E1CEE}" type="presOf" srcId="{486B1B03-10AA-485C-AA43-0D651C301950}" destId="{E077EBD6-78ED-4261-BF1B-9F42759CC12B}" srcOrd="0" destOrd="3" presId="urn:microsoft.com/office/officeart/2005/8/layout/vList5"/>
    <dgm:cxn modelId="{611BB83F-7E99-41F7-9706-359ECAA1DBC0}" type="presOf" srcId="{238F1E63-FD3E-47D8-9453-3BF7F3853EE3}" destId="{E077EBD6-78ED-4261-BF1B-9F42759CC12B}" srcOrd="0" destOrd="7" presId="urn:microsoft.com/office/officeart/2005/8/layout/vList5"/>
    <dgm:cxn modelId="{EE91ED92-DDBA-46C4-B551-107D8F16EB07}" srcId="{1DA787CA-C04E-445E-BF96-3B44E2688060}" destId="{209761D1-47A9-420D-858C-E23AF715A376}" srcOrd="1" destOrd="0" parTransId="{AAAD7CF9-940C-4CD5-B8A8-37C4658BA330}" sibTransId="{0C58A268-300E-4BF6-AB56-3628371EC073}"/>
    <dgm:cxn modelId="{AABB50C4-F3CB-4478-864D-D500B4977292}" type="presOf" srcId="{FBC1AEA5-8B18-4C34-9F5A-C9F477745A53}" destId="{9DC2352E-A634-4833-AC79-C9C6FB326582}" srcOrd="0" destOrd="0" presId="urn:microsoft.com/office/officeart/2005/8/layout/vList5"/>
    <dgm:cxn modelId="{77FFD520-C8B5-47AF-84B6-C59465E63644}" srcId="{1DA787CA-C04E-445E-BF96-3B44E2688060}" destId="{B8BE810D-CFF2-459D-BC2A-C823AF07893A}" srcOrd="6" destOrd="0" parTransId="{6574CC3A-FB15-4B32-AF25-B6E14FD5404A}" sibTransId="{1266563A-BEED-4FDB-9C08-48A6DAF9482F}"/>
    <dgm:cxn modelId="{4D2EAAB5-6B39-482D-9814-693B67939510}" type="presOf" srcId="{209761D1-47A9-420D-858C-E23AF715A376}" destId="{E077EBD6-78ED-4261-BF1B-9F42759CC12B}" srcOrd="0" destOrd="1" presId="urn:microsoft.com/office/officeart/2005/8/layout/vList5"/>
    <dgm:cxn modelId="{5184FEF8-E0CA-405E-A582-846DE7EAE1F0}" type="presOf" srcId="{03C23C0F-36BA-4333-9A33-136AB04B3485}" destId="{E077EBD6-78ED-4261-BF1B-9F42759CC12B}" srcOrd="0" destOrd="0" presId="urn:microsoft.com/office/officeart/2005/8/layout/vList5"/>
    <dgm:cxn modelId="{DD98EBF0-22E2-44EF-BE6D-A69CACF7375C}" type="presOf" srcId="{F4241CD0-92E8-4835-9B9F-14DDB6E260EB}" destId="{E077EBD6-78ED-4261-BF1B-9F42759CC12B}" srcOrd="0" destOrd="8" presId="urn:microsoft.com/office/officeart/2005/8/layout/vList5"/>
    <dgm:cxn modelId="{6719BC78-FEF8-448A-9C39-6FC63F0C91AB}" type="presOf" srcId="{00C9DF31-4C70-4F6A-B6C7-68980B15521D}" destId="{E077EBD6-78ED-4261-BF1B-9F42759CC12B}" srcOrd="0" destOrd="4" presId="urn:microsoft.com/office/officeart/2005/8/layout/vList5"/>
    <dgm:cxn modelId="{52B962FC-81B6-4DD6-8B4E-B81116A38EEF}" type="presOf" srcId="{773F26E0-A011-4A98-8EC6-20412A41AF31}" destId="{46DEBD35-8F79-4CF9-AB9E-C2D8EE8476C2}" srcOrd="0" destOrd="0" presId="urn:microsoft.com/office/officeart/2005/8/layout/vList5"/>
    <dgm:cxn modelId="{5E2881A1-962B-4F2C-B34D-7E47C2E1050B}" srcId="{E1886385-F33C-4B4F-8EC2-8689CC069A3C}" destId="{AEC11D1B-D801-43C2-A043-6398E31409D6}" srcOrd="1" destOrd="0" parTransId="{B5A146A6-F053-449C-AEC3-36D9F9CDFDBB}" sibTransId="{2E8C858D-2F73-4A88-AF14-24AD2751ECA4}"/>
    <dgm:cxn modelId="{E8571B31-4FF9-4F75-BD68-451B4E1D0B33}" type="presOf" srcId="{B8BE810D-CFF2-459D-BC2A-C823AF07893A}" destId="{E077EBD6-78ED-4261-BF1B-9F42759CC12B}" srcOrd="0" destOrd="6" presId="urn:microsoft.com/office/officeart/2005/8/layout/vList5"/>
    <dgm:cxn modelId="{E1FCDA24-8B4A-49E1-9B7D-7BCEA502490A}" srcId="{773F26E0-A011-4A98-8EC6-20412A41AF31}" destId="{FBC1AEA5-8B18-4C34-9F5A-C9F477745A53}" srcOrd="0" destOrd="0" parTransId="{95C80612-A165-480A-97A8-6EA81299AD7A}" sibTransId="{DDB5ACAB-10E7-40C8-806D-B3DC0AE3BF13}"/>
    <dgm:cxn modelId="{2ABEEF8D-26CB-4B5E-89F6-A678268CE6BF}" type="presOf" srcId="{AEC11D1B-D801-43C2-A043-6398E31409D6}" destId="{4C6C4522-DA50-4879-BD55-992C0CA45348}" srcOrd="0" destOrd="0" presId="urn:microsoft.com/office/officeart/2005/8/layout/vList5"/>
    <dgm:cxn modelId="{71037CB8-D361-4088-BD32-62E81D55681B}" type="presOf" srcId="{8E3525D9-5EB3-416E-BE1F-9A52B25C8235}" destId="{BE540CB7-09DE-41AC-80F6-823F4D27C2C0}" srcOrd="0" destOrd="0" presId="urn:microsoft.com/office/officeart/2005/8/layout/vList5"/>
    <dgm:cxn modelId="{928E4D7D-4C63-435E-B816-BB8D4399F1BE}" type="presOf" srcId="{E1886385-F33C-4B4F-8EC2-8689CC069A3C}" destId="{B22F1489-3E11-42D3-8986-C027F8934759}" srcOrd="0" destOrd="0" presId="urn:microsoft.com/office/officeart/2005/8/layout/vList5"/>
    <dgm:cxn modelId="{23C75097-032F-4133-974D-751C932B6F51}" srcId="{AEC11D1B-D801-43C2-A043-6398E31409D6}" destId="{8E3525D9-5EB3-416E-BE1F-9A52B25C8235}" srcOrd="0" destOrd="0" parTransId="{8E2FE6B6-8A8D-4084-B2AC-68CD6EAB8309}" sibTransId="{8E9F6825-D8AF-4FA7-B442-713ED0C5468D}"/>
    <dgm:cxn modelId="{27C1AC64-C15D-40E0-8F45-4AF7009CA2D0}" srcId="{1DA787CA-C04E-445E-BF96-3B44E2688060}" destId="{03C23C0F-36BA-4333-9A33-136AB04B3485}" srcOrd="0" destOrd="0" parTransId="{09740AB0-BBA2-4129-AB48-71749CC0B2A7}" sibTransId="{DAE1EE63-5031-445C-A4CE-62FC9B399C02}"/>
    <dgm:cxn modelId="{052E39CD-21EC-40EA-A80A-DF6FD79A7C10}" srcId="{1DA787CA-C04E-445E-BF96-3B44E2688060}" destId="{486B1B03-10AA-485C-AA43-0D651C301950}" srcOrd="3" destOrd="0" parTransId="{6707BCEF-FBE3-4031-9072-0562AD7042ED}" sibTransId="{03D8FA6A-663C-4B48-B053-13E315F841B3}"/>
    <dgm:cxn modelId="{09EB144E-F9F4-4E7A-BABA-F1128A57FC1C}" type="presOf" srcId="{0AC2CE30-A1E1-441C-A599-B064701A813C}" destId="{E077EBD6-78ED-4261-BF1B-9F42759CC12B}" srcOrd="0" destOrd="2" presId="urn:microsoft.com/office/officeart/2005/8/layout/vList5"/>
    <dgm:cxn modelId="{638D019D-1027-4969-A7F9-FF5A6459D6F9}" srcId="{E1886385-F33C-4B4F-8EC2-8689CC069A3C}" destId="{773F26E0-A011-4A98-8EC6-20412A41AF31}" srcOrd="0" destOrd="0" parTransId="{3542FF3F-9581-4654-B42D-5EF05ECAF0C5}" sibTransId="{6E33F454-8831-480E-928E-A3810310B740}"/>
    <dgm:cxn modelId="{591B0244-810B-44FD-892F-666F58CC9E02}" srcId="{1DA787CA-C04E-445E-BF96-3B44E2688060}" destId="{0AC2CE30-A1E1-441C-A599-B064701A813C}" srcOrd="2" destOrd="0" parTransId="{C46BA88A-3031-4D33-B9CE-0413C6EC982C}" sibTransId="{EC629AF1-9C00-40B7-8DFB-AA5438CA0C9F}"/>
    <dgm:cxn modelId="{966C0180-6868-4712-B137-D05574D5B9F7}" type="presOf" srcId="{C55FFD95-9EA4-46FF-842A-A4DC8182B801}" destId="{E077EBD6-78ED-4261-BF1B-9F42759CC12B}" srcOrd="0" destOrd="5" presId="urn:microsoft.com/office/officeart/2005/8/layout/vList5"/>
    <dgm:cxn modelId="{C8F23B8D-504F-4301-8600-D9078A70A1DE}" srcId="{1DA787CA-C04E-445E-BF96-3B44E2688060}" destId="{C55FFD95-9EA4-46FF-842A-A4DC8182B801}" srcOrd="5" destOrd="0" parTransId="{73643528-14DB-4E42-9DAC-3B8DC0092A67}" sibTransId="{E1DF45FC-BB3D-4624-8F49-6CF036848935}"/>
    <dgm:cxn modelId="{748B8308-DFD5-4D66-819F-8BE720AF51CE}" srcId="{1DA787CA-C04E-445E-BF96-3B44E2688060}" destId="{F4241CD0-92E8-4835-9B9F-14DDB6E260EB}" srcOrd="8" destOrd="0" parTransId="{092F7790-3D56-4FB0-AD65-C2F22D4355F9}" sibTransId="{32902D5C-80A6-468F-A472-F29F8076A4DE}"/>
    <dgm:cxn modelId="{04DE9A40-FC2D-4197-B53F-184F41395304}" srcId="{1DA787CA-C04E-445E-BF96-3B44E2688060}" destId="{00C9DF31-4C70-4F6A-B6C7-68980B15521D}" srcOrd="4" destOrd="0" parTransId="{4138B580-AAC9-4413-9949-A2EB122D12B5}" sibTransId="{B337640E-0306-49AF-9EE2-D90EAED4982D}"/>
    <dgm:cxn modelId="{2D6A6A59-4C1F-42E6-B247-BC3B6D83D5EF}" srcId="{E1886385-F33C-4B4F-8EC2-8689CC069A3C}" destId="{1DA787CA-C04E-445E-BF96-3B44E2688060}" srcOrd="2" destOrd="0" parTransId="{4B76F3B0-081C-468F-A0E7-3A2B5AE9119F}" sibTransId="{9B870614-0FDC-46F0-AE79-BE05E8238252}"/>
    <dgm:cxn modelId="{B073484D-B102-4067-B0EB-E2BD5EAE7E74}" srcId="{1DA787CA-C04E-445E-BF96-3B44E2688060}" destId="{238F1E63-FD3E-47D8-9453-3BF7F3853EE3}" srcOrd="7" destOrd="0" parTransId="{386B6808-F19A-48AC-AB16-C99869CEA10C}" sibTransId="{F5866A7E-7E17-48F9-A6DD-33233BC41AA7}"/>
    <dgm:cxn modelId="{050EAD85-EC01-4452-A649-04CB00293CAF}" type="presOf" srcId="{1DA787CA-C04E-445E-BF96-3B44E2688060}" destId="{D31D8ADE-AC6F-45B1-B6B4-EE5D34938896}" srcOrd="0" destOrd="0" presId="urn:microsoft.com/office/officeart/2005/8/layout/vList5"/>
    <dgm:cxn modelId="{CCA9CC85-242D-41CE-B86F-228D8B14AB51}" type="presParOf" srcId="{B22F1489-3E11-42D3-8986-C027F8934759}" destId="{C192B6CD-6A93-4E9D-A6D8-F72CC3836A9B}" srcOrd="0" destOrd="0" presId="urn:microsoft.com/office/officeart/2005/8/layout/vList5"/>
    <dgm:cxn modelId="{D47A0FE4-0B74-4EF5-AA1A-3C378107EF07}" type="presParOf" srcId="{C192B6CD-6A93-4E9D-A6D8-F72CC3836A9B}" destId="{46DEBD35-8F79-4CF9-AB9E-C2D8EE8476C2}" srcOrd="0" destOrd="0" presId="urn:microsoft.com/office/officeart/2005/8/layout/vList5"/>
    <dgm:cxn modelId="{F6FE83F9-26ED-453B-800C-68D30ECEC9D7}" type="presParOf" srcId="{C192B6CD-6A93-4E9D-A6D8-F72CC3836A9B}" destId="{9DC2352E-A634-4833-AC79-C9C6FB326582}" srcOrd="1" destOrd="0" presId="urn:microsoft.com/office/officeart/2005/8/layout/vList5"/>
    <dgm:cxn modelId="{BE8EBBFA-C1FE-4256-9712-B01CAA102380}" type="presParOf" srcId="{B22F1489-3E11-42D3-8986-C027F8934759}" destId="{C1AC26B4-92CF-4C8B-9517-F8ADB256BD7D}" srcOrd="1" destOrd="0" presId="urn:microsoft.com/office/officeart/2005/8/layout/vList5"/>
    <dgm:cxn modelId="{5187F5FC-D74B-445D-A534-C28EA0790505}" type="presParOf" srcId="{B22F1489-3E11-42D3-8986-C027F8934759}" destId="{5BA0CFED-2938-4ED1-BE79-93CBD9D567E4}" srcOrd="2" destOrd="0" presId="urn:microsoft.com/office/officeart/2005/8/layout/vList5"/>
    <dgm:cxn modelId="{9A2F7C4A-AC13-4B1F-9B47-39B140914CD2}" type="presParOf" srcId="{5BA0CFED-2938-4ED1-BE79-93CBD9D567E4}" destId="{4C6C4522-DA50-4879-BD55-992C0CA45348}" srcOrd="0" destOrd="0" presId="urn:microsoft.com/office/officeart/2005/8/layout/vList5"/>
    <dgm:cxn modelId="{C31A7B50-57FB-4473-BFDE-14FF7CEF0DEF}" type="presParOf" srcId="{5BA0CFED-2938-4ED1-BE79-93CBD9D567E4}" destId="{BE540CB7-09DE-41AC-80F6-823F4D27C2C0}" srcOrd="1" destOrd="0" presId="urn:microsoft.com/office/officeart/2005/8/layout/vList5"/>
    <dgm:cxn modelId="{9D75F810-30FB-4C34-9A12-BC206BA750BF}" type="presParOf" srcId="{B22F1489-3E11-42D3-8986-C027F8934759}" destId="{FD69AAB9-41DE-4641-9004-8205234EA27E}" srcOrd="3" destOrd="0" presId="urn:microsoft.com/office/officeart/2005/8/layout/vList5"/>
    <dgm:cxn modelId="{754BE8BE-8F37-4C51-9F23-BFF932E4FB96}" type="presParOf" srcId="{B22F1489-3E11-42D3-8986-C027F8934759}" destId="{2B1BDDFA-348F-4DB5-9FE6-66E330C915E7}" srcOrd="4" destOrd="0" presId="urn:microsoft.com/office/officeart/2005/8/layout/vList5"/>
    <dgm:cxn modelId="{CB5D37EF-C8F3-41F3-A51F-BEF44BBA8FE8}" type="presParOf" srcId="{2B1BDDFA-348F-4DB5-9FE6-66E330C915E7}" destId="{D31D8ADE-AC6F-45B1-B6B4-EE5D34938896}" srcOrd="0" destOrd="0" presId="urn:microsoft.com/office/officeart/2005/8/layout/vList5"/>
    <dgm:cxn modelId="{80FB743B-362D-4645-B2C1-CF280ACEBB71}" type="presParOf" srcId="{2B1BDDFA-348F-4DB5-9FE6-66E330C915E7}" destId="{E077EBD6-78ED-4261-BF1B-9F42759CC12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E66AC0-EE21-41FC-ACCA-B76E24F557A3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52A90FE-F076-40BB-B4DD-5E55F7BCF274}">
      <dgm:prSet phldrT="[Текст]"/>
      <dgm:spPr/>
      <dgm:t>
        <a:bodyPr/>
        <a:lstStyle/>
        <a:p>
          <a:r>
            <a:rPr lang="ru-RU" dirty="0" smtClean="0"/>
            <a:t>2 300 млн. рублей</a:t>
          </a:r>
          <a:endParaRPr lang="ru-RU" dirty="0"/>
        </a:p>
      </dgm:t>
    </dgm:pt>
    <dgm:pt modelId="{D7BCED22-C765-4E63-97CE-49E04452571C}" type="parTrans" cxnId="{D687C57B-8353-4C95-ACBE-40F0BA7AA517}">
      <dgm:prSet/>
      <dgm:spPr/>
      <dgm:t>
        <a:bodyPr/>
        <a:lstStyle/>
        <a:p>
          <a:endParaRPr lang="ru-RU"/>
        </a:p>
      </dgm:t>
    </dgm:pt>
    <dgm:pt modelId="{BF69C3E0-AD14-4C5D-BEDF-F45D76C3C98B}" type="sibTrans" cxnId="{D687C57B-8353-4C95-ACBE-40F0BA7AA517}">
      <dgm:prSet/>
      <dgm:spPr/>
      <dgm:t>
        <a:bodyPr/>
        <a:lstStyle/>
        <a:p>
          <a:endParaRPr lang="ru-RU"/>
        </a:p>
      </dgm:t>
    </dgm:pt>
    <dgm:pt modelId="{4D92DEB3-92B3-4D34-9489-6F9C94059B2E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150 рабочих места</a:t>
          </a:r>
          <a:endParaRPr lang="ru-RU" dirty="0"/>
        </a:p>
      </dgm:t>
    </dgm:pt>
    <dgm:pt modelId="{AF08B2C3-5AED-4B14-8935-A478AEC6CD97}" type="parTrans" cxnId="{3DE13C29-BE62-48C6-BF81-248558C284BC}">
      <dgm:prSet/>
      <dgm:spPr/>
      <dgm:t>
        <a:bodyPr/>
        <a:lstStyle/>
        <a:p>
          <a:endParaRPr lang="ru-RU"/>
        </a:p>
      </dgm:t>
    </dgm:pt>
    <dgm:pt modelId="{108F1F3F-3DE1-43AE-A7A4-92037A285801}" type="sibTrans" cxnId="{3DE13C29-BE62-48C6-BF81-248558C284BC}">
      <dgm:prSet/>
      <dgm:spPr/>
      <dgm:t>
        <a:bodyPr/>
        <a:lstStyle/>
        <a:p>
          <a:endParaRPr lang="ru-RU"/>
        </a:p>
      </dgm:t>
    </dgm:pt>
    <dgm:pt modelId="{847CD5AA-CC58-4286-ABA5-D47D5C783554}" type="pres">
      <dgm:prSet presAssocID="{EFE66AC0-EE21-41FC-ACCA-B76E24F557A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0FA569-0CF0-41C7-9B6B-02A66DAC3169}" type="pres">
      <dgm:prSet presAssocID="{A52A90FE-F076-40BB-B4DD-5E55F7BCF274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5F369C-23E5-4F93-99BD-082DF531C05F}" type="pres">
      <dgm:prSet presAssocID="{4D92DEB3-92B3-4D34-9489-6F9C94059B2E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D39C400-C7F8-49DE-924A-74EF1EA86F11}" type="presOf" srcId="{A52A90FE-F076-40BB-B4DD-5E55F7BCF274}" destId="{500FA569-0CF0-41C7-9B6B-02A66DAC3169}" srcOrd="0" destOrd="0" presId="urn:microsoft.com/office/officeart/2005/8/layout/arrow5"/>
    <dgm:cxn modelId="{3DE13C29-BE62-48C6-BF81-248558C284BC}" srcId="{EFE66AC0-EE21-41FC-ACCA-B76E24F557A3}" destId="{4D92DEB3-92B3-4D34-9489-6F9C94059B2E}" srcOrd="1" destOrd="0" parTransId="{AF08B2C3-5AED-4B14-8935-A478AEC6CD97}" sibTransId="{108F1F3F-3DE1-43AE-A7A4-92037A285801}"/>
    <dgm:cxn modelId="{D687C57B-8353-4C95-ACBE-40F0BA7AA517}" srcId="{EFE66AC0-EE21-41FC-ACCA-B76E24F557A3}" destId="{A52A90FE-F076-40BB-B4DD-5E55F7BCF274}" srcOrd="0" destOrd="0" parTransId="{D7BCED22-C765-4E63-97CE-49E04452571C}" sibTransId="{BF69C3E0-AD14-4C5D-BEDF-F45D76C3C98B}"/>
    <dgm:cxn modelId="{686ED564-126B-4743-9D38-820CD5E4FE2E}" type="presOf" srcId="{4D92DEB3-92B3-4D34-9489-6F9C94059B2E}" destId="{F65F369C-23E5-4F93-99BD-082DF531C05F}" srcOrd="0" destOrd="0" presId="urn:microsoft.com/office/officeart/2005/8/layout/arrow5"/>
    <dgm:cxn modelId="{8F9E2AB6-63F0-4843-9F39-5C455B71A26F}" type="presOf" srcId="{EFE66AC0-EE21-41FC-ACCA-B76E24F557A3}" destId="{847CD5AA-CC58-4286-ABA5-D47D5C783554}" srcOrd="0" destOrd="0" presId="urn:microsoft.com/office/officeart/2005/8/layout/arrow5"/>
    <dgm:cxn modelId="{D2FD619F-65BC-4AAE-8071-C713A4DC2025}" type="presParOf" srcId="{847CD5AA-CC58-4286-ABA5-D47D5C783554}" destId="{500FA569-0CF0-41C7-9B6B-02A66DAC3169}" srcOrd="0" destOrd="0" presId="urn:microsoft.com/office/officeart/2005/8/layout/arrow5"/>
    <dgm:cxn modelId="{78DCEB37-59CA-499E-AF92-1B451458F15E}" type="presParOf" srcId="{847CD5AA-CC58-4286-ABA5-D47D5C783554}" destId="{F65F369C-23E5-4F93-99BD-082DF531C05F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FE66AC0-EE21-41FC-ACCA-B76E24F557A3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52A90FE-F076-40BB-B4DD-5E55F7BCF274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654 млн. рублей</a:t>
          </a:r>
          <a:endParaRPr lang="ru-RU" dirty="0"/>
        </a:p>
      </dgm:t>
    </dgm:pt>
    <dgm:pt modelId="{D7BCED22-C765-4E63-97CE-49E04452571C}" type="parTrans" cxnId="{D687C57B-8353-4C95-ACBE-40F0BA7AA517}">
      <dgm:prSet/>
      <dgm:spPr/>
      <dgm:t>
        <a:bodyPr/>
        <a:lstStyle/>
        <a:p>
          <a:endParaRPr lang="ru-RU"/>
        </a:p>
      </dgm:t>
    </dgm:pt>
    <dgm:pt modelId="{BF69C3E0-AD14-4C5D-BEDF-F45D76C3C98B}" type="sibTrans" cxnId="{D687C57B-8353-4C95-ACBE-40F0BA7AA517}">
      <dgm:prSet/>
      <dgm:spPr/>
      <dgm:t>
        <a:bodyPr/>
        <a:lstStyle/>
        <a:p>
          <a:endParaRPr lang="ru-RU"/>
        </a:p>
      </dgm:t>
    </dgm:pt>
    <dgm:pt modelId="{4D92DEB3-92B3-4D34-9489-6F9C94059B2E}">
      <dgm:prSet phldrT="[Текст]"/>
      <dgm:spPr/>
      <dgm:t>
        <a:bodyPr/>
        <a:lstStyle/>
        <a:p>
          <a:r>
            <a:rPr lang="ru-RU" dirty="0" smtClean="0"/>
            <a:t>62 рабочих места</a:t>
          </a:r>
          <a:endParaRPr lang="ru-RU" dirty="0"/>
        </a:p>
      </dgm:t>
    </dgm:pt>
    <dgm:pt modelId="{AF08B2C3-5AED-4B14-8935-A478AEC6CD97}" type="parTrans" cxnId="{3DE13C29-BE62-48C6-BF81-248558C284BC}">
      <dgm:prSet/>
      <dgm:spPr/>
      <dgm:t>
        <a:bodyPr/>
        <a:lstStyle/>
        <a:p>
          <a:endParaRPr lang="ru-RU"/>
        </a:p>
      </dgm:t>
    </dgm:pt>
    <dgm:pt modelId="{108F1F3F-3DE1-43AE-A7A4-92037A285801}" type="sibTrans" cxnId="{3DE13C29-BE62-48C6-BF81-248558C284BC}">
      <dgm:prSet/>
      <dgm:spPr/>
      <dgm:t>
        <a:bodyPr/>
        <a:lstStyle/>
        <a:p>
          <a:endParaRPr lang="ru-RU"/>
        </a:p>
      </dgm:t>
    </dgm:pt>
    <dgm:pt modelId="{847CD5AA-CC58-4286-ABA5-D47D5C783554}" type="pres">
      <dgm:prSet presAssocID="{EFE66AC0-EE21-41FC-ACCA-B76E24F557A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0FA569-0CF0-41C7-9B6B-02A66DAC3169}" type="pres">
      <dgm:prSet presAssocID="{A52A90FE-F076-40BB-B4DD-5E55F7BCF274}" presName="arrow" presStyleLbl="node1" presStyleIdx="0" presStyleCnt="2" custRadScaleRad="100325" custRadScaleInc="-22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5F369C-23E5-4F93-99BD-082DF531C05F}" type="pres">
      <dgm:prSet presAssocID="{4D92DEB3-92B3-4D34-9489-6F9C94059B2E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DE13C29-BE62-48C6-BF81-248558C284BC}" srcId="{EFE66AC0-EE21-41FC-ACCA-B76E24F557A3}" destId="{4D92DEB3-92B3-4D34-9489-6F9C94059B2E}" srcOrd="1" destOrd="0" parTransId="{AF08B2C3-5AED-4B14-8935-A478AEC6CD97}" sibTransId="{108F1F3F-3DE1-43AE-A7A4-92037A285801}"/>
    <dgm:cxn modelId="{63BB7CC2-38DF-41C6-A546-11941D8C8EC5}" type="presOf" srcId="{4D92DEB3-92B3-4D34-9489-6F9C94059B2E}" destId="{F65F369C-23E5-4F93-99BD-082DF531C05F}" srcOrd="0" destOrd="0" presId="urn:microsoft.com/office/officeart/2005/8/layout/arrow5"/>
    <dgm:cxn modelId="{D687C57B-8353-4C95-ACBE-40F0BA7AA517}" srcId="{EFE66AC0-EE21-41FC-ACCA-B76E24F557A3}" destId="{A52A90FE-F076-40BB-B4DD-5E55F7BCF274}" srcOrd="0" destOrd="0" parTransId="{D7BCED22-C765-4E63-97CE-49E04452571C}" sibTransId="{BF69C3E0-AD14-4C5D-BEDF-F45D76C3C98B}"/>
    <dgm:cxn modelId="{6657EF48-5626-4180-A215-A067745C6FC3}" type="presOf" srcId="{EFE66AC0-EE21-41FC-ACCA-B76E24F557A3}" destId="{847CD5AA-CC58-4286-ABA5-D47D5C783554}" srcOrd="0" destOrd="0" presId="urn:microsoft.com/office/officeart/2005/8/layout/arrow5"/>
    <dgm:cxn modelId="{FA0742A2-E835-4E79-A4FA-19714C337C95}" type="presOf" srcId="{A52A90FE-F076-40BB-B4DD-5E55F7BCF274}" destId="{500FA569-0CF0-41C7-9B6B-02A66DAC3169}" srcOrd="0" destOrd="0" presId="urn:microsoft.com/office/officeart/2005/8/layout/arrow5"/>
    <dgm:cxn modelId="{283F610B-96DB-4B71-A267-D24B1A75E39E}" type="presParOf" srcId="{847CD5AA-CC58-4286-ABA5-D47D5C783554}" destId="{500FA569-0CF0-41C7-9B6B-02A66DAC3169}" srcOrd="0" destOrd="0" presId="urn:microsoft.com/office/officeart/2005/8/layout/arrow5"/>
    <dgm:cxn modelId="{26D9ED30-15D7-468B-9057-1414A0484093}" type="presParOf" srcId="{847CD5AA-CC58-4286-ABA5-D47D5C783554}" destId="{F65F369C-23E5-4F93-99BD-082DF531C05F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EBDB6C9-114C-446C-A09D-63B384362D26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F381F7F-EB3A-4D22-A192-6FCCD64DFD39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Строительство 2-х  заправочных станций с инфраструктурой</a:t>
          </a:r>
          <a:endParaRPr lang="ru-RU" sz="1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AB696300-0DFD-4273-AACC-1AE356132A76}" type="parTrans" cxnId="{FEF81811-45CA-4E63-9D10-C7BED4885D5C}">
      <dgm:prSet/>
      <dgm:spPr/>
      <dgm:t>
        <a:bodyPr/>
        <a:lstStyle/>
        <a:p>
          <a:endParaRPr lang="ru-RU"/>
        </a:p>
      </dgm:t>
    </dgm:pt>
    <dgm:pt modelId="{E531531E-6694-4B01-A9E8-A4DAC5C61CCE}" type="sibTrans" cxnId="{FEF81811-45CA-4E63-9D10-C7BED4885D5C}">
      <dgm:prSet/>
      <dgm:spPr/>
      <dgm:t>
        <a:bodyPr/>
        <a:lstStyle/>
        <a:p>
          <a:endParaRPr lang="ru-RU"/>
        </a:p>
      </dgm:t>
    </dgm:pt>
    <dgm:pt modelId="{E9C0DE73-2CE7-4A6E-B691-28401B788CED}">
      <dgm:prSet phldrT="[Текст]" custT="1"/>
      <dgm:spPr/>
      <dgm:t>
        <a:bodyPr/>
        <a:lstStyle/>
        <a:p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Создание рыбоводного комплекса «Киреевский»</a:t>
          </a:r>
          <a:endParaRPr lang="ru-RU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D7D61A4-65FA-4470-86F4-47D416C96E01}" type="parTrans" cxnId="{2DC9D31D-E2C1-4F14-9D35-45CC0CFF4D5D}">
      <dgm:prSet/>
      <dgm:spPr/>
      <dgm:t>
        <a:bodyPr/>
        <a:lstStyle/>
        <a:p>
          <a:endParaRPr lang="ru-RU"/>
        </a:p>
      </dgm:t>
    </dgm:pt>
    <dgm:pt modelId="{412CFEF9-14A3-4855-B3BD-3825A1732296}" type="sibTrans" cxnId="{2DC9D31D-E2C1-4F14-9D35-45CC0CFF4D5D}">
      <dgm:prSet/>
      <dgm:spPr/>
      <dgm:t>
        <a:bodyPr/>
        <a:lstStyle/>
        <a:p>
          <a:endParaRPr lang="ru-RU"/>
        </a:p>
      </dgm:t>
    </dgm:pt>
    <dgm:pt modelId="{BE9721F8-B931-40F2-BD3B-F3FCA207AE37}">
      <dgm:prSet custT="1"/>
      <dgm:spPr/>
      <dgm:t>
        <a:bodyPr/>
        <a:lstStyle/>
        <a:p>
          <a:r>
            <a: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Создание агропромышленного комплекса по выращиванию и хранению картофеля</a:t>
          </a:r>
        </a:p>
      </dgm:t>
    </dgm:pt>
    <dgm:pt modelId="{F66273E6-3B2E-4DC8-B0DE-6EFCDB664AE6}" type="parTrans" cxnId="{4F0D2517-4456-4848-A3DD-467D22C7706A}">
      <dgm:prSet/>
      <dgm:spPr/>
      <dgm:t>
        <a:bodyPr/>
        <a:lstStyle/>
        <a:p>
          <a:endParaRPr lang="ru-RU"/>
        </a:p>
      </dgm:t>
    </dgm:pt>
    <dgm:pt modelId="{4AA0C248-9B52-467B-A9C7-CEE41B22B06D}" type="sibTrans" cxnId="{4F0D2517-4456-4848-A3DD-467D22C7706A}">
      <dgm:prSet/>
      <dgm:spPr/>
      <dgm:t>
        <a:bodyPr/>
        <a:lstStyle/>
        <a:p>
          <a:endParaRPr lang="ru-RU"/>
        </a:p>
      </dgm:t>
    </dgm:pt>
    <dgm:pt modelId="{F6491F83-22F8-41EB-B954-FDE5CD4FD961}">
      <dgm:prSet custT="1"/>
      <dgm:spPr/>
      <dgm:t>
        <a:bodyPr/>
        <a:lstStyle/>
        <a:p>
          <a:r>
            <a: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Создание  промышленного кролиководства </a:t>
          </a:r>
          <a:endParaRPr lang="ru-RU" sz="1400" dirty="0">
            <a:solidFill>
              <a:schemeClr val="bg1"/>
            </a:solidFill>
          </a:endParaRPr>
        </a:p>
      </dgm:t>
    </dgm:pt>
    <dgm:pt modelId="{AE3F8AE1-C1BA-49A7-9E2A-1DD7AD650CA0}" type="parTrans" cxnId="{EA413353-8B10-4D1C-A578-25146D62F784}">
      <dgm:prSet/>
      <dgm:spPr/>
      <dgm:t>
        <a:bodyPr/>
        <a:lstStyle/>
        <a:p>
          <a:endParaRPr lang="ru-RU"/>
        </a:p>
      </dgm:t>
    </dgm:pt>
    <dgm:pt modelId="{C6BF388A-CAC5-43A4-B30D-304DF63ACF91}" type="sibTrans" cxnId="{EA413353-8B10-4D1C-A578-25146D62F784}">
      <dgm:prSet/>
      <dgm:spPr/>
      <dgm:t>
        <a:bodyPr/>
        <a:lstStyle/>
        <a:p>
          <a:endParaRPr lang="ru-RU"/>
        </a:p>
      </dgm:t>
    </dgm:pt>
    <dgm:pt modelId="{9DD3F331-6236-41CB-B02E-E1BF8264C5B0}">
      <dgm:prSet custT="1"/>
      <dgm:spPr/>
      <dgm:t>
        <a:bodyPr/>
        <a:lstStyle/>
        <a:p>
          <a:r>
            <a: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Увеличение производственных мощностей  ООО «</a:t>
          </a:r>
          <a:r>
            <a:rPr lang="ru-RU" sz="1400" b="1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Промпластинвест</a:t>
          </a:r>
          <a:r>
            <a: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»</a:t>
          </a:r>
          <a:endParaRPr lang="ru-RU" sz="1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95D3AC95-B966-45EE-9A93-C3D64121AB9C}" type="parTrans" cxnId="{FAC82A40-82DF-419C-861E-19B54D616562}">
      <dgm:prSet/>
      <dgm:spPr/>
      <dgm:t>
        <a:bodyPr/>
        <a:lstStyle/>
        <a:p>
          <a:endParaRPr lang="ru-RU"/>
        </a:p>
      </dgm:t>
    </dgm:pt>
    <dgm:pt modelId="{4471526A-1EE4-494D-8C42-1914D50E2738}" type="sibTrans" cxnId="{FAC82A40-82DF-419C-861E-19B54D616562}">
      <dgm:prSet/>
      <dgm:spPr/>
      <dgm:t>
        <a:bodyPr/>
        <a:lstStyle/>
        <a:p>
          <a:endParaRPr lang="ru-RU"/>
        </a:p>
      </dgm:t>
    </dgm:pt>
    <dgm:pt modelId="{0F5D6A5A-4087-4896-92C2-1C3D01A358B8}">
      <dgm:prSet custT="1"/>
      <dgm:spPr/>
      <dgm:t>
        <a:bodyPr/>
        <a:lstStyle/>
        <a:p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Строительство цеха по производству изоляционных материалов, отделение линии полиамидной пленки</a:t>
          </a:r>
          <a:endParaRPr lang="ru-RU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C1495550-8A1D-4F6C-8ED8-2D4DA1EB7B79}" type="parTrans" cxnId="{F2673976-5433-4EAD-997B-B43BF0B3D792}">
      <dgm:prSet/>
      <dgm:spPr/>
      <dgm:t>
        <a:bodyPr/>
        <a:lstStyle/>
        <a:p>
          <a:endParaRPr lang="ru-RU"/>
        </a:p>
      </dgm:t>
    </dgm:pt>
    <dgm:pt modelId="{3096A964-1074-4573-891A-C17EE7B85F27}" type="sibTrans" cxnId="{F2673976-5433-4EAD-997B-B43BF0B3D792}">
      <dgm:prSet/>
      <dgm:spPr/>
      <dgm:t>
        <a:bodyPr/>
        <a:lstStyle/>
        <a:p>
          <a:endParaRPr lang="ru-RU"/>
        </a:p>
      </dgm:t>
    </dgm:pt>
    <dgm:pt modelId="{D155EC45-10E7-4FEF-80DA-52D9C9316DFD}">
      <dgm:prSet custT="1"/>
      <dgm:spPr/>
      <dgm:t>
        <a:bodyPr/>
        <a:lstStyle/>
        <a:p>
          <a:r>
            <a: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Строительство предприятий торговли</a:t>
          </a:r>
          <a:endParaRPr lang="ru-RU" sz="1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C987AB2A-A518-400B-93A1-0654B3480ADC}" type="parTrans" cxnId="{C2BA5659-F3BD-4BB4-A9F4-AA7CB79DA152}">
      <dgm:prSet/>
      <dgm:spPr/>
      <dgm:t>
        <a:bodyPr/>
        <a:lstStyle/>
        <a:p>
          <a:endParaRPr lang="ru-RU"/>
        </a:p>
      </dgm:t>
    </dgm:pt>
    <dgm:pt modelId="{3D328CCC-33E8-4B83-81D4-DEAE1E0D56CB}" type="sibTrans" cxnId="{C2BA5659-F3BD-4BB4-A9F4-AA7CB79DA152}">
      <dgm:prSet/>
      <dgm:spPr/>
      <dgm:t>
        <a:bodyPr/>
        <a:lstStyle/>
        <a:p>
          <a:endParaRPr lang="ru-RU"/>
        </a:p>
      </dgm:t>
    </dgm:pt>
    <dgm:pt modelId="{11A53093-0AD1-4A50-89BB-50556F6DBBD4}">
      <dgm:prSet custT="1"/>
      <dgm:spPr/>
      <dgm:t>
        <a:bodyPr/>
        <a:lstStyle/>
        <a:p>
          <a:r>
            <a: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Строительство складского здания для обеспечения сельскохозяйственного производства</a:t>
          </a:r>
          <a:endParaRPr lang="ru-RU" sz="1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502BFFFC-1169-483F-9B73-A1964A670832}" type="parTrans" cxnId="{8099C6F1-FB36-45FC-B645-B1AFC872CD77}">
      <dgm:prSet/>
      <dgm:spPr/>
      <dgm:t>
        <a:bodyPr/>
        <a:lstStyle/>
        <a:p>
          <a:endParaRPr lang="ru-RU"/>
        </a:p>
      </dgm:t>
    </dgm:pt>
    <dgm:pt modelId="{00A808E2-C125-4027-868A-EB15365A2216}" type="sibTrans" cxnId="{8099C6F1-FB36-45FC-B645-B1AFC872CD77}">
      <dgm:prSet/>
      <dgm:spPr/>
      <dgm:t>
        <a:bodyPr/>
        <a:lstStyle/>
        <a:p>
          <a:endParaRPr lang="ru-RU"/>
        </a:p>
      </dgm:t>
    </dgm:pt>
    <dgm:pt modelId="{5B037439-D73A-4582-BE74-0BE892070000}" type="pres">
      <dgm:prSet presAssocID="{8EBDB6C9-114C-446C-A09D-63B384362D2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7498A3-2FF1-46C5-AD89-43D218C041DE}" type="pres">
      <dgm:prSet presAssocID="{6F381F7F-EB3A-4D22-A192-6FCCD64DFD39}" presName="parentText" presStyleLbl="node1" presStyleIdx="0" presStyleCnt="8" custScaleY="6049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A56AE8-0042-4A24-9EB3-878CED3C7AB4}" type="pres">
      <dgm:prSet presAssocID="{E531531E-6694-4B01-A9E8-A4DAC5C61CCE}" presName="spacer" presStyleCnt="0"/>
      <dgm:spPr/>
    </dgm:pt>
    <dgm:pt modelId="{91E7381F-C87E-4BA5-A14D-1E7AABB794FE}" type="pres">
      <dgm:prSet presAssocID="{E9C0DE73-2CE7-4A6E-B691-28401B788CED}" presName="parentText" presStyleLbl="node1" presStyleIdx="1" presStyleCnt="8" custScaleY="60691" custLinFactNeighborY="-508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D32F7F-B249-423A-B3BD-698DC7F7EC63}" type="pres">
      <dgm:prSet presAssocID="{412CFEF9-14A3-4855-B3BD-3825A1732296}" presName="spacer" presStyleCnt="0"/>
      <dgm:spPr/>
    </dgm:pt>
    <dgm:pt modelId="{6AF8E352-837A-4703-97ED-B4CDC7984FDE}" type="pres">
      <dgm:prSet presAssocID="{BE9721F8-B931-40F2-BD3B-F3FCA207AE37}" presName="parentText" presStyleLbl="node1" presStyleIdx="2" presStyleCnt="8" custLinFactY="45107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F8CB21-D765-4971-AE68-10CADFBB5A8B}" type="pres">
      <dgm:prSet presAssocID="{4AA0C248-9B52-467B-A9C7-CEE41B22B06D}" presName="spacer" presStyleCnt="0"/>
      <dgm:spPr/>
    </dgm:pt>
    <dgm:pt modelId="{8FADA482-C926-46A7-8694-5221C6CB2850}" type="pres">
      <dgm:prSet presAssocID="{F6491F83-22F8-41EB-B954-FDE5CD4FD961}" presName="parentText" presStyleLbl="node1" presStyleIdx="3" presStyleCnt="8" custScaleY="60869" custLinFactY="-102508" custLinFactNeighborY="-2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743612-C522-48A7-B4B1-268694330B6C}" type="pres">
      <dgm:prSet presAssocID="{C6BF388A-CAC5-43A4-B30D-304DF63ACF91}" presName="spacer" presStyleCnt="0"/>
      <dgm:spPr/>
    </dgm:pt>
    <dgm:pt modelId="{A00CC246-D1A5-441A-9060-87C3D6A98698}" type="pres">
      <dgm:prSet presAssocID="{9DD3F331-6236-41CB-B02E-E1BF8264C5B0}" presName="parentText" presStyleLbl="node1" presStyleIdx="4" presStyleCnt="8" custLinFactY="-230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1A9CFB-87E0-492B-ADE6-67B8F72FD013}" type="pres">
      <dgm:prSet presAssocID="{4471526A-1EE4-494D-8C42-1914D50E2738}" presName="spacer" presStyleCnt="0"/>
      <dgm:spPr/>
    </dgm:pt>
    <dgm:pt modelId="{46B6918D-A2BF-48D4-B21D-BD1DBF896733}" type="pres">
      <dgm:prSet presAssocID="{0F5D6A5A-4087-4896-92C2-1C3D01A358B8}" presName="parentText" presStyleLbl="node1" presStyleIdx="5" presStyleCnt="8" custLinFactY="-424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E7DD5F-9D85-46CC-B3B4-62B6D3E217B5}" type="pres">
      <dgm:prSet presAssocID="{3096A964-1074-4573-891A-C17EE7B85F27}" presName="spacer" presStyleCnt="0"/>
      <dgm:spPr/>
    </dgm:pt>
    <dgm:pt modelId="{079335FD-257B-42C1-A008-890CF647D921}" type="pres">
      <dgm:prSet presAssocID="{D155EC45-10E7-4FEF-80DA-52D9C9316DFD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F87A88-92AB-49E7-8AD1-81160AF7690B}" type="pres">
      <dgm:prSet presAssocID="{3D328CCC-33E8-4B83-81D4-DEAE1E0D56CB}" presName="spacer" presStyleCnt="0"/>
      <dgm:spPr/>
    </dgm:pt>
    <dgm:pt modelId="{88FB0494-4C8E-4FBE-B66C-86208D347DCA}" type="pres">
      <dgm:prSet presAssocID="{11A53093-0AD1-4A50-89BB-50556F6DBBD4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A0CD892-E597-443E-9670-2340BB3B92AC}" type="presOf" srcId="{11A53093-0AD1-4A50-89BB-50556F6DBBD4}" destId="{88FB0494-4C8E-4FBE-B66C-86208D347DCA}" srcOrd="0" destOrd="0" presId="urn:microsoft.com/office/officeart/2005/8/layout/vList2"/>
    <dgm:cxn modelId="{4F0D2517-4456-4848-A3DD-467D22C7706A}" srcId="{8EBDB6C9-114C-446C-A09D-63B384362D26}" destId="{BE9721F8-B931-40F2-BD3B-F3FCA207AE37}" srcOrd="2" destOrd="0" parTransId="{F66273E6-3B2E-4DC8-B0DE-6EFCDB664AE6}" sibTransId="{4AA0C248-9B52-467B-A9C7-CEE41B22B06D}"/>
    <dgm:cxn modelId="{FAC82A40-82DF-419C-861E-19B54D616562}" srcId="{8EBDB6C9-114C-446C-A09D-63B384362D26}" destId="{9DD3F331-6236-41CB-B02E-E1BF8264C5B0}" srcOrd="4" destOrd="0" parTransId="{95D3AC95-B966-45EE-9A93-C3D64121AB9C}" sibTransId="{4471526A-1EE4-494D-8C42-1914D50E2738}"/>
    <dgm:cxn modelId="{41997342-61C2-4C4F-A863-9479F2A82C46}" type="presOf" srcId="{BE9721F8-B931-40F2-BD3B-F3FCA207AE37}" destId="{6AF8E352-837A-4703-97ED-B4CDC7984FDE}" srcOrd="0" destOrd="0" presId="urn:microsoft.com/office/officeart/2005/8/layout/vList2"/>
    <dgm:cxn modelId="{FEF81811-45CA-4E63-9D10-C7BED4885D5C}" srcId="{8EBDB6C9-114C-446C-A09D-63B384362D26}" destId="{6F381F7F-EB3A-4D22-A192-6FCCD64DFD39}" srcOrd="0" destOrd="0" parTransId="{AB696300-0DFD-4273-AACC-1AE356132A76}" sibTransId="{E531531E-6694-4B01-A9E8-A4DAC5C61CCE}"/>
    <dgm:cxn modelId="{8099C6F1-FB36-45FC-B645-B1AFC872CD77}" srcId="{8EBDB6C9-114C-446C-A09D-63B384362D26}" destId="{11A53093-0AD1-4A50-89BB-50556F6DBBD4}" srcOrd="7" destOrd="0" parTransId="{502BFFFC-1169-483F-9B73-A1964A670832}" sibTransId="{00A808E2-C125-4027-868A-EB15365A2216}"/>
    <dgm:cxn modelId="{EA413353-8B10-4D1C-A578-25146D62F784}" srcId="{8EBDB6C9-114C-446C-A09D-63B384362D26}" destId="{F6491F83-22F8-41EB-B954-FDE5CD4FD961}" srcOrd="3" destOrd="0" parTransId="{AE3F8AE1-C1BA-49A7-9E2A-1DD7AD650CA0}" sibTransId="{C6BF388A-CAC5-43A4-B30D-304DF63ACF91}"/>
    <dgm:cxn modelId="{5C4F7398-A6F0-40B7-A3D7-E5F4E7B15552}" type="presOf" srcId="{9DD3F331-6236-41CB-B02E-E1BF8264C5B0}" destId="{A00CC246-D1A5-441A-9060-87C3D6A98698}" srcOrd="0" destOrd="0" presId="urn:microsoft.com/office/officeart/2005/8/layout/vList2"/>
    <dgm:cxn modelId="{960D772F-11E4-42AF-BDCC-F4D6D6875FF9}" type="presOf" srcId="{0F5D6A5A-4087-4896-92C2-1C3D01A358B8}" destId="{46B6918D-A2BF-48D4-B21D-BD1DBF896733}" srcOrd="0" destOrd="0" presId="urn:microsoft.com/office/officeart/2005/8/layout/vList2"/>
    <dgm:cxn modelId="{F2673976-5433-4EAD-997B-B43BF0B3D792}" srcId="{8EBDB6C9-114C-446C-A09D-63B384362D26}" destId="{0F5D6A5A-4087-4896-92C2-1C3D01A358B8}" srcOrd="5" destOrd="0" parTransId="{C1495550-8A1D-4F6C-8ED8-2D4DA1EB7B79}" sibTransId="{3096A964-1074-4573-891A-C17EE7B85F27}"/>
    <dgm:cxn modelId="{C2BA5659-F3BD-4BB4-A9F4-AA7CB79DA152}" srcId="{8EBDB6C9-114C-446C-A09D-63B384362D26}" destId="{D155EC45-10E7-4FEF-80DA-52D9C9316DFD}" srcOrd="6" destOrd="0" parTransId="{C987AB2A-A518-400B-93A1-0654B3480ADC}" sibTransId="{3D328CCC-33E8-4B83-81D4-DEAE1E0D56CB}"/>
    <dgm:cxn modelId="{48759C04-F625-4628-B8C8-A90437474736}" type="presOf" srcId="{6F381F7F-EB3A-4D22-A192-6FCCD64DFD39}" destId="{F87498A3-2FF1-46C5-AD89-43D218C041DE}" srcOrd="0" destOrd="0" presId="urn:microsoft.com/office/officeart/2005/8/layout/vList2"/>
    <dgm:cxn modelId="{D9182F26-AF6A-4788-AAC2-26F6FEE5810E}" type="presOf" srcId="{8EBDB6C9-114C-446C-A09D-63B384362D26}" destId="{5B037439-D73A-4582-BE74-0BE892070000}" srcOrd="0" destOrd="0" presId="urn:microsoft.com/office/officeart/2005/8/layout/vList2"/>
    <dgm:cxn modelId="{E20B939F-CD1D-4E26-A598-47842C0EB040}" type="presOf" srcId="{D155EC45-10E7-4FEF-80DA-52D9C9316DFD}" destId="{079335FD-257B-42C1-A008-890CF647D921}" srcOrd="0" destOrd="0" presId="urn:microsoft.com/office/officeart/2005/8/layout/vList2"/>
    <dgm:cxn modelId="{2DC9D31D-E2C1-4F14-9D35-45CC0CFF4D5D}" srcId="{8EBDB6C9-114C-446C-A09D-63B384362D26}" destId="{E9C0DE73-2CE7-4A6E-B691-28401B788CED}" srcOrd="1" destOrd="0" parTransId="{4D7D61A4-65FA-4470-86F4-47D416C96E01}" sibTransId="{412CFEF9-14A3-4855-B3BD-3825A1732296}"/>
    <dgm:cxn modelId="{32E638C6-36EC-4794-B954-DC1D3FCA3096}" type="presOf" srcId="{E9C0DE73-2CE7-4A6E-B691-28401B788CED}" destId="{91E7381F-C87E-4BA5-A14D-1E7AABB794FE}" srcOrd="0" destOrd="0" presId="urn:microsoft.com/office/officeart/2005/8/layout/vList2"/>
    <dgm:cxn modelId="{6EF3274C-F86D-4443-B1D7-C74E19133C6C}" type="presOf" srcId="{F6491F83-22F8-41EB-B954-FDE5CD4FD961}" destId="{8FADA482-C926-46A7-8694-5221C6CB2850}" srcOrd="0" destOrd="0" presId="urn:microsoft.com/office/officeart/2005/8/layout/vList2"/>
    <dgm:cxn modelId="{79CD7040-5E6B-43C9-A1CC-92030CE5FBB7}" type="presParOf" srcId="{5B037439-D73A-4582-BE74-0BE892070000}" destId="{F87498A3-2FF1-46C5-AD89-43D218C041DE}" srcOrd="0" destOrd="0" presId="urn:microsoft.com/office/officeart/2005/8/layout/vList2"/>
    <dgm:cxn modelId="{D85BBB14-EFED-4DFC-BFC0-CF751E5956EF}" type="presParOf" srcId="{5B037439-D73A-4582-BE74-0BE892070000}" destId="{C9A56AE8-0042-4A24-9EB3-878CED3C7AB4}" srcOrd="1" destOrd="0" presId="urn:microsoft.com/office/officeart/2005/8/layout/vList2"/>
    <dgm:cxn modelId="{0CEA0185-CA38-48A8-A85A-68757CE42170}" type="presParOf" srcId="{5B037439-D73A-4582-BE74-0BE892070000}" destId="{91E7381F-C87E-4BA5-A14D-1E7AABB794FE}" srcOrd="2" destOrd="0" presId="urn:microsoft.com/office/officeart/2005/8/layout/vList2"/>
    <dgm:cxn modelId="{AC2EA6B2-10D8-4983-B242-659DEBA3E4DC}" type="presParOf" srcId="{5B037439-D73A-4582-BE74-0BE892070000}" destId="{74D32F7F-B249-423A-B3BD-698DC7F7EC63}" srcOrd="3" destOrd="0" presId="urn:microsoft.com/office/officeart/2005/8/layout/vList2"/>
    <dgm:cxn modelId="{F971E2DD-8D76-4322-9023-7903CC5AA175}" type="presParOf" srcId="{5B037439-D73A-4582-BE74-0BE892070000}" destId="{6AF8E352-837A-4703-97ED-B4CDC7984FDE}" srcOrd="4" destOrd="0" presId="urn:microsoft.com/office/officeart/2005/8/layout/vList2"/>
    <dgm:cxn modelId="{001F34AC-6B05-4320-8E4F-6DDD1BC318EC}" type="presParOf" srcId="{5B037439-D73A-4582-BE74-0BE892070000}" destId="{0BF8CB21-D765-4971-AE68-10CADFBB5A8B}" srcOrd="5" destOrd="0" presId="urn:microsoft.com/office/officeart/2005/8/layout/vList2"/>
    <dgm:cxn modelId="{A15342C4-0011-41A6-AADA-25FF0C1E4511}" type="presParOf" srcId="{5B037439-D73A-4582-BE74-0BE892070000}" destId="{8FADA482-C926-46A7-8694-5221C6CB2850}" srcOrd="6" destOrd="0" presId="urn:microsoft.com/office/officeart/2005/8/layout/vList2"/>
    <dgm:cxn modelId="{879768E5-987B-434D-9403-766E0AD41F59}" type="presParOf" srcId="{5B037439-D73A-4582-BE74-0BE892070000}" destId="{09743612-C522-48A7-B4B1-268694330B6C}" srcOrd="7" destOrd="0" presId="urn:microsoft.com/office/officeart/2005/8/layout/vList2"/>
    <dgm:cxn modelId="{52FFA929-C436-41FC-92DE-4DE2F972CAD2}" type="presParOf" srcId="{5B037439-D73A-4582-BE74-0BE892070000}" destId="{A00CC246-D1A5-441A-9060-87C3D6A98698}" srcOrd="8" destOrd="0" presId="urn:microsoft.com/office/officeart/2005/8/layout/vList2"/>
    <dgm:cxn modelId="{984AF26F-8867-4498-98D2-DC59F2FDEA59}" type="presParOf" srcId="{5B037439-D73A-4582-BE74-0BE892070000}" destId="{8A1A9CFB-87E0-492B-ADE6-67B8F72FD013}" srcOrd="9" destOrd="0" presId="urn:microsoft.com/office/officeart/2005/8/layout/vList2"/>
    <dgm:cxn modelId="{696C4551-DAF3-469E-BEF6-9D5DCFF90733}" type="presParOf" srcId="{5B037439-D73A-4582-BE74-0BE892070000}" destId="{46B6918D-A2BF-48D4-B21D-BD1DBF896733}" srcOrd="10" destOrd="0" presId="urn:microsoft.com/office/officeart/2005/8/layout/vList2"/>
    <dgm:cxn modelId="{8E0D8D60-953A-4CE3-AB52-A5B6D4E57BA4}" type="presParOf" srcId="{5B037439-D73A-4582-BE74-0BE892070000}" destId="{98E7DD5F-9D85-46CC-B3B4-62B6D3E217B5}" srcOrd="11" destOrd="0" presId="urn:microsoft.com/office/officeart/2005/8/layout/vList2"/>
    <dgm:cxn modelId="{A26E08EC-07E0-4DA6-B978-E6D79E2ABB48}" type="presParOf" srcId="{5B037439-D73A-4582-BE74-0BE892070000}" destId="{079335FD-257B-42C1-A008-890CF647D921}" srcOrd="12" destOrd="0" presId="urn:microsoft.com/office/officeart/2005/8/layout/vList2"/>
    <dgm:cxn modelId="{4B4F6ED5-BA71-46E6-909F-B74AFFA27500}" type="presParOf" srcId="{5B037439-D73A-4582-BE74-0BE892070000}" destId="{0FF87A88-92AB-49E7-8AD1-81160AF7690B}" srcOrd="13" destOrd="0" presId="urn:microsoft.com/office/officeart/2005/8/layout/vList2"/>
    <dgm:cxn modelId="{F23DBDE5-4124-4B94-81DA-E5357ECC3AAE}" type="presParOf" srcId="{5B037439-D73A-4582-BE74-0BE892070000}" destId="{88FB0494-4C8E-4FBE-B66C-86208D347DCA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C2352E-A634-4833-AC79-C9C6FB326582}">
      <dsp:nvSpPr>
        <dsp:cNvPr id="0" name=""/>
        <dsp:cNvSpPr/>
      </dsp:nvSpPr>
      <dsp:spPr>
        <a:xfrm rot="5400000">
          <a:off x="2904817" y="-653993"/>
          <a:ext cx="870974" cy="2402312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931 кв. км 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2904817" y="-653993"/>
        <a:ext cx="870974" cy="2402312"/>
      </dsp:txXfrm>
    </dsp:sp>
    <dsp:sp modelId="{46DEBD35-8F79-4CF9-AB9E-C2D8EE8476C2}">
      <dsp:nvSpPr>
        <dsp:cNvPr id="0" name=""/>
        <dsp:cNvSpPr/>
      </dsp:nvSpPr>
      <dsp:spPr>
        <a:xfrm>
          <a:off x="0" y="11"/>
          <a:ext cx="2138769" cy="1088718"/>
        </a:xfrm>
        <a:prstGeom prst="roundRect">
          <a:avLst/>
        </a:prstGeom>
        <a:gradFill flip="none" rotWithShape="1">
          <a:gsLst>
            <a:gs pos="0">
              <a:srgbClr val="D34D4D"/>
            </a:gs>
            <a:gs pos="50000">
              <a:srgbClr val="D34D4D"/>
            </a:gs>
            <a:gs pos="100000">
              <a:srgbClr val="D34D4D"/>
            </a:gs>
          </a:gsLst>
          <a:lin ang="16200000" scaled="0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Площадь района: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1"/>
        <a:ext cx="2138769" cy="1088718"/>
      </dsp:txXfrm>
    </dsp:sp>
    <dsp:sp modelId="{BE540CB7-09DE-41AC-80F6-823F4D27C2C0}">
      <dsp:nvSpPr>
        <dsp:cNvPr id="0" name=""/>
        <dsp:cNvSpPr/>
      </dsp:nvSpPr>
      <dsp:spPr>
        <a:xfrm rot="5400000">
          <a:off x="2999025" y="507968"/>
          <a:ext cx="690701" cy="2392982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 73,1 тыс. человек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2999025" y="507968"/>
        <a:ext cx="690701" cy="2392982"/>
      </dsp:txXfrm>
    </dsp:sp>
    <dsp:sp modelId="{4C6C4522-DA50-4879-BD55-992C0CA45348}">
      <dsp:nvSpPr>
        <dsp:cNvPr id="0" name=""/>
        <dsp:cNvSpPr/>
      </dsp:nvSpPr>
      <dsp:spPr>
        <a:xfrm>
          <a:off x="379" y="1221973"/>
          <a:ext cx="2147505" cy="964972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Численность населения: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79" y="1221973"/>
        <a:ext cx="2147505" cy="964972"/>
      </dsp:txXfrm>
    </dsp:sp>
    <dsp:sp modelId="{E077EBD6-78ED-4261-BF1B-9F42759CC12B}">
      <dsp:nvSpPr>
        <dsp:cNvPr id="0" name=""/>
        <dsp:cNvSpPr/>
      </dsp:nvSpPr>
      <dsp:spPr>
        <a:xfrm rot="5400000">
          <a:off x="2216436" y="2453803"/>
          <a:ext cx="2314598" cy="2336209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МО г. Киреевск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МО г. Болохово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МО г. Липки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МО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Богучаровское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МО Бородинское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МО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Дедиловское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МО Красноярское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МО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Приупское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МО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Шварцевское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2216436" y="2453803"/>
        <a:ext cx="2314598" cy="2336209"/>
      </dsp:txXfrm>
    </dsp:sp>
    <dsp:sp modelId="{D31D8ADE-AC6F-45B1-B6B4-EE5D34938896}">
      <dsp:nvSpPr>
        <dsp:cNvPr id="0" name=""/>
        <dsp:cNvSpPr/>
      </dsp:nvSpPr>
      <dsp:spPr>
        <a:xfrm>
          <a:off x="379" y="2317396"/>
          <a:ext cx="2204603" cy="2609021"/>
        </a:xfrm>
        <a:prstGeom prst="round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В состав района входит 9 муниципальных образований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79" y="2317396"/>
        <a:ext cx="2204603" cy="260902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00FA569-0CF0-41C7-9B6B-02A66DAC3169}">
      <dsp:nvSpPr>
        <dsp:cNvPr id="0" name=""/>
        <dsp:cNvSpPr/>
      </dsp:nvSpPr>
      <dsp:spPr>
        <a:xfrm rot="16200000">
          <a:off x="753" y="749"/>
          <a:ext cx="1355822" cy="1355822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2 300 млн. рублей</a:t>
          </a:r>
          <a:endParaRPr lang="ru-RU" sz="1300" kern="1200" dirty="0"/>
        </a:p>
      </dsp:txBody>
      <dsp:txXfrm rot="16200000">
        <a:off x="753" y="749"/>
        <a:ext cx="1355822" cy="1355822"/>
      </dsp:txXfrm>
    </dsp:sp>
    <dsp:sp modelId="{F65F369C-23E5-4F93-99BD-082DF531C05F}">
      <dsp:nvSpPr>
        <dsp:cNvPr id="0" name=""/>
        <dsp:cNvSpPr/>
      </dsp:nvSpPr>
      <dsp:spPr>
        <a:xfrm rot="5400000">
          <a:off x="2001010" y="749"/>
          <a:ext cx="1355822" cy="1355822"/>
        </a:xfrm>
        <a:prstGeom prst="downArrow">
          <a:avLst>
            <a:gd name="adj1" fmla="val 50000"/>
            <a:gd name="adj2" fmla="val 35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150 рабочих места</a:t>
          </a:r>
          <a:endParaRPr lang="ru-RU" sz="1300" kern="1200" dirty="0"/>
        </a:p>
      </dsp:txBody>
      <dsp:txXfrm rot="5400000">
        <a:off x="2001010" y="749"/>
        <a:ext cx="1355822" cy="135582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00FA569-0CF0-41C7-9B6B-02A66DAC3169}">
      <dsp:nvSpPr>
        <dsp:cNvPr id="0" name=""/>
        <dsp:cNvSpPr/>
      </dsp:nvSpPr>
      <dsp:spPr>
        <a:xfrm rot="16200000">
          <a:off x="0" y="1499"/>
          <a:ext cx="1355822" cy="1355822"/>
        </a:xfrm>
        <a:prstGeom prst="downArrow">
          <a:avLst>
            <a:gd name="adj1" fmla="val 50000"/>
            <a:gd name="adj2" fmla="val 35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654 млн. рублей</a:t>
          </a:r>
          <a:endParaRPr lang="ru-RU" sz="1500" kern="1200" dirty="0"/>
        </a:p>
      </dsp:txBody>
      <dsp:txXfrm rot="16200000">
        <a:off x="0" y="1499"/>
        <a:ext cx="1355822" cy="1355822"/>
      </dsp:txXfrm>
    </dsp:sp>
    <dsp:sp modelId="{F65F369C-23E5-4F93-99BD-082DF531C05F}">
      <dsp:nvSpPr>
        <dsp:cNvPr id="0" name=""/>
        <dsp:cNvSpPr/>
      </dsp:nvSpPr>
      <dsp:spPr>
        <a:xfrm rot="5400000">
          <a:off x="2001010" y="749"/>
          <a:ext cx="1355822" cy="1355822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62 рабочих места</a:t>
          </a:r>
          <a:endParaRPr lang="ru-RU" sz="1500" kern="1200" dirty="0"/>
        </a:p>
      </dsp:txBody>
      <dsp:txXfrm rot="5400000">
        <a:off x="2001010" y="749"/>
        <a:ext cx="1355822" cy="135582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87498A3-2FF1-46C5-AD89-43D218C041DE}">
      <dsp:nvSpPr>
        <dsp:cNvPr id="0" name=""/>
        <dsp:cNvSpPr/>
      </dsp:nvSpPr>
      <dsp:spPr>
        <a:xfrm>
          <a:off x="0" y="14084"/>
          <a:ext cx="5786478" cy="31919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Строительство 2-х  заправочных станций с инфраструктурой</a:t>
          </a:r>
          <a:endParaRPr lang="ru-RU" sz="14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0" y="14084"/>
        <a:ext cx="5786478" cy="319190"/>
      </dsp:txXfrm>
    </dsp:sp>
    <dsp:sp modelId="{91E7381F-C87E-4BA5-A14D-1E7AABB794FE}">
      <dsp:nvSpPr>
        <dsp:cNvPr id="0" name=""/>
        <dsp:cNvSpPr/>
      </dsp:nvSpPr>
      <dsp:spPr>
        <a:xfrm>
          <a:off x="0" y="354496"/>
          <a:ext cx="5786478" cy="3202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Создание рыбоводного комплекса «Киреевский»</a:t>
          </a:r>
          <a:endParaRPr lang="ru-RU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0" y="354496"/>
        <a:ext cx="5786478" cy="320203"/>
      </dsp:txXfrm>
    </dsp:sp>
    <dsp:sp modelId="{6AF8E352-837A-4703-97ED-B4CDC7984FDE}">
      <dsp:nvSpPr>
        <dsp:cNvPr id="0" name=""/>
        <dsp:cNvSpPr/>
      </dsp:nvSpPr>
      <dsp:spPr>
        <a:xfrm>
          <a:off x="0" y="1021061"/>
          <a:ext cx="5786478" cy="52759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Создание агропромышленного комплекса по выращиванию и хранению картофеля</a:t>
          </a:r>
        </a:p>
      </dsp:txBody>
      <dsp:txXfrm>
        <a:off x="0" y="1021061"/>
        <a:ext cx="5786478" cy="527596"/>
      </dsp:txXfrm>
    </dsp:sp>
    <dsp:sp modelId="{8FADA482-C926-46A7-8694-5221C6CB2850}">
      <dsp:nvSpPr>
        <dsp:cNvPr id="0" name=""/>
        <dsp:cNvSpPr/>
      </dsp:nvSpPr>
      <dsp:spPr>
        <a:xfrm>
          <a:off x="0" y="683446"/>
          <a:ext cx="5786478" cy="32114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Создание  промышленного кролиководства </a:t>
          </a:r>
          <a:endParaRPr lang="ru-RU" sz="1400" kern="1200" dirty="0">
            <a:solidFill>
              <a:schemeClr val="bg1"/>
            </a:solidFill>
          </a:endParaRPr>
        </a:p>
      </dsp:txBody>
      <dsp:txXfrm>
        <a:off x="0" y="683446"/>
        <a:ext cx="5786478" cy="321142"/>
      </dsp:txXfrm>
    </dsp:sp>
    <dsp:sp modelId="{A00CC246-D1A5-441A-9060-87C3D6A98698}">
      <dsp:nvSpPr>
        <dsp:cNvPr id="0" name=""/>
        <dsp:cNvSpPr/>
      </dsp:nvSpPr>
      <dsp:spPr>
        <a:xfrm>
          <a:off x="0" y="1619636"/>
          <a:ext cx="5786478" cy="52759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Увеличение производственных мощностей  ООО «</a:t>
          </a:r>
          <a:r>
            <a:rPr lang="ru-RU" sz="1400" b="1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Промпластинвест</a:t>
          </a:r>
          <a:r>
            <a:rPr lang="ru-RU" sz="14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»</a:t>
          </a:r>
          <a:endParaRPr lang="ru-RU" sz="14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0" y="1619636"/>
        <a:ext cx="5786478" cy="527596"/>
      </dsp:txXfrm>
    </dsp:sp>
    <dsp:sp modelId="{46B6918D-A2BF-48D4-B21D-BD1DBF896733}">
      <dsp:nvSpPr>
        <dsp:cNvPr id="0" name=""/>
        <dsp:cNvSpPr/>
      </dsp:nvSpPr>
      <dsp:spPr>
        <a:xfrm>
          <a:off x="0" y="2180239"/>
          <a:ext cx="5786478" cy="52759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Строительство цеха по производству изоляционных материалов, отделение линии полиамидной пленки</a:t>
          </a:r>
          <a:endParaRPr lang="ru-RU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0" y="2180239"/>
        <a:ext cx="5786478" cy="527596"/>
      </dsp:txXfrm>
    </dsp:sp>
    <dsp:sp modelId="{079335FD-257B-42C1-A008-890CF647D921}">
      <dsp:nvSpPr>
        <dsp:cNvPr id="0" name=""/>
        <dsp:cNvSpPr/>
      </dsp:nvSpPr>
      <dsp:spPr>
        <a:xfrm>
          <a:off x="0" y="2816612"/>
          <a:ext cx="5786478" cy="52759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Строительство предприятий торговли</a:t>
          </a:r>
          <a:endParaRPr lang="ru-RU" sz="14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0" y="2816612"/>
        <a:ext cx="5786478" cy="527596"/>
      </dsp:txXfrm>
    </dsp:sp>
    <dsp:sp modelId="{88FB0494-4C8E-4FBE-B66C-86208D347DCA}">
      <dsp:nvSpPr>
        <dsp:cNvPr id="0" name=""/>
        <dsp:cNvSpPr/>
      </dsp:nvSpPr>
      <dsp:spPr>
        <a:xfrm>
          <a:off x="0" y="3387409"/>
          <a:ext cx="5786478" cy="52759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Строительство складского здания для обеспечения сельскохозяйственного производства</a:t>
          </a:r>
          <a:endParaRPr lang="ru-RU" sz="14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0" y="3387409"/>
        <a:ext cx="5786478" cy="5275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394451-9B34-40ED-90F3-06120A67C10B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1D4A5C-474F-4286-8BEC-BCA011AC5B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7214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image" Target="../media/image4.jpeg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5" Type="http://schemas.openxmlformats.org/officeDocument/2006/relationships/image" Target="../media/image6.jpeg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7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openxmlformats.org/officeDocument/2006/relationships/image" Target="../media/image11.jpeg"/><Relationship Id="rId5" Type="http://schemas.openxmlformats.org/officeDocument/2006/relationships/diagramColors" Target="../diagrams/colors4.xml"/><Relationship Id="rId10" Type="http://schemas.openxmlformats.org/officeDocument/2006/relationships/image" Target="../media/image10.jpeg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071546"/>
            <a:ext cx="842968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Организация бюджетного процесса в муниципальном образовании </a:t>
            </a:r>
            <a:r>
              <a:rPr lang="ru-RU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Киреевкий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район</a:t>
            </a: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Подготовил: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Начальник финансового управления  администрации муниципального образования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Киреевский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район Волчкова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Лариса Николаевна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58204" cy="85725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Объемы межбюджетных трансфертов, предоставленных городским и сельским поселениям из бюджета м.о.Киреевский район за 2016 -2018 годы и прогноз на 2019 год, (млн. руб.)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63" y="2214563"/>
          <a:ext cx="8186737" cy="391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1071546"/>
            <a:ext cx="5857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Долговая нагрузка, млн. руб. </a:t>
            </a: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857224" y="1928802"/>
          <a:ext cx="7405718" cy="3714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xmlns="" val="2137158047"/>
              </p:ext>
            </p:extLst>
          </p:nvPr>
        </p:nvGraphicFramePr>
        <p:xfrm>
          <a:off x="4429124" y="1142984"/>
          <a:ext cx="4541841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Содержимое 6" descr="Киреевск копия"/>
          <p:cNvPicPr>
            <a:picLocks noGrp="1"/>
          </p:cNvPicPr>
          <p:nvPr>
            <p:ph sz="half" idx="2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4615" y="1214422"/>
            <a:ext cx="3471633" cy="5000660"/>
          </a:xfrm>
          <a:prstGeom prst="rect">
            <a:avLst/>
          </a:prstGeom>
          <a:noFill/>
          <a:ln w="19050" cmpd="sng">
            <a:solidFill>
              <a:schemeClr val="tx2"/>
            </a:solidFill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786050" y="642918"/>
            <a:ext cx="3813993" cy="523220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Информация о районе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48" y="1428736"/>
          <a:ext cx="7858181" cy="4429156"/>
        </p:xfrm>
        <a:graphic>
          <a:graphicData uri="http://schemas.openxmlformats.org/drawingml/2006/table">
            <a:tbl>
              <a:tblPr>
                <a:tableStyleId>{00A15C55-8517-42AA-B614-E9B94910E393}</a:tableStyleId>
              </a:tblPr>
              <a:tblGrid>
                <a:gridCol w="3028674"/>
                <a:gridCol w="1637121"/>
                <a:gridCol w="1718977"/>
                <a:gridCol w="1473409"/>
              </a:tblGrid>
              <a:tr h="649506"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50" marR="5315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</a:p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(млн.руб.)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50" marR="5315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</a:p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(млн. руб.)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50" marR="5315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(млн.руб.)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50" marR="5315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8660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50" marR="5315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50" marR="5315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план 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50" marR="5315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33004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cs typeface="Times New Roman" pitchFamily="18" charset="0"/>
                        </a:rPr>
                        <a:t>Доходы, всего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50" marR="5315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cs typeface="Times New Roman" pitchFamily="18" charset="0"/>
                        </a:rPr>
                        <a:t>2727,3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50" marR="5315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cs typeface="Times New Roman" pitchFamily="18" charset="0"/>
                        </a:rPr>
                        <a:t>1857,8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50" marR="5315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2050,9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50" marR="5315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93761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 dirty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доходы, </a:t>
                      </a:r>
                      <a:r>
                        <a:rPr lang="ru-RU" sz="1600" b="1" spc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spc="-10" dirty="0" smtClean="0">
                          <a:latin typeface="Times New Roman" pitchFamily="18" charset="0"/>
                          <a:cs typeface="Times New Roman" pitchFamily="18" charset="0"/>
                        </a:rPr>
                        <a:t>в </a:t>
                      </a:r>
                      <a:r>
                        <a:rPr lang="ru-RU" sz="1600" b="1" spc="-10" dirty="0">
                          <a:latin typeface="Times New Roman" pitchFamily="18" charset="0"/>
                          <a:cs typeface="Times New Roman" pitchFamily="18" charset="0"/>
                        </a:rPr>
                        <a:t>т.ч.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50" marR="5315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>
                          <a:latin typeface="Times New Roman" pitchFamily="18" charset="0"/>
                          <a:cs typeface="Times New Roman" pitchFamily="18" charset="0"/>
                        </a:rPr>
                        <a:t>406,9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50" marR="5315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 dirty="0">
                          <a:latin typeface="Times New Roman" pitchFamily="18" charset="0"/>
                          <a:cs typeface="Times New Roman" pitchFamily="18" charset="0"/>
                        </a:rPr>
                        <a:t>479,8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50" marR="5315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 dirty="0">
                          <a:latin typeface="Times New Roman" pitchFamily="18" charset="0"/>
                          <a:cs typeface="Times New Roman" pitchFamily="18" charset="0"/>
                        </a:rPr>
                        <a:t>453,2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50" marR="5315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56912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>
                          <a:latin typeface="Times New Roman" pitchFamily="18" charset="0"/>
                          <a:cs typeface="Times New Roman" pitchFamily="18" charset="0"/>
                        </a:rPr>
                        <a:t>-муниципальный район</a:t>
                      </a:r>
                      <a:endParaRPr lang="ru-RU" sz="1600" b="1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>
                          <a:latin typeface="Times New Roman" pitchFamily="18" charset="0"/>
                          <a:cs typeface="Times New Roman" pitchFamily="18" charset="0"/>
                        </a:rPr>
                        <a:t>-городские поселения</a:t>
                      </a:r>
                      <a:endParaRPr lang="ru-RU" sz="1600" b="1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>
                          <a:latin typeface="Times New Roman" pitchFamily="18" charset="0"/>
                          <a:cs typeface="Times New Roman" pitchFamily="18" charset="0"/>
                        </a:rPr>
                        <a:t>- сельские поселения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50" marR="5315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>
                          <a:latin typeface="Times New Roman" pitchFamily="18" charset="0"/>
                          <a:cs typeface="Times New Roman" pitchFamily="18" charset="0"/>
                        </a:rPr>
                        <a:t>293,5</a:t>
                      </a:r>
                      <a:endParaRPr lang="ru-RU" sz="1600" b="1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>
                          <a:latin typeface="Times New Roman" pitchFamily="18" charset="0"/>
                          <a:cs typeface="Times New Roman" pitchFamily="18" charset="0"/>
                        </a:rPr>
                        <a:t>84,6</a:t>
                      </a:r>
                      <a:endParaRPr lang="ru-RU" sz="1600" b="1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>
                          <a:latin typeface="Times New Roman" pitchFamily="18" charset="0"/>
                          <a:cs typeface="Times New Roman" pitchFamily="18" charset="0"/>
                        </a:rPr>
                        <a:t>28,8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50" marR="5315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>
                          <a:latin typeface="Times New Roman" pitchFamily="18" charset="0"/>
                          <a:cs typeface="Times New Roman" pitchFamily="18" charset="0"/>
                        </a:rPr>
                        <a:t>345,3</a:t>
                      </a:r>
                      <a:endParaRPr lang="ru-RU" sz="1600" b="1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>
                          <a:latin typeface="Times New Roman" pitchFamily="18" charset="0"/>
                          <a:cs typeface="Times New Roman" pitchFamily="18" charset="0"/>
                        </a:rPr>
                        <a:t>94,9</a:t>
                      </a:r>
                      <a:endParaRPr lang="ru-RU" sz="1600" b="1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>
                          <a:latin typeface="Times New Roman" pitchFamily="18" charset="0"/>
                          <a:cs typeface="Times New Roman" pitchFamily="18" charset="0"/>
                        </a:rPr>
                        <a:t>39,6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50" marR="5315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>
                          <a:latin typeface="Times New Roman" pitchFamily="18" charset="0"/>
                          <a:cs typeface="Times New Roman" pitchFamily="18" charset="0"/>
                        </a:rPr>
                        <a:t>328,8</a:t>
                      </a:r>
                      <a:endParaRPr lang="ru-RU" sz="1600" b="1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>
                          <a:latin typeface="Times New Roman" pitchFamily="18" charset="0"/>
                          <a:cs typeface="Times New Roman" pitchFamily="18" charset="0"/>
                        </a:rPr>
                        <a:t>85,5</a:t>
                      </a:r>
                      <a:endParaRPr lang="ru-RU" sz="1600" b="1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>
                          <a:latin typeface="Times New Roman" pitchFamily="18" charset="0"/>
                          <a:cs typeface="Times New Roman" pitchFamily="18" charset="0"/>
                        </a:rPr>
                        <a:t>38,9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50" marR="5315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33004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>
                          <a:latin typeface="Times New Roman" pitchFamily="18" charset="0"/>
                          <a:cs typeface="Times New Roman" pitchFamily="18" charset="0"/>
                        </a:rPr>
                        <a:t>Расходы, всего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50" marR="5315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>
                          <a:latin typeface="Times New Roman" pitchFamily="18" charset="0"/>
                          <a:cs typeface="Times New Roman" pitchFamily="18" charset="0"/>
                        </a:rPr>
                        <a:t>2367,6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50" marR="5315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>
                          <a:latin typeface="Times New Roman" pitchFamily="18" charset="0"/>
                          <a:cs typeface="Times New Roman" pitchFamily="18" charset="0"/>
                        </a:rPr>
                        <a:t>2806,7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50" marR="5315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 dirty="0">
                          <a:latin typeface="Times New Roman" pitchFamily="18" charset="0"/>
                          <a:cs typeface="Times New Roman" pitchFamily="18" charset="0"/>
                        </a:rPr>
                        <a:t>2113,0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50" marR="5315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6961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>
                          <a:latin typeface="Times New Roman" pitchFamily="18" charset="0"/>
                          <a:cs typeface="Times New Roman" pitchFamily="18" charset="0"/>
                        </a:rPr>
                        <a:t>Дефицит бюджета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50" marR="5315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359,7</a:t>
                      </a:r>
                      <a:endParaRPr lang="ru-RU" sz="1600" b="1" spc="-1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50" marR="5315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-948,9</a:t>
                      </a:r>
                      <a:endParaRPr lang="ru-RU" sz="1600" b="1" spc="-1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50" marR="5315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 dirty="0">
                          <a:latin typeface="Times New Roman" pitchFamily="18" charset="0"/>
                          <a:cs typeface="Times New Roman" pitchFamily="18" charset="0"/>
                        </a:rPr>
                        <a:t>-62,1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50" marR="5315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28596" y="928670"/>
            <a:ext cx="8501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Исполнение консолидированного бюджета за 2016 -2018 г.г</a:t>
            </a:r>
            <a:r>
              <a:rPr lang="ru-RU" sz="2400" b="1" dirty="0" smtClean="0">
                <a:solidFill>
                  <a:srgbClr val="C00000"/>
                </a:solidFill>
              </a:rPr>
              <a:t>. 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857232"/>
            <a:ext cx="7072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Динамика налоговых и неналоговых доходов муниципальных образований Киреевского района за 2016 – 2018 годы и прогноз  на 2019 год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214414" y="1714488"/>
          <a:ext cx="6762776" cy="4103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617028-D6EC-401B-9767-957F029D88FD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857232"/>
            <a:ext cx="757242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Крупные     инвестиционные проекты  2018 года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0" y="1428736"/>
            <a:ext cx="5072098" cy="1214446"/>
          </a:xfrm>
          <a:prstGeom prst="roundRect">
            <a:avLst/>
          </a:prstGeom>
          <a:scene3d>
            <a:camera prst="orthographicFront"/>
            <a:lightRig rig="threePt" dir="t">
              <a:rot lat="0" lon="0" rev="7500000"/>
            </a:lightRig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Строительство современного завода по производству по вакуум - выпарке соляного раствора для налаживания производства соли «экстра» объемом 60 тыс. тонн в год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571868" y="4500570"/>
            <a:ext cx="5286412" cy="70043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Строительство двух животноводческих ферм мясного направления</a:t>
            </a:r>
            <a:endParaRPr lang="ru-RU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Схема 12"/>
          <p:cNvGraphicFramePr/>
          <p:nvPr/>
        </p:nvGraphicFramePr>
        <p:xfrm>
          <a:off x="357158" y="2643182"/>
          <a:ext cx="3357586" cy="1357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4" name="Схема 13"/>
          <p:cNvGraphicFramePr/>
          <p:nvPr/>
        </p:nvGraphicFramePr>
        <p:xfrm>
          <a:off x="5429256" y="5072074"/>
          <a:ext cx="3357586" cy="1357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 descr="https://tularegion.ru/upload/iblock/79e/79e0b1ecf27fc758073f944e352cd03f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072066" y="1428736"/>
            <a:ext cx="2143140" cy="1428760"/>
          </a:xfrm>
          <a:prstGeom prst="rect">
            <a:avLst/>
          </a:prstGeom>
          <a:noFill/>
        </p:spPr>
      </p:pic>
      <p:pic>
        <p:nvPicPr>
          <p:cNvPr id="2052" name="Picture 4" descr="http://jilkin.ru/sites/default/files/uploads/gallery/1833/uploadsnews_imgsgallery14375945516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786578" y="2500306"/>
            <a:ext cx="2214578" cy="1476385"/>
          </a:xfrm>
          <a:prstGeom prst="rect">
            <a:avLst/>
          </a:prstGeom>
          <a:noFill/>
        </p:spPr>
      </p:pic>
      <p:pic>
        <p:nvPicPr>
          <p:cNvPr id="2054" name="Picture 6" descr="http://vkurske.com/media/imgs2018/Ploskoe_2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4786322"/>
            <a:ext cx="2133557" cy="1600168"/>
          </a:xfrm>
          <a:prstGeom prst="rect">
            <a:avLst/>
          </a:prstGeom>
          <a:noFill/>
        </p:spPr>
      </p:pic>
      <p:pic>
        <p:nvPicPr>
          <p:cNvPr id="20" name="Picture 6" descr="http://inruza.ru/upload/page/72/87072_picture_bdd116755b05c27622a7d787b12b5fc92d28aa67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285852" y="4000504"/>
            <a:ext cx="2267510" cy="150019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14876" y="642918"/>
            <a:ext cx="3643338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Инвестиционные проекты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214282" y="1142984"/>
          <a:ext cx="5786478" cy="3929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6" descr="http://www.biznet.ru/up/monthly_11_2009/post-47957-125796143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5000636"/>
            <a:ext cx="2952000" cy="136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 descr="http://8cent-emails.com/wp-content/uploads/2013/02/%D0%9E%D0%B1%D0%B5%D1%81%D0%BF%D0%B5%D1%87%D0%B5%D0%BD%D0%BD%D0%BE%D1%81%D1%82%D1%8C-%D0%BF%D0%BE%D0%BC%D0%B5%D1%89%D0%B5%D0%BD%D0%B8%D1%8F%D0%BC%D0%B8-%D0%B4%D0%BB%D1%8F-%D1%85%D1%80%D0%B0%D0%BD%D0%B5%D0%BD%D0%B8%D1%8F-%D1%81%D0%B5%D0%BB%D1%8C%D1%81%D0%BA%D0%BE%D1%85%D0%BE%D0%B7%D1%8F%D0%B9%D1%81%D1%82%D0%B2%D0%B5%D0%BD%D0%BD%D0%BE%D0%B9-%D0%BF%D1%80%D0%BE%D0%B4%D1%83%D0%BA%D1%86%D0%B8%D0%B8-%D0%B8-%D0%B5%D0%B3%D0%BE-%D0%B2%D0%BB%D0%B8%D1%8F%D0%BD%D0%B8%D0%B5-%D0%BD%D0%B0-%D0%BE%D0%B1%D1%89%D0%B5%D0%B5-%D1%81%D0%BE%D1%81%D1%82%D0%BE%D1%8F%D0%BD%D0%B8%D0%B5-%D0%BC%D0%B0%D1%82%D0%B5%D1%80%D0%B8%D0%B0%D0%BB%D1%8C%D0%BD%D0%BE-%D1%82%D0%B5%D1%85%D0%BD%D0%B8%D1%87%D0%B5%D1%81%D0%BA%D0%BE%D0%B9-%D0%B1%D0%B0%D0%B7%D1%8B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20" y="5072074"/>
            <a:ext cx="2011764" cy="1368000"/>
          </a:xfrm>
          <a:prstGeom prst="rect">
            <a:avLst/>
          </a:prstGeom>
          <a:noFill/>
        </p:spPr>
      </p:pic>
      <p:pic>
        <p:nvPicPr>
          <p:cNvPr id="10" name="Picture 4" descr="http://www.spbsmk.ru/assets/images/bkk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00364" y="5072074"/>
            <a:ext cx="2116300" cy="1368000"/>
          </a:xfrm>
          <a:prstGeom prst="rect">
            <a:avLst/>
          </a:prstGeom>
          <a:noFill/>
        </p:spPr>
      </p:pic>
      <p:pic>
        <p:nvPicPr>
          <p:cNvPr id="12" name="Picture 2" descr="Модернизация производства ЭТЗ &quot;Энергомера&quot; - Пресс-релизы - Концерн &quot;Энергомера&quot;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215073" y="1071546"/>
            <a:ext cx="2520000" cy="1889599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14" name="Picture 2" descr="http://tvernews.ru/upload/information_system_18/1/9/4/item_194155/information_items_194155.jpg"/>
          <p:cNvPicPr>
            <a:picLocks noChangeAspect="1" noChangeArrowheads="1"/>
          </p:cNvPicPr>
          <p:nvPr/>
        </p:nvPicPr>
        <p:blipFill>
          <a:blip r:embed="rId11" cstate="print"/>
          <a:srcRect r="19444" b="22222"/>
          <a:stretch>
            <a:fillRect/>
          </a:stretch>
        </p:blipFill>
        <p:spPr bwMode="auto">
          <a:xfrm>
            <a:off x="6215074" y="3143248"/>
            <a:ext cx="2591438" cy="1824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534400" cy="1000132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ожидаемых расходов консолидированного бюджета муниципального образования Киреевский район </a:t>
            </a:r>
            <a:b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2018 году, млн.руб.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42844" y="2000240"/>
          <a:ext cx="8786874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071902" y="642918"/>
            <a:ext cx="507209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Федерального закона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 21.07.2007 г.  № 185-ФЗ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 фонде содействия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реформированию ЖКХ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за период 2016-2017 годов</a:t>
            </a: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571744"/>
            <a:ext cx="3114269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000108"/>
            <a:ext cx="295277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8" name="TextBox 7"/>
          <p:cNvSpPr txBox="1"/>
          <p:nvPr/>
        </p:nvSpPr>
        <p:spPr>
          <a:xfrm>
            <a:off x="3571868" y="4929198"/>
            <a:ext cx="5286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Киреевск,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мкр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Брусяновский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77 тыс.кв.м. (1708 квартир)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пос.Бородинский: 7 тыс.кв.м. (189 квартир) 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071942"/>
            <a:ext cx="2942277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50" y="2571744"/>
            <a:ext cx="2950623" cy="2212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642918"/>
            <a:ext cx="8229600" cy="85724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Нормативные правовые акты, регулирующие межбюджетные отношения в Киреевском районе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071678"/>
            <a:ext cx="7758138" cy="3625857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1) Решение Собрания представителей муниципального образования Киреевский район от 27.05.2014 года № 9-70 «Об утверждении положения «О межбюджетных отношениях в муниципальном образовании Киреевский район»» в редакции решения от 29.06.2016 № 40-221.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2) Решение Собрания представителей муниципального образования Киреевский район от 04.04.2018 № 67-378 «Об утверждении Порядка предоставления иных межбюджетных трансфертов из бюджета муниципального образования Киреевский район бюджетам городских и сельских поселений  Киреевского района».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КиреевскТуларегион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КиреевскТуларегион</Template>
  <TotalTime>2713</TotalTime>
  <Words>460</Words>
  <Application>Microsoft Office PowerPoint</Application>
  <PresentationFormat>Экран (4:3)</PresentationFormat>
  <Paragraphs>103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КиреевскТуларегион</vt:lpstr>
      <vt:lpstr>Слайд 1</vt:lpstr>
      <vt:lpstr>Слайд 2</vt:lpstr>
      <vt:lpstr>Слайд 3</vt:lpstr>
      <vt:lpstr>Слайд 4</vt:lpstr>
      <vt:lpstr>Слайд 5</vt:lpstr>
      <vt:lpstr>Слайд 6</vt:lpstr>
      <vt:lpstr>    Структура ожидаемых расходов консолидированного бюджета муниципального образования Киреевский район  в 2018 году, млн.руб.</vt:lpstr>
      <vt:lpstr>Слайд 8</vt:lpstr>
      <vt:lpstr>Нормативные правовые акты, регулирующие межбюджетные отношения в Киреевском районе</vt:lpstr>
      <vt:lpstr>Объемы межбюджетных трансфертов, предоставленных городским и сельским поселениям из бюджета м.о.Киреевский район за 2016 -2018 годы и прогноз на 2019 год, (млн. руб.)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bobrova</dc:creator>
  <cp:lastModifiedBy>Volchkova</cp:lastModifiedBy>
  <cp:revision>304</cp:revision>
  <dcterms:created xsi:type="dcterms:W3CDTF">2014-09-23T05:14:38Z</dcterms:created>
  <dcterms:modified xsi:type="dcterms:W3CDTF">2018-11-07T12:04:07Z</dcterms:modified>
</cp:coreProperties>
</file>