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2"/>
  </p:notesMasterIdLst>
  <p:sldIdLst>
    <p:sldId id="263" r:id="rId2"/>
    <p:sldId id="266" r:id="rId3"/>
    <p:sldId id="262" r:id="rId4"/>
    <p:sldId id="256" r:id="rId5"/>
    <p:sldId id="258" r:id="rId6"/>
    <p:sldId id="264" r:id="rId7"/>
    <p:sldId id="268" r:id="rId8"/>
    <p:sldId id="269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82"/>
          <c:y val="4.9030301333557506E-2"/>
          <c:w val="0.72473038426341563"/>
          <c:h val="0.417414553452859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83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-1.6327268224017873E-2"/>
                  <c:y val="-1.8531917423263725E-2"/>
                </c:manualLayout>
              </c:layout>
              <c:showVal val="1"/>
            </c:dLbl>
            <c:dLbl>
              <c:idx val="6"/>
              <c:layout>
                <c:manualLayout>
                  <c:x val="3.2031807837401547E-3"/>
                  <c:y val="-1.8470289194553603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128.1</c:v>
                </c:pt>
                <c:pt idx="1">
                  <c:v>69.099999999999994</c:v>
                </c:pt>
                <c:pt idx="2">
                  <c:v>94</c:v>
                </c:pt>
                <c:pt idx="3">
                  <c:v>17.7</c:v>
                </c:pt>
                <c:pt idx="4">
                  <c:v>9.3000000000000007</c:v>
                </c:pt>
                <c:pt idx="5">
                  <c:v>23.5</c:v>
                </c:pt>
                <c:pt idx="6">
                  <c:v>19.100000000000001</c:v>
                </c:pt>
                <c:pt idx="7">
                  <c:v>0.30000000000000016</c:v>
                </c:pt>
                <c:pt idx="8">
                  <c:v>2.9</c:v>
                </c:pt>
                <c:pt idx="9">
                  <c:v>0.4</c:v>
                </c:pt>
                <c:pt idx="10">
                  <c:v>29.3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4.4329878185809204E-2"/>
                  <c:y val="3.1691816680198319E-2"/>
                </c:manualLayout>
              </c:layout>
              <c:showVal val="1"/>
            </c:dLbl>
            <c:dLbl>
              <c:idx val="1"/>
              <c:layout>
                <c:manualLayout>
                  <c:x val="1.4992399381660006E-2"/>
                  <c:y val="-9.4198474892223383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1097E-3"/>
                </c:manualLayout>
              </c:layout>
              <c:showVal val="1"/>
            </c:dLbl>
            <c:dLbl>
              <c:idx val="3"/>
              <c:layout>
                <c:manualLayout>
                  <c:x val="2.1191967521224427E-2"/>
                  <c:y val="-7.9077109937108446E-3"/>
                </c:manualLayout>
              </c:layout>
              <c:showVal val="1"/>
            </c:dLbl>
            <c:dLbl>
              <c:idx val="4"/>
              <c:layout>
                <c:manualLayout>
                  <c:x val="1.4127978347482844E-2"/>
                  <c:y val="5.271807329140581E-3"/>
                </c:manualLayout>
              </c:layout>
              <c:showVal val="1"/>
            </c:dLbl>
            <c:dLbl>
              <c:idx val="5"/>
              <c:layout>
                <c:manualLayout>
                  <c:x val="7.5435783217356212E-3"/>
                  <c:y val="-1.1586177291264233E-2"/>
                </c:manualLayout>
              </c:layout>
              <c:showVal val="1"/>
            </c:dLbl>
            <c:dLbl>
              <c:idx val="6"/>
              <c:layout>
                <c:manualLayout>
                  <c:x val="2.1191967521224427E-2"/>
                  <c:y val="-5.271807329140581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1E-2"/>
                  <c:y val="-7.7294144998947606E-3"/>
                </c:manualLayout>
              </c:layout>
              <c:showVal val="1"/>
            </c:dLbl>
            <c:dLbl>
              <c:idx val="9"/>
              <c:layout>
                <c:manualLayout>
                  <c:x val="9.6095423512205409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4458795142744859E-2"/>
                  <c:y val="-2.133318401970945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133.6</c:v>
                </c:pt>
                <c:pt idx="1">
                  <c:v>72.099999999999994</c:v>
                </c:pt>
                <c:pt idx="2">
                  <c:v>136.69999999999999</c:v>
                </c:pt>
                <c:pt idx="3">
                  <c:v>19.899999999999999</c:v>
                </c:pt>
                <c:pt idx="4">
                  <c:v>9.7000000000000011</c:v>
                </c:pt>
                <c:pt idx="5">
                  <c:v>18.399999999999999</c:v>
                </c:pt>
                <c:pt idx="6">
                  <c:v>14.8</c:v>
                </c:pt>
                <c:pt idx="7">
                  <c:v>0.4</c:v>
                </c:pt>
                <c:pt idx="8">
                  <c:v>2.4</c:v>
                </c:pt>
                <c:pt idx="9">
                  <c:v>0.30000000000000016</c:v>
                </c:pt>
                <c:pt idx="10">
                  <c:v>43.4</c:v>
                </c:pt>
              </c:numCache>
            </c:numRef>
          </c:val>
        </c:ser>
        <c:shape val="cylinder"/>
        <c:axId val="72517888"/>
        <c:axId val="72544256"/>
        <c:axId val="0"/>
      </c:bar3DChart>
      <c:catAx>
        <c:axId val="72517888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72544256"/>
        <c:crosses val="autoZero"/>
        <c:auto val="1"/>
        <c:lblAlgn val="ctr"/>
        <c:lblOffset val="100"/>
      </c:catAx>
      <c:valAx>
        <c:axId val="72544256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72517888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927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1093908937353631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spPr>
              <a:solidFill>
                <a:srgbClr val="FFC000"/>
              </a:solidFill>
            </c:spPr>
          </c:dPt>
          <c:dPt>
            <c:idx val="1"/>
            <c:explosion val="8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3600190861762781"/>
                  <c:y val="0.17568117372143241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260,8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9787301119730469"/>
                  <c:y val="-3.6940578389107206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698,2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Val val="1"/>
              <c:showSerName val="1"/>
            </c:dLbl>
            <c:dLbl>
              <c:idx val="2"/>
              <c:layout>
                <c:manualLayout>
                  <c:x val="-0.10137805205939231"/>
                  <c:y val="0.13124625758355121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558,7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-0.15992094448938163"/>
                  <c:y val="0.10285133271499065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296,7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0.33761693021738548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9,9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-0.20379532510404286"/>
                  <c:y val="7.7444322803934529E-5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</a:rPr>
                      <a:t>Возврат 0,8</a:t>
                    </a:r>
                  </a:p>
                  <a:p>
                    <a:endParaRPr lang="en-US" sz="1600" kern="0" baseline="0" dirty="0">
                      <a:latin typeface="Times New Roman" pitchFamily="18" charset="0"/>
                    </a:endParaRPr>
                  </a:p>
                </c:rich>
              </c:tx>
              <c:dLblPos val="bestFit"/>
              <c:showLegendKey val="1"/>
              <c:showVal val="1"/>
              <c:showCatName val="1"/>
            </c:dLbl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  <c:pt idx="5">
                  <c:v>Прочие безвозмездные поступления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260.8</c:v>
                </c:pt>
                <c:pt idx="1">
                  <c:v>698.2</c:v>
                </c:pt>
                <c:pt idx="2">
                  <c:v>558.70000000000005</c:v>
                </c:pt>
                <c:pt idx="3">
                  <c:v>296.7</c:v>
                </c:pt>
                <c:pt idx="4">
                  <c:v>0.8</c:v>
                </c:pt>
                <c:pt idx="5">
                  <c:v>10.200000000000001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40"/>
      <c:rotY val="60"/>
      <c:perspective val="30"/>
    </c:view3D>
    <c:plotArea>
      <c:layout>
        <c:manualLayout>
          <c:layoutTarget val="inner"/>
          <c:xMode val="edge"/>
          <c:yMode val="edge"/>
          <c:x val="2.5429584471320387E-2"/>
          <c:y val="4.7708013061620834E-2"/>
          <c:w val="0.94118764558372414"/>
          <c:h val="0.915278180730753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00206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explosion val="34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9.3947598916943043E-3"/>
                  <c:y val="-1.797574023873182E-2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-1.4939204495594816E-3"/>
                  <c:y val="7.9087657788448826E-3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7.5424629681638794E-2"/>
                  <c:y val="1.2673690912186624E-3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1.1446136168849241E-2"/>
                  <c:y val="6.5622775036419168E-2"/>
                </c:manualLayout>
              </c:layout>
              <c:showVal val="1"/>
              <c:showCatName val="1"/>
              <c:showPercent val="1"/>
            </c:dLbl>
            <c:dLbl>
              <c:idx val="4"/>
              <c:layout>
                <c:manualLayout>
                  <c:x val="0.15928250412122086"/>
                  <c:y val="0.34838627160677554"/>
                </c:manualLayout>
              </c:layout>
              <c:showVal val="1"/>
              <c:showCatName val="1"/>
              <c:showPercent val="1"/>
            </c:dLbl>
            <c:dLbl>
              <c:idx val="5"/>
              <c:layout>
                <c:manualLayout>
                  <c:x val="-0.19965223414038766"/>
                  <c:y val="-1.2290955293536524E-2"/>
                </c:manualLayout>
              </c:layout>
              <c:showVal val="1"/>
              <c:showCatName val="1"/>
              <c:showPercent val="1"/>
            </c:dLbl>
            <c:dLbl>
              <c:idx val="6"/>
              <c:layout>
                <c:manualLayout>
                  <c:x val="-6.2599539490794165E-2"/>
                  <c:y val="-3.7663497847514188E-2"/>
                </c:manualLayout>
              </c:layout>
              <c:showVal val="1"/>
              <c:showCatName val="1"/>
              <c:showPercent val="1"/>
            </c:dLbl>
            <c:dLbl>
              <c:idx val="7"/>
              <c:layout>
                <c:manualLayout>
                  <c:x val="9.338179125061373E-2"/>
                  <c:y val="-4.1794271993354531E-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4.9907647484649584E-2"/>
                  <c:y val="-8.6431895237041555E-3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Val val="1"/>
              <c:showCatName val="1"/>
              <c:showPercent val="1"/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  <c:pt idx="8">
                  <c:v>Охрана окр.среды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116.8</c:v>
                </c:pt>
                <c:pt idx="1">
                  <c:v>9.2000000000000011</c:v>
                </c:pt>
                <c:pt idx="2">
                  <c:v>128.4</c:v>
                </c:pt>
                <c:pt idx="3">
                  <c:v>479.2</c:v>
                </c:pt>
                <c:pt idx="4">
                  <c:v>1083.9000000000001</c:v>
                </c:pt>
                <c:pt idx="5">
                  <c:v>229.7</c:v>
                </c:pt>
                <c:pt idx="6">
                  <c:v>27.6</c:v>
                </c:pt>
                <c:pt idx="7">
                  <c:v>81.400000000000006</c:v>
                </c:pt>
                <c:pt idx="8">
                  <c:v>99</c:v>
                </c:pt>
              </c:numCache>
            </c:numRef>
          </c:val>
        </c:ser>
      </c:pie3DChart>
    </c:plotArea>
    <c:plotVisOnly val="1"/>
  </c:chart>
  <c:spPr>
    <a:gradFill>
      <a:gsLst>
        <a:gs pos="0">
          <a:schemeClr val="accent6">
            <a:lumMod val="40000"/>
            <a:lumOff val="60000"/>
          </a:schemeClr>
        </a:gs>
        <a:gs pos="50000">
          <a:srgbClr val="4F81BD">
            <a:tint val="44500"/>
            <a:satMod val="160000"/>
          </a:srgbClr>
        </a:gs>
        <a:gs pos="100000">
          <a:srgbClr val="4F81BD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>
        <c:manualLayout>
          <c:layoutTarget val="inner"/>
          <c:xMode val="edge"/>
          <c:yMode val="edge"/>
          <c:x val="9.2516647224652471E-2"/>
          <c:y val="0.14970891277723658"/>
          <c:w val="0.85324718090794216"/>
          <c:h val="0.5450205845695164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Бюджетные кредиты</c:v>
                </c:pt>
              </c:strCache>
            </c:strRef>
          </c:tx>
          <c:cat>
            <c:numRef>
              <c:f>Лист1!$A$2:$A$7</c:f>
              <c:numCache>
                <c:formatCode>dd/mm/yyyy</c:formatCode>
                <c:ptCount val="6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  <c:pt idx="3">
                  <c:v>44287</c:v>
                </c:pt>
                <c:pt idx="4">
                  <c:v>44378</c:v>
                </c:pt>
                <c:pt idx="5">
                  <c:v>44562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9</c:v>
                </c:pt>
                <c:pt idx="2">
                  <c:v>3</c:v>
                </c:pt>
                <c:pt idx="3">
                  <c:v>1.5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marker val="1"/>
        <c:axId val="98276096"/>
        <c:axId val="98280576"/>
      </c:lineChart>
      <c:dateAx>
        <c:axId val="98276096"/>
        <c:scaling>
          <c:orientation val="minMax"/>
        </c:scaling>
        <c:axPos val="b"/>
        <c:numFmt formatCode="dd/mm/yyyy" sourceLinked="1"/>
        <c:tickLblPos val="nextTo"/>
        <c:crossAx val="98280576"/>
        <c:crosses val="autoZero"/>
        <c:auto val="1"/>
        <c:lblOffset val="100"/>
        <c:majorUnit val="2"/>
        <c:majorTimeUnit val="months"/>
        <c:minorUnit val="1"/>
        <c:minorTimeUnit val="months"/>
      </c:dateAx>
      <c:valAx>
        <c:axId val="98280576"/>
        <c:scaling>
          <c:orientation val="minMax"/>
        </c:scaling>
        <c:axPos val="l"/>
        <c:majorGridlines/>
        <c:numFmt formatCode="General" sourceLinked="1"/>
        <c:tickLblPos val="nextTo"/>
        <c:crossAx val="98276096"/>
        <c:crossesAt val="43466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65A38D-1220-407C-92B9-A4976B842E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0B5742-0DFF-4A8F-A5B6-49BEC753B23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Муниципальная программ «Развитие образования в Киреевском районе – 1083,9 млн.руб.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08306D4-6CC8-4108-BB9E-2F94BAAA0384}" type="parTrans" cxnId="{EE73218A-A4C6-4881-8E00-4C3480439B4A}">
      <dgm:prSet/>
      <dgm:spPr/>
      <dgm:t>
        <a:bodyPr/>
        <a:lstStyle/>
        <a:p>
          <a:endParaRPr lang="ru-RU"/>
        </a:p>
      </dgm:t>
    </dgm:pt>
    <dgm:pt modelId="{BC96EA7E-EA2D-40E7-A589-2C0D2435386C}" type="sibTrans" cxnId="{EE73218A-A4C6-4881-8E00-4C3480439B4A}">
      <dgm:prSet/>
      <dgm:spPr/>
      <dgm:t>
        <a:bodyPr/>
        <a:lstStyle/>
        <a:p>
          <a:endParaRPr lang="ru-RU"/>
        </a:p>
      </dgm:t>
    </dgm:pt>
    <dgm:pt modelId="{3AF2C687-5859-460B-B02E-29F563B2A57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Муниципальная программа «Развитие культуры и спорта в муниципальном образовании Киреевский район» – 229,7 млн.руб.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FC3A7F8-DD4D-4481-BAD8-8CE2761E5D52}" type="parTrans" cxnId="{7B2D6D96-2CE1-401B-95ED-F5A2A6F085E6}">
      <dgm:prSet/>
      <dgm:spPr/>
      <dgm:t>
        <a:bodyPr/>
        <a:lstStyle/>
        <a:p>
          <a:endParaRPr lang="ru-RU"/>
        </a:p>
      </dgm:t>
    </dgm:pt>
    <dgm:pt modelId="{3FBD4DDE-0FA7-481E-8CB2-4C7EB008A286}" type="sibTrans" cxnId="{7B2D6D96-2CE1-401B-95ED-F5A2A6F085E6}">
      <dgm:prSet/>
      <dgm:spPr/>
      <dgm:t>
        <a:bodyPr/>
        <a:lstStyle/>
        <a:p>
          <a:endParaRPr lang="ru-RU"/>
        </a:p>
      </dgm:t>
    </dgm:pt>
    <dgm:pt modelId="{A4E35557-7A3B-4D27-A1D1-0105C2A9E0A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Мероприятия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, направленные на социальную поддержку граждан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 семей с детьми в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Киреевском районе – 27,6 млн.руб.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1EF6387-EAC9-41B2-8580-697E59F555B8}" type="parTrans" cxnId="{85038997-6209-4BC6-92D9-30E00DD05EFA}">
      <dgm:prSet/>
      <dgm:spPr/>
      <dgm:t>
        <a:bodyPr/>
        <a:lstStyle/>
        <a:p>
          <a:endParaRPr lang="ru-RU"/>
        </a:p>
      </dgm:t>
    </dgm:pt>
    <dgm:pt modelId="{402A4DF0-5AA7-4A16-9AA9-9DF5849F9CFD}" type="sibTrans" cxnId="{85038997-6209-4BC6-92D9-30E00DD05EFA}">
      <dgm:prSet/>
      <dgm:spPr/>
      <dgm:t>
        <a:bodyPr/>
        <a:lstStyle/>
        <a:p>
          <a:endParaRPr lang="ru-RU"/>
        </a:p>
      </dgm:t>
    </dgm:pt>
    <dgm:pt modelId="{8DD22D55-CE27-4953-9622-02D4D66F90B6}" type="pres">
      <dgm:prSet presAssocID="{B765A38D-1220-407C-92B9-A4976B842E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CA02AB-7A74-4E59-AE4E-88BA95B055B7}" type="pres">
      <dgm:prSet presAssocID="{D80B5742-0DFF-4A8F-A5B6-49BEC753B233}" presName="comp" presStyleCnt="0"/>
      <dgm:spPr/>
    </dgm:pt>
    <dgm:pt modelId="{9EC69946-C9ED-4DC6-8566-F6CD52ACB4FD}" type="pres">
      <dgm:prSet presAssocID="{D80B5742-0DFF-4A8F-A5B6-49BEC753B233}" presName="box" presStyleLbl="node1" presStyleIdx="0" presStyleCnt="3"/>
      <dgm:spPr/>
      <dgm:t>
        <a:bodyPr/>
        <a:lstStyle/>
        <a:p>
          <a:endParaRPr lang="ru-RU"/>
        </a:p>
      </dgm:t>
    </dgm:pt>
    <dgm:pt modelId="{CACF410F-D139-4826-8C0D-87F669EB88A5}" type="pres">
      <dgm:prSet presAssocID="{D80B5742-0DFF-4A8F-A5B6-49BEC753B233}" presName="img" presStyleLbl="fgImgPlace1" presStyleIdx="0" presStyleCnt="3" custLinFactNeighborX="-533" custLinFactNeighborY="427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5899205-C0AE-43E2-A3A4-CF27AB9E2E3F}" type="pres">
      <dgm:prSet presAssocID="{D80B5742-0DFF-4A8F-A5B6-49BEC753B23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A685C-6769-4F6D-8D54-B9D0B5BDB579}" type="pres">
      <dgm:prSet presAssocID="{BC96EA7E-EA2D-40E7-A589-2C0D2435386C}" presName="spacer" presStyleCnt="0"/>
      <dgm:spPr/>
    </dgm:pt>
    <dgm:pt modelId="{126ABDCD-A579-43A7-AC73-CFB53E3A7B35}" type="pres">
      <dgm:prSet presAssocID="{3AF2C687-5859-460B-B02E-29F563B2A571}" presName="comp" presStyleCnt="0"/>
      <dgm:spPr/>
    </dgm:pt>
    <dgm:pt modelId="{2565B7AC-CD3B-4344-977D-77E5C699160A}" type="pres">
      <dgm:prSet presAssocID="{3AF2C687-5859-460B-B02E-29F563B2A571}" presName="box" presStyleLbl="node1" presStyleIdx="1" presStyleCnt="3"/>
      <dgm:spPr/>
      <dgm:t>
        <a:bodyPr/>
        <a:lstStyle/>
        <a:p>
          <a:endParaRPr lang="ru-RU"/>
        </a:p>
      </dgm:t>
    </dgm:pt>
    <dgm:pt modelId="{C0C72872-F024-4563-9FCC-561225F5168C}" type="pres">
      <dgm:prSet presAssocID="{3AF2C687-5859-460B-B02E-29F563B2A571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CEC7434-F5CB-4656-8E6F-4D49F7AF013F}" type="pres">
      <dgm:prSet presAssocID="{3AF2C687-5859-460B-B02E-29F563B2A57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43097-C777-4281-8E6D-EFE1E70E009A}" type="pres">
      <dgm:prSet presAssocID="{3FBD4DDE-0FA7-481E-8CB2-4C7EB008A286}" presName="spacer" presStyleCnt="0"/>
      <dgm:spPr/>
    </dgm:pt>
    <dgm:pt modelId="{C1B092E1-E893-4B61-BA32-278F0A78CC35}" type="pres">
      <dgm:prSet presAssocID="{A4E35557-7A3B-4D27-A1D1-0105C2A9E0A7}" presName="comp" presStyleCnt="0"/>
      <dgm:spPr/>
    </dgm:pt>
    <dgm:pt modelId="{E37B2880-82B2-4CD4-90C1-4B11D30C949E}" type="pres">
      <dgm:prSet presAssocID="{A4E35557-7A3B-4D27-A1D1-0105C2A9E0A7}" presName="box" presStyleLbl="node1" presStyleIdx="2" presStyleCnt="3"/>
      <dgm:spPr/>
      <dgm:t>
        <a:bodyPr/>
        <a:lstStyle/>
        <a:p>
          <a:endParaRPr lang="ru-RU"/>
        </a:p>
      </dgm:t>
    </dgm:pt>
    <dgm:pt modelId="{E23F7BE9-1191-4414-81E8-8753EC14CB0C}" type="pres">
      <dgm:prSet presAssocID="{A4E35557-7A3B-4D27-A1D1-0105C2A9E0A7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35AFD3C-C099-4AD1-8DF6-05AD38C0D1ED}" type="pres">
      <dgm:prSet presAssocID="{A4E35557-7A3B-4D27-A1D1-0105C2A9E0A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15FB64-7BB3-4637-801A-536B7B05360C}" type="presOf" srcId="{D80B5742-0DFF-4A8F-A5B6-49BEC753B233}" destId="{85899205-C0AE-43E2-A3A4-CF27AB9E2E3F}" srcOrd="1" destOrd="0" presId="urn:microsoft.com/office/officeart/2005/8/layout/vList4"/>
    <dgm:cxn modelId="{073CD3E2-3852-4094-91F0-74021929596D}" type="presOf" srcId="{A4E35557-7A3B-4D27-A1D1-0105C2A9E0A7}" destId="{235AFD3C-C099-4AD1-8DF6-05AD38C0D1ED}" srcOrd="1" destOrd="0" presId="urn:microsoft.com/office/officeart/2005/8/layout/vList4"/>
    <dgm:cxn modelId="{7E5CC8D7-F1CA-42DE-AC4D-1A61C8336B70}" type="presOf" srcId="{D80B5742-0DFF-4A8F-A5B6-49BEC753B233}" destId="{9EC69946-C9ED-4DC6-8566-F6CD52ACB4FD}" srcOrd="0" destOrd="0" presId="urn:microsoft.com/office/officeart/2005/8/layout/vList4"/>
    <dgm:cxn modelId="{592E83E1-3ED0-467F-A267-1B4EC0E8DB40}" type="presOf" srcId="{3AF2C687-5859-460B-B02E-29F563B2A571}" destId="{8CEC7434-F5CB-4656-8E6F-4D49F7AF013F}" srcOrd="1" destOrd="0" presId="urn:microsoft.com/office/officeart/2005/8/layout/vList4"/>
    <dgm:cxn modelId="{EE73218A-A4C6-4881-8E00-4C3480439B4A}" srcId="{B765A38D-1220-407C-92B9-A4976B842E8D}" destId="{D80B5742-0DFF-4A8F-A5B6-49BEC753B233}" srcOrd="0" destOrd="0" parTransId="{108306D4-6CC8-4108-BB9E-2F94BAAA0384}" sibTransId="{BC96EA7E-EA2D-40E7-A589-2C0D2435386C}"/>
    <dgm:cxn modelId="{7B2D6D96-2CE1-401B-95ED-F5A2A6F085E6}" srcId="{B765A38D-1220-407C-92B9-A4976B842E8D}" destId="{3AF2C687-5859-460B-B02E-29F563B2A571}" srcOrd="1" destOrd="0" parTransId="{8FC3A7F8-DD4D-4481-BAD8-8CE2761E5D52}" sibTransId="{3FBD4DDE-0FA7-481E-8CB2-4C7EB008A286}"/>
    <dgm:cxn modelId="{85038997-6209-4BC6-92D9-30E00DD05EFA}" srcId="{B765A38D-1220-407C-92B9-A4976B842E8D}" destId="{A4E35557-7A3B-4D27-A1D1-0105C2A9E0A7}" srcOrd="2" destOrd="0" parTransId="{01EF6387-EAC9-41B2-8580-697E59F555B8}" sibTransId="{402A4DF0-5AA7-4A16-9AA9-9DF5849F9CFD}"/>
    <dgm:cxn modelId="{29F5C96B-3A75-4F43-A107-E0A75E31A739}" type="presOf" srcId="{3AF2C687-5859-460B-B02E-29F563B2A571}" destId="{2565B7AC-CD3B-4344-977D-77E5C699160A}" srcOrd="0" destOrd="0" presId="urn:microsoft.com/office/officeart/2005/8/layout/vList4"/>
    <dgm:cxn modelId="{ABABC079-9421-46AF-B288-543F9A110262}" type="presOf" srcId="{A4E35557-7A3B-4D27-A1D1-0105C2A9E0A7}" destId="{E37B2880-82B2-4CD4-90C1-4B11D30C949E}" srcOrd="0" destOrd="0" presId="urn:microsoft.com/office/officeart/2005/8/layout/vList4"/>
    <dgm:cxn modelId="{7F0F1299-87CA-4E1B-A36C-DA3DE5F3A190}" type="presOf" srcId="{B765A38D-1220-407C-92B9-A4976B842E8D}" destId="{8DD22D55-CE27-4953-9622-02D4D66F90B6}" srcOrd="0" destOrd="0" presId="urn:microsoft.com/office/officeart/2005/8/layout/vList4"/>
    <dgm:cxn modelId="{19A3DBE8-4DE7-4864-87E3-A7536D3F4D77}" type="presParOf" srcId="{8DD22D55-CE27-4953-9622-02D4D66F90B6}" destId="{D6CA02AB-7A74-4E59-AE4E-88BA95B055B7}" srcOrd="0" destOrd="0" presId="urn:microsoft.com/office/officeart/2005/8/layout/vList4"/>
    <dgm:cxn modelId="{865F8150-1563-41B2-B795-B9AD81A6D7BE}" type="presParOf" srcId="{D6CA02AB-7A74-4E59-AE4E-88BA95B055B7}" destId="{9EC69946-C9ED-4DC6-8566-F6CD52ACB4FD}" srcOrd="0" destOrd="0" presId="urn:microsoft.com/office/officeart/2005/8/layout/vList4"/>
    <dgm:cxn modelId="{B45E57A4-CC8C-45AC-8154-DFB0FDA0B33A}" type="presParOf" srcId="{D6CA02AB-7A74-4E59-AE4E-88BA95B055B7}" destId="{CACF410F-D139-4826-8C0D-87F669EB88A5}" srcOrd="1" destOrd="0" presId="urn:microsoft.com/office/officeart/2005/8/layout/vList4"/>
    <dgm:cxn modelId="{DE6C8026-0EC9-45A3-9C81-77CBA6C4BC89}" type="presParOf" srcId="{D6CA02AB-7A74-4E59-AE4E-88BA95B055B7}" destId="{85899205-C0AE-43E2-A3A4-CF27AB9E2E3F}" srcOrd="2" destOrd="0" presId="urn:microsoft.com/office/officeart/2005/8/layout/vList4"/>
    <dgm:cxn modelId="{4B7B50CE-1286-4906-B5C7-ACEBF22A4DFC}" type="presParOf" srcId="{8DD22D55-CE27-4953-9622-02D4D66F90B6}" destId="{EF2A685C-6769-4F6D-8D54-B9D0B5BDB579}" srcOrd="1" destOrd="0" presId="urn:microsoft.com/office/officeart/2005/8/layout/vList4"/>
    <dgm:cxn modelId="{90E138FB-D249-4245-9349-B6644C75EC62}" type="presParOf" srcId="{8DD22D55-CE27-4953-9622-02D4D66F90B6}" destId="{126ABDCD-A579-43A7-AC73-CFB53E3A7B35}" srcOrd="2" destOrd="0" presId="urn:microsoft.com/office/officeart/2005/8/layout/vList4"/>
    <dgm:cxn modelId="{FE111C86-9733-46CC-9011-447BE349B963}" type="presParOf" srcId="{126ABDCD-A579-43A7-AC73-CFB53E3A7B35}" destId="{2565B7AC-CD3B-4344-977D-77E5C699160A}" srcOrd="0" destOrd="0" presId="urn:microsoft.com/office/officeart/2005/8/layout/vList4"/>
    <dgm:cxn modelId="{9D9DAE01-8D88-4252-BF82-3CA7E5E6E5C2}" type="presParOf" srcId="{126ABDCD-A579-43A7-AC73-CFB53E3A7B35}" destId="{C0C72872-F024-4563-9FCC-561225F5168C}" srcOrd="1" destOrd="0" presId="urn:microsoft.com/office/officeart/2005/8/layout/vList4"/>
    <dgm:cxn modelId="{17C4CE22-FF9B-41EC-B83B-404AC453DE4F}" type="presParOf" srcId="{126ABDCD-A579-43A7-AC73-CFB53E3A7B35}" destId="{8CEC7434-F5CB-4656-8E6F-4D49F7AF013F}" srcOrd="2" destOrd="0" presId="urn:microsoft.com/office/officeart/2005/8/layout/vList4"/>
    <dgm:cxn modelId="{B7693AA0-5A6C-4DD2-821B-E43E7A0F8D5A}" type="presParOf" srcId="{8DD22D55-CE27-4953-9622-02D4D66F90B6}" destId="{97B43097-C777-4281-8E6D-EFE1E70E009A}" srcOrd="3" destOrd="0" presId="urn:microsoft.com/office/officeart/2005/8/layout/vList4"/>
    <dgm:cxn modelId="{6BDBD08A-A548-4861-B33F-528F099C087B}" type="presParOf" srcId="{8DD22D55-CE27-4953-9622-02D4D66F90B6}" destId="{C1B092E1-E893-4B61-BA32-278F0A78CC35}" srcOrd="4" destOrd="0" presId="urn:microsoft.com/office/officeart/2005/8/layout/vList4"/>
    <dgm:cxn modelId="{E080FB92-4F5D-4C2A-8F38-848B02939B97}" type="presParOf" srcId="{C1B092E1-E893-4B61-BA32-278F0A78CC35}" destId="{E37B2880-82B2-4CD4-90C1-4B11D30C949E}" srcOrd="0" destOrd="0" presId="urn:microsoft.com/office/officeart/2005/8/layout/vList4"/>
    <dgm:cxn modelId="{90469266-11BA-4C7F-8B13-635149ECC59A}" type="presParOf" srcId="{C1B092E1-E893-4B61-BA32-278F0A78CC35}" destId="{E23F7BE9-1191-4414-81E8-8753EC14CB0C}" srcOrd="1" destOrd="0" presId="urn:microsoft.com/office/officeart/2005/8/layout/vList4"/>
    <dgm:cxn modelId="{744CDD55-ABAC-4800-B5F2-945505B5DF1C}" type="presParOf" srcId="{C1B092E1-E893-4B61-BA32-278F0A78CC35}" destId="{235AFD3C-C099-4AD1-8DF6-05AD38C0D1E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016771-19A7-4C6C-B15F-F1A4DE4B627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EB4444-F0D3-4C9C-83D8-CE70634522A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«Культура» - ремонт дома культуры в г. Липки – 31,8 млн.руб.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B6A228-334B-452A-912E-851F369F8B56}" type="parTrans" cxnId="{FDC8254A-DCEC-4D71-B998-134F6BB5194D}">
      <dgm:prSet/>
      <dgm:spPr/>
      <dgm:t>
        <a:bodyPr/>
        <a:lstStyle/>
        <a:p>
          <a:endParaRPr lang="ru-RU"/>
        </a:p>
      </dgm:t>
    </dgm:pt>
    <dgm:pt modelId="{EAD834B3-B9AF-4847-8D23-99C069D6573A}" type="sibTrans" cxnId="{FDC8254A-DCEC-4D71-B998-134F6BB5194D}">
      <dgm:prSet/>
      <dgm:spPr/>
      <dgm:t>
        <a:bodyPr/>
        <a:lstStyle/>
        <a:p>
          <a:endParaRPr lang="ru-RU"/>
        </a:p>
      </dgm:t>
    </dgm:pt>
    <dgm:pt modelId="{B287DCEC-A085-4C58-AF68-39788A026B7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«Демография» – завершение работ по строительству детского сада в г</a:t>
          </a:r>
          <a:r>
            <a:rPr lang="ru-RU" sz="20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Киреевск – 1,0 млн.руб.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ADC278-2DA9-40EA-A4A5-428A503E4B40}" type="parTrans" cxnId="{7360A3B2-FEAD-442E-ABAF-ADB4B0AB684D}">
      <dgm:prSet/>
      <dgm:spPr/>
      <dgm:t>
        <a:bodyPr/>
        <a:lstStyle/>
        <a:p>
          <a:endParaRPr lang="ru-RU"/>
        </a:p>
      </dgm:t>
    </dgm:pt>
    <dgm:pt modelId="{E0101623-D934-45FA-BF94-F5157FA88E70}" type="sibTrans" cxnId="{7360A3B2-FEAD-442E-ABAF-ADB4B0AB684D}">
      <dgm:prSet/>
      <dgm:spPr/>
      <dgm:t>
        <a:bodyPr/>
        <a:lstStyle/>
        <a:p>
          <a:endParaRPr lang="ru-RU"/>
        </a:p>
      </dgm:t>
    </dgm:pt>
    <dgm:pt modelId="{567A55C5-AD2C-4EC7-A229-FAD030FDCC40}" type="pres">
      <dgm:prSet presAssocID="{D5016771-19A7-4C6C-B15F-F1A4DE4B627E}" presName="linear" presStyleCnt="0">
        <dgm:presLayoutVars>
          <dgm:dir/>
          <dgm:resizeHandles val="exact"/>
        </dgm:presLayoutVars>
      </dgm:prSet>
      <dgm:spPr/>
    </dgm:pt>
    <dgm:pt modelId="{D48FF3CA-96D0-44B7-BFF7-F615EEE97846}" type="pres">
      <dgm:prSet presAssocID="{8FEB4444-F0D3-4C9C-83D8-CE70634522A6}" presName="comp" presStyleCnt="0"/>
      <dgm:spPr/>
    </dgm:pt>
    <dgm:pt modelId="{2D91E333-2255-44FE-8A44-298F195A4A99}" type="pres">
      <dgm:prSet presAssocID="{8FEB4444-F0D3-4C9C-83D8-CE70634522A6}" presName="box" presStyleLbl="node1" presStyleIdx="0" presStyleCnt="2"/>
      <dgm:spPr/>
      <dgm:t>
        <a:bodyPr/>
        <a:lstStyle/>
        <a:p>
          <a:endParaRPr lang="ru-RU"/>
        </a:p>
      </dgm:t>
    </dgm:pt>
    <dgm:pt modelId="{998008A4-15CC-476A-B13C-3B6CCEEEF2E9}" type="pres">
      <dgm:prSet presAssocID="{8FEB4444-F0D3-4C9C-83D8-CE70634522A6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70C078B-383C-4678-B08A-1F6029DD3C6D}" type="pres">
      <dgm:prSet presAssocID="{8FEB4444-F0D3-4C9C-83D8-CE70634522A6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63CBC-687D-4AF6-BA29-128F5DE929A1}" type="pres">
      <dgm:prSet presAssocID="{EAD834B3-B9AF-4847-8D23-99C069D6573A}" presName="spacer" presStyleCnt="0"/>
      <dgm:spPr/>
    </dgm:pt>
    <dgm:pt modelId="{8E3A5797-67A3-4E19-904A-FD6638DB0008}" type="pres">
      <dgm:prSet presAssocID="{B287DCEC-A085-4C58-AF68-39788A026B7F}" presName="comp" presStyleCnt="0"/>
      <dgm:spPr/>
    </dgm:pt>
    <dgm:pt modelId="{26F7482D-A77D-41EA-A0CC-CF1D65E88D6B}" type="pres">
      <dgm:prSet presAssocID="{B287DCEC-A085-4C58-AF68-39788A026B7F}" presName="box" presStyleLbl="node1" presStyleIdx="1" presStyleCnt="2"/>
      <dgm:spPr/>
      <dgm:t>
        <a:bodyPr/>
        <a:lstStyle/>
        <a:p>
          <a:endParaRPr lang="ru-RU"/>
        </a:p>
      </dgm:t>
    </dgm:pt>
    <dgm:pt modelId="{6B6993E5-8C6E-431E-8344-8F74C108BAC8}" type="pres">
      <dgm:prSet presAssocID="{B287DCEC-A085-4C58-AF68-39788A026B7F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EE9658D-579A-4360-9AF1-F08740A3AA36}" type="pres">
      <dgm:prSet presAssocID="{B287DCEC-A085-4C58-AF68-39788A026B7F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C8254A-DCEC-4D71-B998-134F6BB5194D}" srcId="{D5016771-19A7-4C6C-B15F-F1A4DE4B627E}" destId="{8FEB4444-F0D3-4C9C-83D8-CE70634522A6}" srcOrd="0" destOrd="0" parTransId="{F5B6A228-334B-452A-912E-851F369F8B56}" sibTransId="{EAD834B3-B9AF-4847-8D23-99C069D6573A}"/>
    <dgm:cxn modelId="{7360A3B2-FEAD-442E-ABAF-ADB4B0AB684D}" srcId="{D5016771-19A7-4C6C-B15F-F1A4DE4B627E}" destId="{B287DCEC-A085-4C58-AF68-39788A026B7F}" srcOrd="1" destOrd="0" parTransId="{E3ADC278-2DA9-40EA-A4A5-428A503E4B40}" sibTransId="{E0101623-D934-45FA-BF94-F5157FA88E70}"/>
    <dgm:cxn modelId="{01A10391-48F6-4E25-B72C-26A2496E5D7F}" type="presOf" srcId="{8FEB4444-F0D3-4C9C-83D8-CE70634522A6}" destId="{2D91E333-2255-44FE-8A44-298F195A4A99}" srcOrd="0" destOrd="0" presId="urn:microsoft.com/office/officeart/2005/8/layout/vList4"/>
    <dgm:cxn modelId="{5BE99652-12C1-4F43-8109-734CEC9A096E}" type="presOf" srcId="{B287DCEC-A085-4C58-AF68-39788A026B7F}" destId="{26F7482D-A77D-41EA-A0CC-CF1D65E88D6B}" srcOrd="0" destOrd="0" presId="urn:microsoft.com/office/officeart/2005/8/layout/vList4"/>
    <dgm:cxn modelId="{2243166D-C9A2-4B22-94F9-44CE83C4AD91}" type="presOf" srcId="{D5016771-19A7-4C6C-B15F-F1A4DE4B627E}" destId="{567A55C5-AD2C-4EC7-A229-FAD030FDCC40}" srcOrd="0" destOrd="0" presId="urn:microsoft.com/office/officeart/2005/8/layout/vList4"/>
    <dgm:cxn modelId="{8148DB07-7208-4141-B089-DD87211033AE}" type="presOf" srcId="{8FEB4444-F0D3-4C9C-83D8-CE70634522A6}" destId="{F70C078B-383C-4678-B08A-1F6029DD3C6D}" srcOrd="1" destOrd="0" presId="urn:microsoft.com/office/officeart/2005/8/layout/vList4"/>
    <dgm:cxn modelId="{86862BA7-866A-4777-AF64-7099AB755005}" type="presOf" srcId="{B287DCEC-A085-4C58-AF68-39788A026B7F}" destId="{7EE9658D-579A-4360-9AF1-F08740A3AA36}" srcOrd="1" destOrd="0" presId="urn:microsoft.com/office/officeart/2005/8/layout/vList4"/>
    <dgm:cxn modelId="{89BEB31D-65B2-4B8E-B206-1863C8F9E2CB}" type="presParOf" srcId="{567A55C5-AD2C-4EC7-A229-FAD030FDCC40}" destId="{D48FF3CA-96D0-44B7-BFF7-F615EEE97846}" srcOrd="0" destOrd="0" presId="urn:microsoft.com/office/officeart/2005/8/layout/vList4"/>
    <dgm:cxn modelId="{6BCFE5C1-3801-4349-9645-F8098DED634A}" type="presParOf" srcId="{D48FF3CA-96D0-44B7-BFF7-F615EEE97846}" destId="{2D91E333-2255-44FE-8A44-298F195A4A99}" srcOrd="0" destOrd="0" presId="urn:microsoft.com/office/officeart/2005/8/layout/vList4"/>
    <dgm:cxn modelId="{72722846-1588-41EF-B94B-09715B8153DD}" type="presParOf" srcId="{D48FF3CA-96D0-44B7-BFF7-F615EEE97846}" destId="{998008A4-15CC-476A-B13C-3B6CCEEEF2E9}" srcOrd="1" destOrd="0" presId="urn:microsoft.com/office/officeart/2005/8/layout/vList4"/>
    <dgm:cxn modelId="{5079EF1C-5626-44EF-880A-D261D2B34E32}" type="presParOf" srcId="{D48FF3CA-96D0-44B7-BFF7-F615EEE97846}" destId="{F70C078B-383C-4678-B08A-1F6029DD3C6D}" srcOrd="2" destOrd="0" presId="urn:microsoft.com/office/officeart/2005/8/layout/vList4"/>
    <dgm:cxn modelId="{225A32E0-8E2D-4B77-8BA3-FF2B7BE915D5}" type="presParOf" srcId="{567A55C5-AD2C-4EC7-A229-FAD030FDCC40}" destId="{81863CBC-687D-4AF6-BA29-128F5DE929A1}" srcOrd="1" destOrd="0" presId="urn:microsoft.com/office/officeart/2005/8/layout/vList4"/>
    <dgm:cxn modelId="{4D550F05-EB23-4911-964F-B8CF2171C79C}" type="presParOf" srcId="{567A55C5-AD2C-4EC7-A229-FAD030FDCC40}" destId="{8E3A5797-67A3-4E19-904A-FD6638DB0008}" srcOrd="2" destOrd="0" presId="urn:microsoft.com/office/officeart/2005/8/layout/vList4"/>
    <dgm:cxn modelId="{C93BCFE1-67F9-427A-B587-3366F324E142}" type="presParOf" srcId="{8E3A5797-67A3-4E19-904A-FD6638DB0008}" destId="{26F7482D-A77D-41EA-A0CC-CF1D65E88D6B}" srcOrd="0" destOrd="0" presId="urn:microsoft.com/office/officeart/2005/8/layout/vList4"/>
    <dgm:cxn modelId="{A46826E7-C376-40B5-B46A-0B2334CF14DA}" type="presParOf" srcId="{8E3A5797-67A3-4E19-904A-FD6638DB0008}" destId="{6B6993E5-8C6E-431E-8344-8F74C108BAC8}" srcOrd="1" destOrd="0" presId="urn:microsoft.com/office/officeart/2005/8/layout/vList4"/>
    <dgm:cxn modelId="{EFFD31A0-F24C-451D-B574-D3EBD82BF4A4}" type="presParOf" srcId="{8E3A5797-67A3-4E19-904A-FD6638DB0008}" destId="{7EE9658D-579A-4360-9AF1-F08740A3AA3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Ремонт дорог в м.о.г. Киреевск, ул. Мира, ул. Набережная – на сумму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31,3 млн.руб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280,3 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млн.руб.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обустройство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парка в г. Липки и ремонт дворовых территорий в г. Киреевск,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м.о.Бородинское  -на общую сумму 90 млн.руб.</a:t>
          </a:r>
          <a:endParaRPr lang="ru-RU" sz="14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 custScaleY="85375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106076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45D878CE-1FC8-49F0-A75E-20E6E8D886BF}" type="presOf" srcId="{EC01D972-ACE6-40C3-BFEB-35FC0F8BA0AB}" destId="{39A5F0B7-FFE9-4705-9E85-86749E36CB5A}" srcOrd="1" destOrd="0" presId="urn:microsoft.com/office/officeart/2005/8/layout/vList4"/>
    <dgm:cxn modelId="{7DA201CE-F9D2-4C77-B72B-395DED2B072A}" type="presOf" srcId="{EC01D972-ACE6-40C3-BFEB-35FC0F8BA0AB}" destId="{9CF70DB8-8E47-4404-883E-BBD715019471}" srcOrd="0" destOrd="0" presId="urn:microsoft.com/office/officeart/2005/8/layout/vList4"/>
    <dgm:cxn modelId="{F7755E4C-4411-4405-B64D-42A4B54787B6}" type="presOf" srcId="{3ECCFFF5-D976-4010-B1A6-D92BAB868E75}" destId="{B703BFF6-5310-4962-8714-2D32F0CC2998}" srcOrd="1" destOrd="0" presId="urn:microsoft.com/office/officeart/2005/8/layout/vList4"/>
    <dgm:cxn modelId="{ADE5FDDE-D60B-44B7-8ED5-07CA59B4D891}" type="presOf" srcId="{3ECCFFF5-D976-4010-B1A6-D92BAB868E75}" destId="{B805FFD1-F57E-4382-AEBC-9AAD941B6369}" srcOrd="0" destOrd="0" presId="urn:microsoft.com/office/officeart/2005/8/layout/vList4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59C28C3F-E2D5-4B17-B886-8649EDD629F2}" type="presOf" srcId="{5B64F000-5AA4-426E-B94A-4EE2A798083B}" destId="{02D281E4-2225-4171-BD50-CC1028EBB70A}" srcOrd="0" destOrd="0" presId="urn:microsoft.com/office/officeart/2005/8/layout/vList4"/>
    <dgm:cxn modelId="{34C72BA2-8530-4F84-813C-581F9CD6BD8B}" type="presOf" srcId="{620D77AF-338E-400E-BD7A-405C9F9F69B9}" destId="{80A4D6B0-DCB9-4691-B5CE-34D3F7B3B41E}" srcOrd="0" destOrd="0" presId="urn:microsoft.com/office/officeart/2005/8/layout/vList4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BF77B30F-31AD-4B2B-BB9F-3FC1CF237BE0}" type="presOf" srcId="{620D77AF-338E-400E-BD7A-405C9F9F69B9}" destId="{01B4ABE0-F4B2-4476-AF5E-6DAEDE95AF65}" srcOrd="1" destOrd="0" presId="urn:microsoft.com/office/officeart/2005/8/layout/vList4"/>
    <dgm:cxn modelId="{F025F797-4815-49D2-8FCC-14E96F291594}" type="presParOf" srcId="{02D281E4-2225-4171-BD50-CC1028EBB70A}" destId="{E1CF653B-D348-43A9-B3C8-707CC6B99129}" srcOrd="0" destOrd="0" presId="urn:microsoft.com/office/officeart/2005/8/layout/vList4"/>
    <dgm:cxn modelId="{9770DD6B-3C8E-40AB-8F2A-2D8E5362EDE7}" type="presParOf" srcId="{E1CF653B-D348-43A9-B3C8-707CC6B99129}" destId="{B805FFD1-F57E-4382-AEBC-9AAD941B6369}" srcOrd="0" destOrd="0" presId="urn:microsoft.com/office/officeart/2005/8/layout/vList4"/>
    <dgm:cxn modelId="{75022FA5-6419-4452-95A6-01A05EA51E33}" type="presParOf" srcId="{E1CF653B-D348-43A9-B3C8-707CC6B99129}" destId="{1535E884-8192-464D-B3C0-AA018897A7F6}" srcOrd="1" destOrd="0" presId="urn:microsoft.com/office/officeart/2005/8/layout/vList4"/>
    <dgm:cxn modelId="{461591D6-A6E4-492D-862A-76514973FF7A}" type="presParOf" srcId="{E1CF653B-D348-43A9-B3C8-707CC6B99129}" destId="{B703BFF6-5310-4962-8714-2D32F0CC2998}" srcOrd="2" destOrd="0" presId="urn:microsoft.com/office/officeart/2005/8/layout/vList4"/>
    <dgm:cxn modelId="{779223DF-2029-4FD0-A794-EB2516B97B1C}" type="presParOf" srcId="{02D281E4-2225-4171-BD50-CC1028EBB70A}" destId="{7B59642F-4270-4A00-B10E-14FF143090B7}" srcOrd="1" destOrd="0" presId="urn:microsoft.com/office/officeart/2005/8/layout/vList4"/>
    <dgm:cxn modelId="{EA25C706-0D45-4FA0-A974-613662AD728A}" type="presParOf" srcId="{02D281E4-2225-4171-BD50-CC1028EBB70A}" destId="{83FE1D7E-B7A7-4AB1-B2B2-A1CC6D40B973}" srcOrd="2" destOrd="0" presId="urn:microsoft.com/office/officeart/2005/8/layout/vList4"/>
    <dgm:cxn modelId="{E4C9D7FB-C305-4339-8C15-E884B4062817}" type="presParOf" srcId="{83FE1D7E-B7A7-4AB1-B2B2-A1CC6D40B973}" destId="{9CF70DB8-8E47-4404-883E-BBD715019471}" srcOrd="0" destOrd="0" presId="urn:microsoft.com/office/officeart/2005/8/layout/vList4"/>
    <dgm:cxn modelId="{A043A254-DDFF-4527-971D-4D629503B7A3}" type="presParOf" srcId="{83FE1D7E-B7A7-4AB1-B2B2-A1CC6D40B973}" destId="{0348FC9E-33FE-4033-BC1A-0DD175865273}" srcOrd="1" destOrd="0" presId="urn:microsoft.com/office/officeart/2005/8/layout/vList4"/>
    <dgm:cxn modelId="{4DA085A8-A828-4C43-8CB6-910A93AE53EC}" type="presParOf" srcId="{83FE1D7E-B7A7-4AB1-B2B2-A1CC6D40B973}" destId="{39A5F0B7-FFE9-4705-9E85-86749E36CB5A}" srcOrd="2" destOrd="0" presId="urn:microsoft.com/office/officeart/2005/8/layout/vList4"/>
    <dgm:cxn modelId="{974CC3E4-5B01-4BD5-B06C-E8A049252C03}" type="presParOf" srcId="{02D281E4-2225-4171-BD50-CC1028EBB70A}" destId="{DA051BC5-D3B5-4871-A2D3-E9A97C65BE59}" srcOrd="3" destOrd="0" presId="urn:microsoft.com/office/officeart/2005/8/layout/vList4"/>
    <dgm:cxn modelId="{E2B67A91-C72D-4DFA-AA49-40E9F1E64013}" type="presParOf" srcId="{02D281E4-2225-4171-BD50-CC1028EBB70A}" destId="{E04E51FD-E34E-458F-BD21-C14B3E367A97}" srcOrd="4" destOrd="0" presId="urn:microsoft.com/office/officeart/2005/8/layout/vList4"/>
    <dgm:cxn modelId="{6889A209-4451-48A7-AE27-7795A4355321}" type="presParOf" srcId="{E04E51FD-E34E-458F-BD21-C14B3E367A97}" destId="{80A4D6B0-DCB9-4691-B5CE-34D3F7B3B41E}" srcOrd="0" destOrd="0" presId="urn:microsoft.com/office/officeart/2005/8/layout/vList4"/>
    <dgm:cxn modelId="{25B46155-3B5D-44C4-96B9-0FBC1E8BC73D}" type="presParOf" srcId="{E04E51FD-E34E-458F-BD21-C14B3E367A97}" destId="{D27E7C06-0F95-4C3B-8908-9E5237696A89}" srcOrd="1" destOrd="0" presId="urn:microsoft.com/office/officeart/2005/8/layout/vList4"/>
    <dgm:cxn modelId="{33DAD393-0B63-4F01-83BB-3AE4B692F8B7}" type="presParOf" srcId="{E04E51FD-E34E-458F-BD21-C14B3E367A97}" destId="{01B4ABE0-F4B2-4476-AF5E-6DAEDE95AF6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C69946-C9ED-4DC6-8566-F6CD52ACB4FD}">
      <dsp:nvSpPr>
        <dsp:cNvPr id="0" name=""/>
        <dsp:cNvSpPr/>
      </dsp:nvSpPr>
      <dsp:spPr>
        <a:xfrm>
          <a:off x="0" y="0"/>
          <a:ext cx="7715303" cy="145108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Муниципальная программ «Развитие образования в Киреевском районе – 1083,9 млн.руб.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8169" y="0"/>
        <a:ext cx="6027134" cy="1451084"/>
      </dsp:txXfrm>
    </dsp:sp>
    <dsp:sp modelId="{CACF410F-D139-4826-8C0D-87F669EB88A5}">
      <dsp:nvSpPr>
        <dsp:cNvPr id="0" name=""/>
        <dsp:cNvSpPr/>
      </dsp:nvSpPr>
      <dsp:spPr>
        <a:xfrm>
          <a:off x="136883" y="194700"/>
          <a:ext cx="1543060" cy="11608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5B7AC-CD3B-4344-977D-77E5C699160A}">
      <dsp:nvSpPr>
        <dsp:cNvPr id="0" name=""/>
        <dsp:cNvSpPr/>
      </dsp:nvSpPr>
      <dsp:spPr>
        <a:xfrm>
          <a:off x="0" y="1596192"/>
          <a:ext cx="7715303" cy="145108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Муниципальная программа «Развитие культуры и спорта в муниципальном образовании Киреевский район» – 229,7 млн.руб.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8169" y="1596192"/>
        <a:ext cx="6027134" cy="1451084"/>
      </dsp:txXfrm>
    </dsp:sp>
    <dsp:sp modelId="{C0C72872-F024-4563-9FCC-561225F5168C}">
      <dsp:nvSpPr>
        <dsp:cNvPr id="0" name=""/>
        <dsp:cNvSpPr/>
      </dsp:nvSpPr>
      <dsp:spPr>
        <a:xfrm>
          <a:off x="145108" y="1741301"/>
          <a:ext cx="1543060" cy="11608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B2880-82B2-4CD4-90C1-4B11D30C949E}">
      <dsp:nvSpPr>
        <dsp:cNvPr id="0" name=""/>
        <dsp:cNvSpPr/>
      </dsp:nvSpPr>
      <dsp:spPr>
        <a:xfrm>
          <a:off x="0" y="3192385"/>
          <a:ext cx="7715303" cy="145108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Мероприятия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, направленные на социальную поддержку граждан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 семей с детьми в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Киреевском районе – 27,6 млн.руб.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8169" y="3192385"/>
        <a:ext cx="6027134" cy="1451084"/>
      </dsp:txXfrm>
    </dsp:sp>
    <dsp:sp modelId="{E23F7BE9-1191-4414-81E8-8753EC14CB0C}">
      <dsp:nvSpPr>
        <dsp:cNvPr id="0" name=""/>
        <dsp:cNvSpPr/>
      </dsp:nvSpPr>
      <dsp:spPr>
        <a:xfrm>
          <a:off x="145108" y="3337494"/>
          <a:ext cx="1543060" cy="11608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91E333-2255-44FE-8A44-298F195A4A99}">
      <dsp:nvSpPr>
        <dsp:cNvPr id="0" name=""/>
        <dsp:cNvSpPr/>
      </dsp:nvSpPr>
      <dsp:spPr>
        <a:xfrm>
          <a:off x="0" y="0"/>
          <a:ext cx="8229599" cy="15168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«Культура» - ремонт дома культуры в г. Липки – 31,8 млн.руб.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97603" y="0"/>
        <a:ext cx="6431996" cy="1516830"/>
      </dsp:txXfrm>
    </dsp:sp>
    <dsp:sp modelId="{998008A4-15CC-476A-B13C-3B6CCEEEF2E9}">
      <dsp:nvSpPr>
        <dsp:cNvPr id="0" name=""/>
        <dsp:cNvSpPr/>
      </dsp:nvSpPr>
      <dsp:spPr>
        <a:xfrm>
          <a:off x="151683" y="151683"/>
          <a:ext cx="1645919" cy="12134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F7482D-A77D-41EA-A0CC-CF1D65E88D6B}">
      <dsp:nvSpPr>
        <dsp:cNvPr id="0" name=""/>
        <dsp:cNvSpPr/>
      </dsp:nvSpPr>
      <dsp:spPr>
        <a:xfrm>
          <a:off x="0" y="1668513"/>
          <a:ext cx="8229599" cy="15168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«Демография» – завершение работ по строительству детского сада в г</a:t>
          </a:r>
          <a:r>
            <a:rPr lang="ru-RU" sz="2000" b="1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Киреевск – 1,0 млн.руб.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97603" y="1668513"/>
        <a:ext cx="6431996" cy="1516830"/>
      </dsp:txXfrm>
    </dsp:sp>
    <dsp:sp modelId="{6B6993E5-8C6E-431E-8344-8F74C108BAC8}">
      <dsp:nvSpPr>
        <dsp:cNvPr id="0" name=""/>
        <dsp:cNvSpPr/>
      </dsp:nvSpPr>
      <dsp:spPr>
        <a:xfrm>
          <a:off x="151683" y="1820196"/>
          <a:ext cx="1645919" cy="12134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786742" cy="1389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Ремонт дорог в м.о.г. Киреевск, ул. Мира, ул. Набережная – на сумму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31,3 млн.руб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0061" y="0"/>
        <a:ext cx="6066680" cy="1389164"/>
      </dsp:txXfrm>
    </dsp:sp>
    <dsp:sp modelId="{1535E884-8192-464D-B3C0-AA018897A7F6}">
      <dsp:nvSpPr>
        <dsp:cNvPr id="0" name=""/>
        <dsp:cNvSpPr/>
      </dsp:nvSpPr>
      <dsp:spPr>
        <a:xfrm>
          <a:off x="162713" y="43729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551878"/>
          <a:ext cx="7786742" cy="17259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280,3 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обустройство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парка в г. Липки и ремонт дворовых территорий в г. Киреевск,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м.о.Бородинское  -на общую сумму 90 млн.руб.</a:t>
          </a:r>
          <a:endParaRPr lang="ru-RU" sz="1400" kern="1200" dirty="0"/>
        </a:p>
      </dsp:txBody>
      <dsp:txXfrm>
        <a:off x="1720061" y="1551878"/>
        <a:ext cx="6066680" cy="1725997"/>
      </dsp:txXfrm>
    </dsp:sp>
    <dsp:sp modelId="{0348FC9E-33FE-4033-BC1A-0DD175865273}">
      <dsp:nvSpPr>
        <dsp:cNvPr id="0" name=""/>
        <dsp:cNvSpPr/>
      </dsp:nvSpPr>
      <dsp:spPr>
        <a:xfrm>
          <a:off x="162713" y="1764023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3440589"/>
          <a:ext cx="7786742" cy="1627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20061" y="3440589"/>
        <a:ext cx="6066680" cy="1627133"/>
      </dsp:txXfrm>
    </dsp:sp>
    <dsp:sp modelId="{D27E7C06-0F95-4C3B-8908-9E5237696A89}">
      <dsp:nvSpPr>
        <dsp:cNvPr id="0" name=""/>
        <dsp:cNvSpPr/>
      </dsp:nvSpPr>
      <dsp:spPr>
        <a:xfrm>
          <a:off x="162713" y="3603302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001056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Отчет об исполнении бюджета муниципального образования Киреевский район </a:t>
            </a: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за 2021 год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4429132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Информация подготовлена финансовым управлением администрации муниципального образования Киреевский район с учетом изменений, внесенных в решение Собрания представителей муниципального образования Киреевский район о бюджете от 30.12.2021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57166"/>
            <a:ext cx="1857388" cy="2263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Долговые обязательства,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Структура бюджета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06164"/>
            <a:ext cx="6357982" cy="48349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928663" y="1857364"/>
          <a:ext cx="7643867" cy="4554270"/>
        </p:xfrm>
        <a:graphic>
          <a:graphicData uri="http://schemas.openxmlformats.org/drawingml/2006/table">
            <a:tbl>
              <a:tblPr/>
              <a:tblGrid>
                <a:gridCol w="2781623"/>
                <a:gridCol w="1608098"/>
                <a:gridCol w="1590915"/>
                <a:gridCol w="1663231"/>
              </a:tblGrid>
              <a:tr h="121076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 </a:t>
                      </a:r>
                      <a:r>
                        <a:rPr lang="ru-RU" sz="1400" b="1" baseline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/г 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3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403,2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0778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2037,6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1825,1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38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2467,8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2276,8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38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2549,7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2255,2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397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-81,9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2020 год и 2021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214422"/>
          <a:ext cx="792961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2021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500034" y="857232"/>
          <a:ext cx="821537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2021 год,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35824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Киреевский район – социально-ориентированный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928670"/>
            <a:ext cx="8001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муниципального бюджета в 2021 году на социальную сферу составили  1341,2 млн.руб., в том числе: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928662" y="1714488"/>
          <a:ext cx="771530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реализуемые в Киреевском районе в 2021 году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2071678"/>
          <a:ext cx="8229600" cy="318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78674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2021 году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4857760"/>
            <a:ext cx="57150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Региональный проект «Успех каждого ребёнка», «Современная школа», «Цифровая образовательная среда» 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16,1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млн.руб. 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2172</TotalTime>
  <Words>457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Структура бюджета</vt:lpstr>
      <vt:lpstr>Исполнение бюджета муниципального образования Киреевский район  за 2021 год</vt:lpstr>
      <vt:lpstr>Поступление налоговых и неналоговых доходов в бюджет муниципального образования Киреевский район  за 2020 год и 2021 год (млн. руб.) </vt:lpstr>
      <vt:lpstr>   Структура безвозмездных поступлений в бюджет муниципального образования Киреевский район за 2021 год (млн.руб.)  </vt:lpstr>
      <vt:lpstr>Структура расходов бюджета за 2021 год, млн.руб.</vt:lpstr>
      <vt:lpstr>Бюджет муниципального образования Киреевский район – социально-ориентированный</vt:lpstr>
      <vt:lpstr>Национальные проекты,  реализуемые в Киреевском районе в 2021 году</vt:lpstr>
      <vt:lpstr>Национальные проекты,  реализуемые в Киреевском районе в 2021 году</vt:lpstr>
      <vt:lpstr>Долговые обязательства, млн.руб.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217</cp:revision>
  <dcterms:created xsi:type="dcterms:W3CDTF">2015-04-12T00:56:59Z</dcterms:created>
  <dcterms:modified xsi:type="dcterms:W3CDTF">2022-01-25T11:47:32Z</dcterms:modified>
</cp:coreProperties>
</file>