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3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020" r:id="rId1"/>
  </p:sldMasterIdLst>
  <p:notesMasterIdLst>
    <p:notesMasterId r:id="rId9"/>
  </p:notesMasterIdLst>
  <p:handoutMasterIdLst>
    <p:handoutMasterId r:id="rId10"/>
  </p:handoutMasterIdLst>
  <p:sldIdLst>
    <p:sldId id="263" r:id="rId2"/>
    <p:sldId id="262" r:id="rId3"/>
    <p:sldId id="256" r:id="rId4"/>
    <p:sldId id="258" r:id="rId5"/>
    <p:sldId id="270" r:id="rId6"/>
    <p:sldId id="278" r:id="rId7"/>
    <p:sldId id="269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1E5EB"/>
    <a:srgbClr val="66FFFF"/>
    <a:srgbClr val="EA96EA"/>
    <a:srgbClr val="FAFCAE"/>
    <a:srgbClr val="F7B8A7"/>
    <a:srgbClr val="BE09F7"/>
    <a:srgbClr val="11CAEF"/>
    <a:srgbClr val="F7091A"/>
    <a:srgbClr val="990099"/>
    <a:srgbClr val="35A4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9631B5-78F2-41C9-869B-9F39066F8104}" styleName="Средний стиль 3 -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881" autoAdjust="0"/>
    <p:restoredTop sz="94624" autoAdjust="0"/>
  </p:normalViewPr>
  <p:slideViewPr>
    <p:cSldViewPr>
      <p:cViewPr varScale="1">
        <p:scale>
          <a:sx n="110" d="100"/>
          <a:sy n="110" d="100"/>
        </p:scale>
        <p:origin x="1266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2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  <c:sp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16200000" scaled="0"/>
          <a:tileRect/>
        </a:gradFill>
      </c:spPr>
    </c:sideWall>
    <c:backWall>
      <c:thickness val="0"/>
      <c:spPr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16200000" scaled="0"/>
          <a:tileRect/>
        </a:gradFill>
      </c:spPr>
    </c:backWall>
    <c:plotArea>
      <c:layout>
        <c:manualLayout>
          <c:layoutTarget val="inner"/>
          <c:xMode val="edge"/>
          <c:yMode val="edge"/>
          <c:x val="3.2616573236410908E-2"/>
          <c:y val="7.8742022491328126E-2"/>
          <c:w val="0.87274546328827696"/>
          <c:h val="0.49948913083731439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2022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dLbl>
              <c:idx val="0"/>
              <c:layout>
                <c:manualLayout>
                  <c:x val="1.8106869152531124E-2"/>
                  <c:y val="-1.912298927892869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3.2876668947479358E-3"/>
                  <c:y val="-4.3694590175766814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9.9077776404905907E-3"/>
                  <c:y val="-4.581698129637204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8.2303950693323209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0"/>
                  <c:y val="-1.185176889983871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6.3825044997913123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>
                <c:manualLayout>
                  <c:x val="-2.1399027180264089E-2"/>
                  <c:y val="-2.370353779967713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"/>
              <c:layout>
                <c:manualLayout>
                  <c:x val="-8.2303950693323209E-3"/>
                  <c:y val="2.370353779967717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0"/>
              <c:layout>
                <c:manualLayout>
                  <c:x val="-1.3168632110931722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 i="0" baseline="0">
                    <a:solidFill>
                      <a:schemeClr val="accent6">
                        <a:lumMod val="50000"/>
                      </a:schemeClr>
                    </a:solidFill>
                    <a:latin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Лист1!$A$2:$A$11</c:f>
              <c:strCache>
                <c:ptCount val="10"/>
                <c:pt idx="0">
                  <c:v>НДФЛ</c:v>
                </c:pt>
                <c:pt idx="1">
                  <c:v>Акцизы</c:v>
                </c:pt>
                <c:pt idx="2">
                  <c:v>Налоги на совокупный доход</c:v>
                </c:pt>
                <c:pt idx="3">
                  <c:v>Налог на имущество организаций</c:v>
                </c:pt>
                <c:pt idx="4">
                  <c:v>Гос.пошлина</c:v>
                </c:pt>
                <c:pt idx="5">
                  <c:v>Аренда имущества</c:v>
                </c:pt>
                <c:pt idx="6">
                  <c:v>Доходы от продажи активов</c:v>
                </c:pt>
                <c:pt idx="7">
                  <c:v>Штрафы, санкции</c:v>
                </c:pt>
                <c:pt idx="8">
                  <c:v>Платные услуги</c:v>
                </c:pt>
                <c:pt idx="9">
                  <c:v>Прочие неналоговые доходы</c:v>
                </c:pt>
              </c:strCache>
            </c:strRef>
          </c:cat>
          <c:val>
            <c:numRef>
              <c:f>Лист1!$B$2:$B$11</c:f>
              <c:numCache>
                <c:formatCode>General</c:formatCode>
                <c:ptCount val="10"/>
                <c:pt idx="0">
                  <c:v>31</c:v>
                </c:pt>
                <c:pt idx="1">
                  <c:v>21.3</c:v>
                </c:pt>
                <c:pt idx="2">
                  <c:v>25.6</c:v>
                </c:pt>
                <c:pt idx="3">
                  <c:v>5.7</c:v>
                </c:pt>
                <c:pt idx="4">
                  <c:v>2.4</c:v>
                </c:pt>
                <c:pt idx="5">
                  <c:v>3.7</c:v>
                </c:pt>
                <c:pt idx="6">
                  <c:v>6.8</c:v>
                </c:pt>
                <c:pt idx="7">
                  <c:v>0.4</c:v>
                </c:pt>
                <c:pt idx="8">
                  <c:v>12.6</c:v>
                </c:pt>
                <c:pt idx="9">
                  <c:v>0.7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dLbl>
              <c:idx val="0"/>
              <c:layout>
                <c:manualLayout>
                  <c:x val="1.9854232188116171E-2"/>
                  <c:y val="5.801532562447972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2.1398897567743415E-2"/>
                  <c:y val="-7.111061339903180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2.8454095911191586E-2"/>
                  <c:y val="-6.373825321724207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2.1191967521224486E-2"/>
                  <c:y val="-7.907710993710853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1.4127978347482867E-2"/>
                  <c:y val="5.271807329140588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2.1485294232200924E-2"/>
                  <c:y val="-2.962727950589287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2.1191967521224486E-2"/>
                  <c:y val="-5.271807329140588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1.6015903918700749E-2"/>
                  <c:y val="-2.31882434996841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>
                <c:manualLayout>
                  <c:x val="1.2812723134960641E-2"/>
                  <c:y val="-7.729414499894770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"/>
              <c:layout>
                <c:manualLayout>
                  <c:x val="2.2778234013850984E-2"/>
                  <c:y val="-1.80352193510456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0"/>
              <c:layout>
                <c:manualLayout>
                  <c:x val="1.281272313496064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 i="0" cap="all" baseline="0">
                    <a:solidFill>
                      <a:schemeClr val="accent5">
                        <a:lumMod val="50000"/>
                      </a:schemeClr>
                    </a:solidFill>
                    <a:latin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Лист1!$A$2:$A$11</c:f>
              <c:strCache>
                <c:ptCount val="10"/>
                <c:pt idx="0">
                  <c:v>НДФЛ</c:v>
                </c:pt>
                <c:pt idx="1">
                  <c:v>Акцизы</c:v>
                </c:pt>
                <c:pt idx="2">
                  <c:v>Налоги на совокупный доход</c:v>
                </c:pt>
                <c:pt idx="3">
                  <c:v>Налог на имущество организаций</c:v>
                </c:pt>
                <c:pt idx="4">
                  <c:v>Гос.пошлина</c:v>
                </c:pt>
                <c:pt idx="5">
                  <c:v>Аренда имущества</c:v>
                </c:pt>
                <c:pt idx="6">
                  <c:v>Доходы от продажи активов</c:v>
                </c:pt>
                <c:pt idx="7">
                  <c:v>Штрафы, санкции</c:v>
                </c:pt>
                <c:pt idx="8">
                  <c:v>Платные услуги</c:v>
                </c:pt>
                <c:pt idx="9">
                  <c:v>Прочие неналоговые доходы</c:v>
                </c:pt>
              </c:strCache>
            </c:strRef>
          </c:cat>
          <c:val>
            <c:numRef>
              <c:f>Лист1!$C$2:$C$11</c:f>
              <c:numCache>
                <c:formatCode>General</c:formatCode>
                <c:ptCount val="10"/>
                <c:pt idx="0">
                  <c:v>26.8</c:v>
                </c:pt>
                <c:pt idx="1">
                  <c:v>22.8</c:v>
                </c:pt>
                <c:pt idx="2">
                  <c:v>13.8</c:v>
                </c:pt>
                <c:pt idx="3">
                  <c:v>5.7</c:v>
                </c:pt>
                <c:pt idx="4">
                  <c:v>2</c:v>
                </c:pt>
                <c:pt idx="5">
                  <c:v>3.3</c:v>
                </c:pt>
                <c:pt idx="6">
                  <c:v>3</c:v>
                </c:pt>
                <c:pt idx="7">
                  <c:v>0.5</c:v>
                </c:pt>
                <c:pt idx="8">
                  <c:v>8.6</c:v>
                </c:pt>
                <c:pt idx="9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224426472"/>
        <c:axId val="224429216"/>
        <c:axId val="0"/>
      </c:bar3DChart>
      <c:catAx>
        <c:axId val="224426472"/>
        <c:scaling>
          <c:orientation val="minMax"/>
        </c:scaling>
        <c:delete val="0"/>
        <c:axPos val="b"/>
        <c:numFmt formatCode="General" sourceLinked="0"/>
        <c:majorTickMark val="cross"/>
        <c:minorTickMark val="none"/>
        <c:tickLblPos val="low"/>
        <c:txPr>
          <a:bodyPr/>
          <a:lstStyle/>
          <a:p>
            <a:pPr>
              <a:defRPr sz="1400" b="1" i="1" baseline="0">
                <a:solidFill>
                  <a:srgbClr val="C00000"/>
                </a:solidFill>
              </a:defRPr>
            </a:pPr>
            <a:endParaRPr lang="ru-RU"/>
          </a:p>
        </c:txPr>
        <c:crossAx val="224429216"/>
        <c:crosses val="autoZero"/>
        <c:auto val="1"/>
        <c:lblAlgn val="ctr"/>
        <c:lblOffset val="100"/>
        <c:noMultiLvlLbl val="0"/>
      </c:catAx>
      <c:valAx>
        <c:axId val="224429216"/>
        <c:scaling>
          <c:orientation val="minMax"/>
        </c:scaling>
        <c:delete val="0"/>
        <c:axPos val="r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aseline="0">
                <a:latin typeface="Times New Roman" pitchFamily="18" charset="0"/>
              </a:defRPr>
            </a:pPr>
            <a:endParaRPr lang="ru-RU"/>
          </a:p>
        </c:txPr>
        <c:crossAx val="224426472"/>
        <c:crosses val="max"/>
        <c:crossBetween val="between"/>
        <c:majorUnit val="30"/>
      </c:valAx>
      <c:spPr>
        <a:gradFill>
          <a:gsLst>
            <a:gs pos="0">
              <a:srgbClr val="2DA2BF">
                <a:lumMod val="20000"/>
                <a:lumOff val="80000"/>
              </a:srgbClr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</c:spPr>
    </c:plotArea>
    <c:legend>
      <c:legendPos val="r"/>
      <c:layout>
        <c:manualLayout>
          <c:xMode val="edge"/>
          <c:yMode val="edge"/>
          <c:x val="0.78466133400877314"/>
          <c:y val="0.79464876825132091"/>
          <c:w val="0.17514526971328673"/>
          <c:h val="0.12200490868538692"/>
        </c:manualLayout>
      </c:layout>
      <c:overlay val="0"/>
      <c:txPr>
        <a:bodyPr/>
        <a:lstStyle/>
        <a:p>
          <a:pPr>
            <a:defRPr b="1" i="0" baseline="0">
              <a:latin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accent6">
        <a:lumMod val="20000"/>
        <a:lumOff val="80000"/>
      </a:schemeClr>
    </a:solidFill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0235716041445831"/>
          <c:y val="0.12184342539103027"/>
          <c:w val="0.55865525750600931"/>
          <c:h val="0.74948403665955488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8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Lbl>
              <c:idx val="0"/>
              <c:layout>
                <c:manualLayout>
                  <c:x val="-9.1355083986056698E-3"/>
                  <c:y val="-3.0189748033590411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9.7185314395642639E-2"/>
                  <c:y val="3.4688450124693716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2.3927698686630507E-2"/>
                  <c:y val="2.3694263024217795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0.18481924671657629"/>
                  <c:y val="-2.1561099789132773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6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1674161867776313"/>
                      <c:h val="0.10776713533971879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bestFit"/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4"/>
                <c:pt idx="0">
                  <c:v>Дотации</c:v>
                </c:pt>
                <c:pt idx="1">
                  <c:v>Субвенции</c:v>
                </c:pt>
                <c:pt idx="2">
                  <c:v>Субсидии</c:v>
                </c:pt>
                <c:pt idx="3">
                  <c:v>Иные межбюджетные трансферты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73</c:v>
                </c:pt>
                <c:pt idx="1">
                  <c:v>162.6</c:v>
                </c:pt>
                <c:pt idx="2">
                  <c:v>14.7</c:v>
                </c:pt>
                <c:pt idx="3">
                  <c:v>7.6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4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8407635332988833E-2"/>
          <c:y val="0.13848262938383038"/>
          <c:w val="0.54613849795356462"/>
          <c:h val="0.8248579905401216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Расходы, млн. руб.</c:v>
                </c:pt>
              </c:strCache>
            </c:strRef>
          </c:tx>
          <c:dPt>
            <c:idx val="0"/>
            <c:bubble3D val="0"/>
            <c:spPr>
              <a:solidFill>
                <a:srgbClr val="66FFFF"/>
              </a:solidFill>
            </c:spPr>
          </c:dPt>
          <c:dPt>
            <c:idx val="1"/>
            <c:bubble3D val="0"/>
            <c:spPr>
              <a:solidFill>
                <a:srgbClr val="FFC000"/>
              </a:solidFill>
            </c:spPr>
          </c:dPt>
          <c:dPt>
            <c:idx val="2"/>
            <c:bubble3D val="0"/>
            <c:spPr>
              <a:solidFill>
                <a:srgbClr val="35A42C"/>
              </a:solidFill>
            </c:spPr>
          </c:dPt>
          <c:dPt>
            <c:idx val="3"/>
            <c:bubble3D val="0"/>
            <c:spPr>
              <a:solidFill>
                <a:srgbClr val="FFFF00"/>
              </a:solidFill>
            </c:spPr>
          </c:dPt>
          <c:dPt>
            <c:idx val="4"/>
            <c:bubble3D val="0"/>
            <c:spPr>
              <a:solidFill>
                <a:srgbClr val="C00000"/>
              </a:solidFill>
            </c:spPr>
          </c:dPt>
          <c:dPt>
            <c:idx val="5"/>
            <c:bubble3D val="0"/>
            <c:spPr>
              <a:solidFill>
                <a:srgbClr val="FFFF00"/>
              </a:solidFill>
            </c:spPr>
          </c:dPt>
          <c:dPt>
            <c:idx val="6"/>
            <c:bubble3D val="0"/>
            <c:spPr>
              <a:solidFill>
                <a:srgbClr val="00B0F0"/>
              </a:solidFill>
            </c:spPr>
          </c:dPt>
          <c:dPt>
            <c:idx val="7"/>
            <c:bubble3D val="0"/>
            <c:spPr>
              <a:solidFill>
                <a:srgbClr val="F7091A"/>
              </a:solidFill>
            </c:spPr>
          </c:dPt>
          <c:dPt>
            <c:idx val="8"/>
            <c:bubble3D val="0"/>
            <c:spPr>
              <a:solidFill>
                <a:srgbClr val="BE09F7"/>
              </a:solidFill>
            </c:spPr>
          </c:dPt>
          <c:dLbls>
            <c:dLbl>
              <c:idx val="0"/>
              <c:layout>
                <c:manualLayout>
                  <c:x val="-8.3386597691102779E-2"/>
                  <c:y val="-0.12378347876262161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3.7090162922023898E-2"/>
                  <c:y val="-0.14542482956352326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147010576474574E-2"/>
                  <c:y val="-9.5951698012226028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2.9688414183645959E-2"/>
                  <c:y val="-5.0930913483056603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9.172383391390297E-4"/>
                  <c:y val="-2.2887160712967747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1.174971398582053E-2"/>
                  <c:y val="2.8419884938824438E-3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0.10952107263017775"/>
                  <c:y val="7.1718456240699321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-5.7612224087067933E-2"/>
                  <c:y val="1.7642398476128425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>
                <c:manualLayout>
                  <c:x val="-5.9410981279883089E-3"/>
                  <c:y val="-6.880432808510302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"/>
              <c:layout>
                <c:manualLayout>
                  <c:x val="5.5411006290651162E-2"/>
                  <c:y val="-2.365742267475239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 b="1" i="0" baseline="0">
                    <a:latin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Лист1!$A$2:$A$10</c:f>
              <c:strCache>
                <c:ptCount val="9"/>
                <c:pt idx="0">
                  <c:v>Культура и спорт </c:v>
                </c:pt>
                <c:pt idx="1">
                  <c:v>ЖКХ</c:v>
                </c:pt>
                <c:pt idx="2">
                  <c:v>Социальная политика</c:v>
                </c:pt>
                <c:pt idx="3">
                  <c:v>Национальная безопасность </c:v>
                </c:pt>
                <c:pt idx="4">
                  <c:v>Национальная экономика</c:v>
                </c:pt>
                <c:pt idx="5">
                  <c:v>Национальная оборона</c:v>
                </c:pt>
                <c:pt idx="6">
                  <c:v>Образование</c:v>
                </c:pt>
                <c:pt idx="7">
                  <c:v>Межбюджетные трансферты</c:v>
                </c:pt>
                <c:pt idx="8">
                  <c:v>Общегосударственные расходы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39.4</c:v>
                </c:pt>
                <c:pt idx="1">
                  <c:v>2.4</c:v>
                </c:pt>
                <c:pt idx="2">
                  <c:v>4.0999999999999996</c:v>
                </c:pt>
                <c:pt idx="3">
                  <c:v>1.3</c:v>
                </c:pt>
                <c:pt idx="4">
                  <c:v>18.7</c:v>
                </c:pt>
                <c:pt idx="5">
                  <c:v>0.4</c:v>
                </c:pt>
                <c:pt idx="6">
                  <c:v>347.8</c:v>
                </c:pt>
                <c:pt idx="7">
                  <c:v>15.2</c:v>
                </c:pt>
                <c:pt idx="8">
                  <c:v>27.5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6326332332580273"/>
          <c:y val="0"/>
          <c:w val="0.33538208250628726"/>
          <c:h val="1"/>
        </c:manualLayout>
      </c:layout>
      <c:overlay val="0"/>
      <c:spPr>
        <a:noFill/>
      </c:spPr>
      <c:txPr>
        <a:bodyPr/>
        <a:lstStyle/>
        <a:p>
          <a:pPr algn="l">
            <a:defRPr sz="1600" b="1" i="0" kern="0" spc="-50" baseline="0">
              <a:latin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Relationship Id="rId4" Type="http://schemas.openxmlformats.org/officeDocument/2006/relationships/image" Target="../media/image6.jpe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image" Target="../media/image7.jpeg"/><Relationship Id="rId4" Type="http://schemas.openxmlformats.org/officeDocument/2006/relationships/image" Target="../media/image10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Relationship Id="rId4" Type="http://schemas.openxmlformats.org/officeDocument/2006/relationships/image" Target="../media/image6.jpe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image" Target="../media/image7.jpeg"/><Relationship Id="rId4" Type="http://schemas.openxmlformats.org/officeDocument/2006/relationships/image" Target="../media/image10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B64F000-5AA4-426E-B94A-4EE2A798083B}" type="doc">
      <dgm:prSet loTypeId="urn:microsoft.com/office/officeart/2005/8/layout/vList4#1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ECCFFF5-D976-4010-B1A6-D92BAB868E75}">
      <dgm:prSet phldrT="[Текст]" custT="1"/>
      <dgm:spPr>
        <a:gradFill flip="none" rotWithShape="1"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  <a:tileRect/>
        </a:gradFill>
      </dgm:spPr>
      <dgm:t>
        <a:bodyPr/>
        <a:lstStyle/>
        <a:p>
          <a:pPr algn="just"/>
          <a:r>
            <a:rPr lang="ru-RU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Безопасные качественные автомобильные дороги</a:t>
          </a:r>
        </a:p>
        <a:p>
          <a:pPr algn="just"/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Региональный проект «Дорожная сеть» в объеме 98,0 млн.руб.</a:t>
          </a:r>
        </a:p>
        <a:p>
          <a:pPr algn="just"/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В 2023 году – ремонт дорог в м.о.г. Киреевск - ул. Геологов, ул. Горняков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CB3F5634-08C8-4E60-8244-02A49B32AFB2}" type="parTrans" cxnId="{5D0143C0-8B8A-4959-82F7-357FE63E3026}">
      <dgm:prSet/>
      <dgm:spPr/>
      <dgm:t>
        <a:bodyPr/>
        <a:lstStyle/>
        <a:p>
          <a:endParaRPr lang="ru-RU"/>
        </a:p>
      </dgm:t>
    </dgm:pt>
    <dgm:pt modelId="{944E3B24-DEAB-478D-B804-6B83A7A1B7D5}" type="sibTrans" cxnId="{5D0143C0-8B8A-4959-82F7-357FE63E3026}">
      <dgm:prSet/>
      <dgm:spPr/>
      <dgm:t>
        <a:bodyPr/>
        <a:lstStyle/>
        <a:p>
          <a:endParaRPr lang="ru-RU"/>
        </a:p>
      </dgm:t>
    </dgm:pt>
    <dgm:pt modelId="{620D77AF-338E-400E-BD7A-405C9F9F69B9}">
      <dgm:prSet/>
      <dgm:spPr>
        <a:gradFill rotWithShape="0"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</a:gradFill>
      </dgm:spPr>
      <dgm:t>
        <a:bodyPr/>
        <a:lstStyle/>
        <a:p>
          <a:endParaRPr lang="ru-RU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567F904F-88EF-4878-89E2-2FAE2B3DE94D}" type="parTrans" cxnId="{DA7F0F0A-E2DA-43DB-A8C8-CCDEF6007EA3}">
      <dgm:prSet/>
      <dgm:spPr/>
      <dgm:t>
        <a:bodyPr/>
        <a:lstStyle/>
        <a:p>
          <a:endParaRPr lang="ru-RU"/>
        </a:p>
      </dgm:t>
    </dgm:pt>
    <dgm:pt modelId="{3FC92D86-156D-4CD5-885A-EF378557DDF4}" type="sibTrans" cxnId="{DA7F0F0A-E2DA-43DB-A8C8-CCDEF6007EA3}">
      <dgm:prSet/>
      <dgm:spPr/>
      <dgm:t>
        <a:bodyPr/>
        <a:lstStyle/>
        <a:p>
          <a:endParaRPr lang="ru-RU"/>
        </a:p>
      </dgm:t>
    </dgm:pt>
    <dgm:pt modelId="{F1F1CB3F-B314-42EF-975F-6CD976D8E1FF}">
      <dgm:prSet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gradFill flip="none" rotWithShape="1"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  <a:tileRect/>
        </a:gradFill>
        <a:scene3d>
          <a:camera prst="orthographicFront"/>
          <a:lightRig rig="flat" dir="t"/>
        </a:scene3d>
        <a:sp3d/>
      </dgm:spPr>
      <dgm:t>
        <a:bodyPr/>
        <a:lstStyle/>
        <a:p>
          <a:r>
            <a:rPr lang="ru-RU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Жильё и городская среда. </a:t>
          </a:r>
        </a:p>
        <a:p>
          <a:r>
            <a: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Региональный проект «Формирование комфортной городской среды».</a:t>
          </a:r>
        </a:p>
        <a:p>
          <a:r>
            <a: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Обустройство сквера в г. Киреевск  - 166,7 млн. руб.</a:t>
          </a:r>
        </a:p>
      </dgm:t>
    </dgm:pt>
    <dgm:pt modelId="{DAB2E46C-298D-4003-93AD-667838FB4EEB}" type="parTrans" cxnId="{BE24ABBB-F8E0-452B-910E-FE7E03186FA6}">
      <dgm:prSet/>
      <dgm:spPr/>
      <dgm:t>
        <a:bodyPr/>
        <a:lstStyle/>
        <a:p>
          <a:endParaRPr lang="ru-RU"/>
        </a:p>
      </dgm:t>
    </dgm:pt>
    <dgm:pt modelId="{A406594F-3B63-4EB4-9C99-11E195816A52}" type="sibTrans" cxnId="{BE24ABBB-F8E0-452B-910E-FE7E03186FA6}">
      <dgm:prSet/>
      <dgm:spPr/>
      <dgm:t>
        <a:bodyPr/>
        <a:lstStyle/>
        <a:p>
          <a:endParaRPr lang="ru-RU"/>
        </a:p>
      </dgm:t>
    </dgm:pt>
    <dgm:pt modelId="{C59604A2-8758-4216-BB7C-DA59FD18D525}">
      <dgm:prSet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gradFill flip="none" rotWithShape="1"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  <a:tileRect/>
        </a:gradFill>
        <a:scene3d>
          <a:camera prst="orthographicFront"/>
          <a:lightRig rig="flat" dir="t"/>
        </a:scene3d>
        <a:sp3d/>
      </dgm:spPr>
      <dgm:t>
        <a:bodyPr/>
        <a:lstStyle/>
        <a:p>
          <a:r>
            <a:rPr lang="ru-RU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Культура</a:t>
          </a:r>
        </a:p>
        <a:p>
          <a:r>
            <a: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Ремонт здания Дома культуры в п. Октябрьский Киреевского района - 39,0 млн. руб.</a:t>
          </a:r>
        </a:p>
      </dgm:t>
    </dgm:pt>
    <dgm:pt modelId="{6FB027BA-C69F-4D33-8860-784F0CB807D6}" type="parTrans" cxnId="{9F808CFF-00D8-4432-805A-806852010F2B}">
      <dgm:prSet/>
      <dgm:spPr/>
      <dgm:t>
        <a:bodyPr/>
        <a:lstStyle/>
        <a:p>
          <a:endParaRPr lang="ru-RU"/>
        </a:p>
      </dgm:t>
    </dgm:pt>
    <dgm:pt modelId="{D9B35075-A7F9-4863-B05D-6B352E363637}" type="sibTrans" cxnId="{9F808CFF-00D8-4432-805A-806852010F2B}">
      <dgm:prSet/>
      <dgm:spPr/>
      <dgm:t>
        <a:bodyPr/>
        <a:lstStyle/>
        <a:p>
          <a:endParaRPr lang="ru-RU"/>
        </a:p>
      </dgm:t>
    </dgm:pt>
    <dgm:pt modelId="{02D281E4-2225-4171-BD50-CC1028EBB70A}" type="pres">
      <dgm:prSet presAssocID="{5B64F000-5AA4-426E-B94A-4EE2A798083B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1CF653B-D348-43A9-B3C8-707CC6B99129}" type="pres">
      <dgm:prSet presAssocID="{3ECCFFF5-D976-4010-B1A6-D92BAB868E75}" presName="comp" presStyleCnt="0"/>
      <dgm:spPr/>
    </dgm:pt>
    <dgm:pt modelId="{B805FFD1-F57E-4382-AEBC-9AAD941B6369}" type="pres">
      <dgm:prSet presAssocID="{3ECCFFF5-D976-4010-B1A6-D92BAB868E75}" presName="box" presStyleLbl="node1" presStyleIdx="0" presStyleCnt="4" custLinFactNeighborX="317" custLinFactNeighborY="2219"/>
      <dgm:spPr/>
      <dgm:t>
        <a:bodyPr/>
        <a:lstStyle/>
        <a:p>
          <a:endParaRPr lang="ru-RU"/>
        </a:p>
      </dgm:t>
    </dgm:pt>
    <dgm:pt modelId="{1535E884-8192-464D-B3C0-AA018897A7F6}" type="pres">
      <dgm:prSet presAssocID="{3ECCFFF5-D976-4010-B1A6-D92BAB868E75}" presName="img" presStyleLbl="fgImgPlace1" presStyleIdx="0" presStyleCnt="4" custScaleX="96154" custScaleY="10859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B703BFF6-5310-4962-8714-2D32F0CC2998}" type="pres">
      <dgm:prSet presAssocID="{3ECCFFF5-D976-4010-B1A6-D92BAB868E75}" presName="text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59642F-4270-4A00-B10E-14FF143090B7}" type="pres">
      <dgm:prSet presAssocID="{944E3B24-DEAB-478D-B804-6B83A7A1B7D5}" presName="spacer" presStyleCnt="0"/>
      <dgm:spPr/>
    </dgm:pt>
    <dgm:pt modelId="{7CC9DB41-2BA9-4084-9ABB-312EC68B8D5B}" type="pres">
      <dgm:prSet presAssocID="{F1F1CB3F-B314-42EF-975F-6CD976D8E1FF}" presName="comp" presStyleCnt="0"/>
      <dgm:spPr/>
    </dgm:pt>
    <dgm:pt modelId="{BA00AB38-CEE3-4579-8434-717C8A34BCAA}" type="pres">
      <dgm:prSet presAssocID="{F1F1CB3F-B314-42EF-975F-6CD976D8E1FF}" presName="box" presStyleLbl="node1" presStyleIdx="1" presStyleCnt="4"/>
      <dgm:spPr/>
      <dgm:t>
        <a:bodyPr/>
        <a:lstStyle/>
        <a:p>
          <a:endParaRPr lang="ru-RU"/>
        </a:p>
      </dgm:t>
    </dgm:pt>
    <dgm:pt modelId="{A7D76631-62CD-45E7-91DD-4F5831B7B5A3}" type="pres">
      <dgm:prSet presAssocID="{F1F1CB3F-B314-42EF-975F-6CD976D8E1FF}" presName="img" presStyleLbl="fgImgPlace1" presStyleIdx="1" presStyleCnt="4" custScaleY="110985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</dgm:spPr>
      <dgm:t>
        <a:bodyPr/>
        <a:lstStyle/>
        <a:p>
          <a:endParaRPr lang="ru-RU"/>
        </a:p>
      </dgm:t>
    </dgm:pt>
    <dgm:pt modelId="{A71D5A3E-B4B7-42AB-AB09-2A1F8912FD8B}" type="pres">
      <dgm:prSet presAssocID="{F1F1CB3F-B314-42EF-975F-6CD976D8E1FF}" presName="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461F69-3C26-4423-930B-C616FDF9225B}" type="pres">
      <dgm:prSet presAssocID="{A406594F-3B63-4EB4-9C99-11E195816A52}" presName="spacer" presStyleCnt="0"/>
      <dgm:spPr/>
    </dgm:pt>
    <dgm:pt modelId="{E04E51FD-E34E-458F-BD21-C14B3E367A97}" type="pres">
      <dgm:prSet presAssocID="{620D77AF-338E-400E-BD7A-405C9F9F69B9}" presName="comp" presStyleCnt="0"/>
      <dgm:spPr/>
    </dgm:pt>
    <dgm:pt modelId="{80A4D6B0-DCB9-4691-B5CE-34D3F7B3B41E}" type="pres">
      <dgm:prSet presAssocID="{620D77AF-338E-400E-BD7A-405C9F9F69B9}" presName="box" presStyleLbl="node1" presStyleIdx="2" presStyleCnt="4"/>
      <dgm:spPr/>
      <dgm:t>
        <a:bodyPr/>
        <a:lstStyle/>
        <a:p>
          <a:endParaRPr lang="ru-RU"/>
        </a:p>
      </dgm:t>
    </dgm:pt>
    <dgm:pt modelId="{D27E7C06-0F95-4C3B-8908-9E5237696A89}" type="pres">
      <dgm:prSet presAssocID="{620D77AF-338E-400E-BD7A-405C9F9F69B9}" presName="img" presStyleLbl="fgImgPlace1" presStyleIdx="2" presStyleCnt="4" custScaleX="105401" custScaleY="110092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01B4ABE0-F4B2-4476-AF5E-6DAEDE95AF65}" type="pres">
      <dgm:prSet presAssocID="{620D77AF-338E-400E-BD7A-405C9F9F69B9}" presName="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C05D4D-2640-4DAC-8D15-E21870C684A9}" type="pres">
      <dgm:prSet presAssocID="{3FC92D86-156D-4CD5-885A-EF378557DDF4}" presName="spacer" presStyleCnt="0"/>
      <dgm:spPr/>
    </dgm:pt>
    <dgm:pt modelId="{4CB0FFBB-FD39-441E-B1F6-210056087819}" type="pres">
      <dgm:prSet presAssocID="{C59604A2-8758-4216-BB7C-DA59FD18D525}" presName="comp" presStyleCnt="0"/>
      <dgm:spPr/>
    </dgm:pt>
    <dgm:pt modelId="{6AC7DC02-8D1A-4576-B40B-1026B759474B}" type="pres">
      <dgm:prSet presAssocID="{C59604A2-8758-4216-BB7C-DA59FD18D525}" presName="box" presStyleLbl="node1" presStyleIdx="3" presStyleCnt="4" custLinFactNeighborX="-37" custLinFactNeighborY="2870"/>
      <dgm:spPr/>
      <dgm:t>
        <a:bodyPr/>
        <a:lstStyle/>
        <a:p>
          <a:endParaRPr lang="ru-RU"/>
        </a:p>
      </dgm:t>
    </dgm:pt>
    <dgm:pt modelId="{B3C44F1E-A17D-4C95-AEE7-9B71FF273C17}" type="pres">
      <dgm:prSet presAssocID="{C59604A2-8758-4216-BB7C-DA59FD18D525}" presName="img" presStyleLbl="fgImgPlace1" presStyleIdx="3" presStyleCnt="4" custScaleY="115769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000" b="-9000"/>
          </a:stretch>
        </a:blipFill>
      </dgm:spPr>
      <dgm:t>
        <a:bodyPr/>
        <a:lstStyle/>
        <a:p>
          <a:endParaRPr lang="ru-RU"/>
        </a:p>
      </dgm:t>
    </dgm:pt>
    <dgm:pt modelId="{89E38D26-E96B-4C2A-8997-3FDEEF0617AA}" type="pres">
      <dgm:prSet presAssocID="{C59604A2-8758-4216-BB7C-DA59FD18D525}" presName="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988EB35-00B1-46A0-8292-50E8DF67C37C}" type="presOf" srcId="{620D77AF-338E-400E-BD7A-405C9F9F69B9}" destId="{01B4ABE0-F4B2-4476-AF5E-6DAEDE95AF65}" srcOrd="1" destOrd="0" presId="urn:microsoft.com/office/officeart/2005/8/layout/vList4#1"/>
    <dgm:cxn modelId="{82747065-09CA-40B0-B463-01CD48A59C60}" type="presOf" srcId="{3ECCFFF5-D976-4010-B1A6-D92BAB868E75}" destId="{B805FFD1-F57E-4382-AEBC-9AAD941B6369}" srcOrd="0" destOrd="0" presId="urn:microsoft.com/office/officeart/2005/8/layout/vList4#1"/>
    <dgm:cxn modelId="{D61A9A00-9A1B-4CEC-93A3-65529E877D97}" type="presOf" srcId="{3ECCFFF5-D976-4010-B1A6-D92BAB868E75}" destId="{B703BFF6-5310-4962-8714-2D32F0CC2998}" srcOrd="1" destOrd="0" presId="urn:microsoft.com/office/officeart/2005/8/layout/vList4#1"/>
    <dgm:cxn modelId="{EC7A7A4E-1A49-4A50-A7E2-C6562B668EF4}" type="presOf" srcId="{620D77AF-338E-400E-BD7A-405C9F9F69B9}" destId="{80A4D6B0-DCB9-4691-B5CE-34D3F7B3B41E}" srcOrd="0" destOrd="0" presId="urn:microsoft.com/office/officeart/2005/8/layout/vList4#1"/>
    <dgm:cxn modelId="{BE24ABBB-F8E0-452B-910E-FE7E03186FA6}" srcId="{5B64F000-5AA4-426E-B94A-4EE2A798083B}" destId="{F1F1CB3F-B314-42EF-975F-6CD976D8E1FF}" srcOrd="1" destOrd="0" parTransId="{DAB2E46C-298D-4003-93AD-667838FB4EEB}" sibTransId="{A406594F-3B63-4EB4-9C99-11E195816A52}"/>
    <dgm:cxn modelId="{DA7F0F0A-E2DA-43DB-A8C8-CCDEF6007EA3}" srcId="{5B64F000-5AA4-426E-B94A-4EE2A798083B}" destId="{620D77AF-338E-400E-BD7A-405C9F9F69B9}" srcOrd="2" destOrd="0" parTransId="{567F904F-88EF-4878-89E2-2FAE2B3DE94D}" sibTransId="{3FC92D86-156D-4CD5-885A-EF378557DDF4}"/>
    <dgm:cxn modelId="{7A08682B-399C-48FF-8C8A-717635496E13}" type="presOf" srcId="{C59604A2-8758-4216-BB7C-DA59FD18D525}" destId="{89E38D26-E96B-4C2A-8997-3FDEEF0617AA}" srcOrd="1" destOrd="0" presId="urn:microsoft.com/office/officeart/2005/8/layout/vList4#1"/>
    <dgm:cxn modelId="{5D0143C0-8B8A-4959-82F7-357FE63E3026}" srcId="{5B64F000-5AA4-426E-B94A-4EE2A798083B}" destId="{3ECCFFF5-D976-4010-B1A6-D92BAB868E75}" srcOrd="0" destOrd="0" parTransId="{CB3F5634-08C8-4E60-8244-02A49B32AFB2}" sibTransId="{944E3B24-DEAB-478D-B804-6B83A7A1B7D5}"/>
    <dgm:cxn modelId="{C8D8428E-261F-403D-84BB-7E7BD8345F66}" type="presOf" srcId="{F1F1CB3F-B314-42EF-975F-6CD976D8E1FF}" destId="{A71D5A3E-B4B7-42AB-AB09-2A1F8912FD8B}" srcOrd="1" destOrd="0" presId="urn:microsoft.com/office/officeart/2005/8/layout/vList4#1"/>
    <dgm:cxn modelId="{9F808CFF-00D8-4432-805A-806852010F2B}" srcId="{5B64F000-5AA4-426E-B94A-4EE2A798083B}" destId="{C59604A2-8758-4216-BB7C-DA59FD18D525}" srcOrd="3" destOrd="0" parTransId="{6FB027BA-C69F-4D33-8860-784F0CB807D6}" sibTransId="{D9B35075-A7F9-4863-B05D-6B352E363637}"/>
    <dgm:cxn modelId="{4EB72010-6260-42E7-894E-19DB823862B9}" type="presOf" srcId="{C59604A2-8758-4216-BB7C-DA59FD18D525}" destId="{6AC7DC02-8D1A-4576-B40B-1026B759474B}" srcOrd="0" destOrd="0" presId="urn:microsoft.com/office/officeart/2005/8/layout/vList4#1"/>
    <dgm:cxn modelId="{AD992F1F-0F56-4940-80E1-77FA81DBF91C}" type="presOf" srcId="{5B64F000-5AA4-426E-B94A-4EE2A798083B}" destId="{02D281E4-2225-4171-BD50-CC1028EBB70A}" srcOrd="0" destOrd="0" presId="urn:microsoft.com/office/officeart/2005/8/layout/vList4#1"/>
    <dgm:cxn modelId="{12D925DE-5CB7-40DA-A5E3-E0794B8D2D61}" type="presOf" srcId="{F1F1CB3F-B314-42EF-975F-6CD976D8E1FF}" destId="{BA00AB38-CEE3-4579-8434-717C8A34BCAA}" srcOrd="0" destOrd="0" presId="urn:microsoft.com/office/officeart/2005/8/layout/vList4#1"/>
    <dgm:cxn modelId="{08109437-6B41-41DD-8E46-DE3FC2B73C3A}" type="presParOf" srcId="{02D281E4-2225-4171-BD50-CC1028EBB70A}" destId="{E1CF653B-D348-43A9-B3C8-707CC6B99129}" srcOrd="0" destOrd="0" presId="urn:microsoft.com/office/officeart/2005/8/layout/vList4#1"/>
    <dgm:cxn modelId="{5896A39A-8F01-4854-B4A0-1BBE7F818696}" type="presParOf" srcId="{E1CF653B-D348-43A9-B3C8-707CC6B99129}" destId="{B805FFD1-F57E-4382-AEBC-9AAD941B6369}" srcOrd="0" destOrd="0" presId="urn:microsoft.com/office/officeart/2005/8/layout/vList4#1"/>
    <dgm:cxn modelId="{38D63424-4499-4466-A7B5-1AD483B013BA}" type="presParOf" srcId="{E1CF653B-D348-43A9-B3C8-707CC6B99129}" destId="{1535E884-8192-464D-B3C0-AA018897A7F6}" srcOrd="1" destOrd="0" presId="urn:microsoft.com/office/officeart/2005/8/layout/vList4#1"/>
    <dgm:cxn modelId="{A6C2AE60-DA27-44AF-AC3A-A7EAB4F38E6F}" type="presParOf" srcId="{E1CF653B-D348-43A9-B3C8-707CC6B99129}" destId="{B703BFF6-5310-4962-8714-2D32F0CC2998}" srcOrd="2" destOrd="0" presId="urn:microsoft.com/office/officeart/2005/8/layout/vList4#1"/>
    <dgm:cxn modelId="{2B8131A9-A8CF-4C63-B828-7BD8D86C83DC}" type="presParOf" srcId="{02D281E4-2225-4171-BD50-CC1028EBB70A}" destId="{7B59642F-4270-4A00-B10E-14FF143090B7}" srcOrd="1" destOrd="0" presId="urn:microsoft.com/office/officeart/2005/8/layout/vList4#1"/>
    <dgm:cxn modelId="{5ECA7DA3-C122-4422-8876-750EDBA1CAE8}" type="presParOf" srcId="{02D281E4-2225-4171-BD50-CC1028EBB70A}" destId="{7CC9DB41-2BA9-4084-9ABB-312EC68B8D5B}" srcOrd="2" destOrd="0" presId="urn:microsoft.com/office/officeart/2005/8/layout/vList4#1"/>
    <dgm:cxn modelId="{E803CAC7-152A-4F8E-9E37-843574306704}" type="presParOf" srcId="{7CC9DB41-2BA9-4084-9ABB-312EC68B8D5B}" destId="{BA00AB38-CEE3-4579-8434-717C8A34BCAA}" srcOrd="0" destOrd="0" presId="urn:microsoft.com/office/officeart/2005/8/layout/vList4#1"/>
    <dgm:cxn modelId="{BCA6BBCC-D439-4E62-AA6F-F05EBDABB11F}" type="presParOf" srcId="{7CC9DB41-2BA9-4084-9ABB-312EC68B8D5B}" destId="{A7D76631-62CD-45E7-91DD-4F5831B7B5A3}" srcOrd="1" destOrd="0" presId="urn:microsoft.com/office/officeart/2005/8/layout/vList4#1"/>
    <dgm:cxn modelId="{143881F9-2104-4903-88B9-B2CB16463086}" type="presParOf" srcId="{7CC9DB41-2BA9-4084-9ABB-312EC68B8D5B}" destId="{A71D5A3E-B4B7-42AB-AB09-2A1F8912FD8B}" srcOrd="2" destOrd="0" presId="urn:microsoft.com/office/officeart/2005/8/layout/vList4#1"/>
    <dgm:cxn modelId="{55F3BDAE-E11C-4C4A-A642-51BD3F14F24A}" type="presParOf" srcId="{02D281E4-2225-4171-BD50-CC1028EBB70A}" destId="{B1461F69-3C26-4423-930B-C616FDF9225B}" srcOrd="3" destOrd="0" presId="urn:microsoft.com/office/officeart/2005/8/layout/vList4#1"/>
    <dgm:cxn modelId="{53596D35-42DB-4F00-99D0-385BD2C41C30}" type="presParOf" srcId="{02D281E4-2225-4171-BD50-CC1028EBB70A}" destId="{E04E51FD-E34E-458F-BD21-C14B3E367A97}" srcOrd="4" destOrd="0" presId="urn:microsoft.com/office/officeart/2005/8/layout/vList4#1"/>
    <dgm:cxn modelId="{A4156CAC-2B4B-40DF-9807-E4967DF13261}" type="presParOf" srcId="{E04E51FD-E34E-458F-BD21-C14B3E367A97}" destId="{80A4D6B0-DCB9-4691-B5CE-34D3F7B3B41E}" srcOrd="0" destOrd="0" presId="urn:microsoft.com/office/officeart/2005/8/layout/vList4#1"/>
    <dgm:cxn modelId="{2F9BBD33-4F71-4D4A-B28F-971562948286}" type="presParOf" srcId="{E04E51FD-E34E-458F-BD21-C14B3E367A97}" destId="{D27E7C06-0F95-4C3B-8908-9E5237696A89}" srcOrd="1" destOrd="0" presId="urn:microsoft.com/office/officeart/2005/8/layout/vList4#1"/>
    <dgm:cxn modelId="{3D2B155C-2C85-4158-AFFA-A63E57CFEE24}" type="presParOf" srcId="{E04E51FD-E34E-458F-BD21-C14B3E367A97}" destId="{01B4ABE0-F4B2-4476-AF5E-6DAEDE95AF65}" srcOrd="2" destOrd="0" presId="urn:microsoft.com/office/officeart/2005/8/layout/vList4#1"/>
    <dgm:cxn modelId="{CBE66141-FB6C-4276-B700-4CC321199767}" type="presParOf" srcId="{02D281E4-2225-4171-BD50-CC1028EBB70A}" destId="{F8C05D4D-2640-4DAC-8D15-E21870C684A9}" srcOrd="5" destOrd="0" presId="urn:microsoft.com/office/officeart/2005/8/layout/vList4#1"/>
    <dgm:cxn modelId="{47DDA34C-C59E-4B1D-AABE-CD636E6F55A0}" type="presParOf" srcId="{02D281E4-2225-4171-BD50-CC1028EBB70A}" destId="{4CB0FFBB-FD39-441E-B1F6-210056087819}" srcOrd="6" destOrd="0" presId="urn:microsoft.com/office/officeart/2005/8/layout/vList4#1"/>
    <dgm:cxn modelId="{041A7405-3931-443C-AE92-AB2BFD49B90A}" type="presParOf" srcId="{4CB0FFBB-FD39-441E-B1F6-210056087819}" destId="{6AC7DC02-8D1A-4576-B40B-1026B759474B}" srcOrd="0" destOrd="0" presId="urn:microsoft.com/office/officeart/2005/8/layout/vList4#1"/>
    <dgm:cxn modelId="{60042B80-B8B9-46FD-8D93-26E874998645}" type="presParOf" srcId="{4CB0FFBB-FD39-441E-B1F6-210056087819}" destId="{B3C44F1E-A17D-4C95-AEE7-9B71FF273C17}" srcOrd="1" destOrd="0" presId="urn:microsoft.com/office/officeart/2005/8/layout/vList4#1"/>
    <dgm:cxn modelId="{59FA7C44-6F1F-4384-ABA3-0A1DC22A6156}" type="presParOf" srcId="{4CB0FFBB-FD39-441E-B1F6-210056087819}" destId="{89E38D26-E96B-4C2A-8997-3FDEEF0617AA}" srcOrd="2" destOrd="0" presId="urn:microsoft.com/office/officeart/2005/8/layout/vList4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197972C-F402-4D62-AC7D-1439BF195E6A}" type="doc">
      <dgm:prSet loTypeId="urn:microsoft.com/office/officeart/2005/8/layout/vList3#2" loCatId="list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470529D3-150B-4B93-AD80-29ACD7F5B836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sz="1600" b="1" dirty="0" smtClean="0">
              <a:solidFill>
                <a:schemeClr val="accent5">
                  <a:lumMod val="50000"/>
                </a:schemeClr>
              </a:solidFill>
            </a:rPr>
            <a:t>Дотация на выравнивание уровня бюджетной обеспеченности за счет средств бюджета Тульской области – 17,7 млн.руб.</a:t>
          </a:r>
          <a:endParaRPr lang="ru-RU" sz="1600" dirty="0">
            <a:solidFill>
              <a:schemeClr val="accent5">
                <a:lumMod val="50000"/>
              </a:schemeClr>
            </a:solidFill>
          </a:endParaRPr>
        </a:p>
      </dgm:t>
    </dgm:pt>
    <dgm:pt modelId="{10822139-9764-4744-8FAB-D437489E0000}" type="parTrans" cxnId="{226F6CE9-0C0E-4346-93BD-C3740D4AAF68}">
      <dgm:prSet/>
      <dgm:spPr/>
      <dgm:t>
        <a:bodyPr/>
        <a:lstStyle/>
        <a:p>
          <a:endParaRPr lang="ru-RU" sz="1600">
            <a:solidFill>
              <a:schemeClr val="bg1"/>
            </a:solidFill>
          </a:endParaRPr>
        </a:p>
      </dgm:t>
    </dgm:pt>
    <dgm:pt modelId="{D492FE8B-FA93-46A9-BD84-DD98EB0C20D4}" type="sibTrans" cxnId="{226F6CE9-0C0E-4346-93BD-C3740D4AAF68}">
      <dgm:prSet/>
      <dgm:spPr/>
      <dgm:t>
        <a:bodyPr/>
        <a:lstStyle/>
        <a:p>
          <a:endParaRPr lang="ru-RU" sz="1600">
            <a:solidFill>
              <a:schemeClr val="bg1"/>
            </a:solidFill>
          </a:endParaRPr>
        </a:p>
      </dgm:t>
    </dgm:pt>
    <dgm:pt modelId="{4A272206-5856-44C9-8E0E-8917EC112E33}">
      <dgm:prSet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sz="1600" b="1" dirty="0" smtClean="0">
              <a:solidFill>
                <a:schemeClr val="accent5">
                  <a:lumMod val="50000"/>
                </a:schemeClr>
              </a:solidFill>
            </a:rPr>
            <a:t>Дотация на выравнивание уровня бюджетной обеспеченности за счет средств района – 29,0 млн.руб.</a:t>
          </a:r>
          <a:endParaRPr lang="ru-RU" sz="1600" dirty="0">
            <a:solidFill>
              <a:schemeClr val="accent5">
                <a:lumMod val="50000"/>
              </a:schemeClr>
            </a:solidFill>
          </a:endParaRPr>
        </a:p>
      </dgm:t>
    </dgm:pt>
    <dgm:pt modelId="{48D3DDD2-FF6E-4F90-827D-7F762D7C5BF9}" type="parTrans" cxnId="{1E887B9B-5321-4385-9ADE-B9F6B08B92EE}">
      <dgm:prSet/>
      <dgm:spPr/>
      <dgm:t>
        <a:bodyPr/>
        <a:lstStyle/>
        <a:p>
          <a:endParaRPr lang="ru-RU" sz="1600">
            <a:solidFill>
              <a:schemeClr val="bg1"/>
            </a:solidFill>
          </a:endParaRPr>
        </a:p>
      </dgm:t>
    </dgm:pt>
    <dgm:pt modelId="{B0DE027A-F321-4E49-A506-B133C901E805}" type="sibTrans" cxnId="{1E887B9B-5321-4385-9ADE-B9F6B08B92EE}">
      <dgm:prSet/>
      <dgm:spPr/>
      <dgm:t>
        <a:bodyPr/>
        <a:lstStyle/>
        <a:p>
          <a:endParaRPr lang="ru-RU" sz="1600">
            <a:solidFill>
              <a:schemeClr val="bg1"/>
            </a:solidFill>
          </a:endParaRPr>
        </a:p>
      </dgm:t>
    </dgm:pt>
    <dgm:pt modelId="{0C3BDAB6-051A-436F-B318-C74B3B78403C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sz="1600" b="1" dirty="0" smtClean="0">
              <a:solidFill>
                <a:schemeClr val="accent5">
                  <a:lumMod val="50000"/>
                </a:schemeClr>
              </a:solidFill>
            </a:rPr>
            <a:t>Иные межбюджетные трансферты на поддержку мер по обеспечению сбалансированности бюджетов </a:t>
          </a:r>
          <a:r>
            <a:rPr lang="ru-RU" sz="1600" b="1" smtClean="0">
              <a:solidFill>
                <a:schemeClr val="accent5">
                  <a:lumMod val="50000"/>
                </a:schemeClr>
              </a:solidFill>
            </a:rPr>
            <a:t>– </a:t>
          </a:r>
          <a:r>
            <a:rPr lang="ru-RU" sz="1600" b="1" smtClean="0">
              <a:solidFill>
                <a:schemeClr val="accent5">
                  <a:lumMod val="50000"/>
                </a:schemeClr>
              </a:solidFill>
            </a:rPr>
            <a:t>11,0 млн.руб</a:t>
          </a:r>
          <a:r>
            <a:rPr lang="ru-RU" sz="1600" b="1" dirty="0" smtClean="0">
              <a:solidFill>
                <a:schemeClr val="accent5">
                  <a:lumMod val="50000"/>
                </a:schemeClr>
              </a:solidFill>
            </a:rPr>
            <a:t>.</a:t>
          </a:r>
          <a:endParaRPr lang="ru-RU" sz="1600" dirty="0">
            <a:solidFill>
              <a:schemeClr val="accent5">
                <a:lumMod val="50000"/>
              </a:schemeClr>
            </a:solidFill>
          </a:endParaRPr>
        </a:p>
      </dgm:t>
    </dgm:pt>
    <dgm:pt modelId="{2287D2E6-89D4-42B8-8BD8-D8B730323DFD}" type="parTrans" cxnId="{3EBFAC0F-E864-448D-9A8F-CD31EDE91F84}">
      <dgm:prSet/>
      <dgm:spPr/>
      <dgm:t>
        <a:bodyPr/>
        <a:lstStyle/>
        <a:p>
          <a:endParaRPr lang="ru-RU" sz="1600">
            <a:solidFill>
              <a:schemeClr val="bg1"/>
            </a:solidFill>
          </a:endParaRPr>
        </a:p>
      </dgm:t>
    </dgm:pt>
    <dgm:pt modelId="{AC288AB0-AFFD-4FDA-9132-3EC23FB7771A}" type="sibTrans" cxnId="{3EBFAC0F-E864-448D-9A8F-CD31EDE91F84}">
      <dgm:prSet/>
      <dgm:spPr/>
      <dgm:t>
        <a:bodyPr/>
        <a:lstStyle/>
        <a:p>
          <a:endParaRPr lang="ru-RU" sz="1600">
            <a:solidFill>
              <a:schemeClr val="bg1"/>
            </a:solidFill>
          </a:endParaRPr>
        </a:p>
      </dgm:t>
    </dgm:pt>
    <dgm:pt modelId="{D1E20843-FDD9-41BA-9D74-B3FB39B2FF09}">
      <dgm:prSet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sz="1600" b="1" dirty="0" smtClean="0">
              <a:solidFill>
                <a:schemeClr val="accent5">
                  <a:lumMod val="50000"/>
                </a:schemeClr>
              </a:solidFill>
            </a:rPr>
            <a:t>Межбюджетные трансферты на осуществление переданных полномочий в сферах дорожного и жилищно-коммунального хозяйства из районного бюджета – </a:t>
          </a:r>
          <a:r>
            <a:rPr lang="ru-RU" sz="1600" b="1" dirty="0" smtClean="0">
              <a:solidFill>
                <a:schemeClr val="accent5">
                  <a:lumMod val="50000"/>
                </a:schemeClr>
              </a:solidFill>
            </a:rPr>
            <a:t>8,2 </a:t>
          </a:r>
          <a:r>
            <a:rPr lang="ru-RU" sz="1600" b="1" dirty="0" err="1" smtClean="0">
              <a:solidFill>
                <a:schemeClr val="accent5">
                  <a:lumMod val="50000"/>
                </a:schemeClr>
              </a:solidFill>
            </a:rPr>
            <a:t>млн.руб</a:t>
          </a:r>
          <a:r>
            <a:rPr lang="ru-RU" sz="1600" b="1" dirty="0" smtClean="0">
              <a:solidFill>
                <a:schemeClr val="accent5">
                  <a:lumMod val="50000"/>
                </a:schemeClr>
              </a:solidFill>
            </a:rPr>
            <a:t>.</a:t>
          </a:r>
          <a:endParaRPr lang="ru-RU" sz="1600" b="1" dirty="0">
            <a:solidFill>
              <a:schemeClr val="accent5">
                <a:lumMod val="50000"/>
              </a:schemeClr>
            </a:solidFill>
          </a:endParaRPr>
        </a:p>
      </dgm:t>
    </dgm:pt>
    <dgm:pt modelId="{B81ADFAD-9354-446F-A2C2-1F7BCE4E0C09}" type="parTrans" cxnId="{6B80F477-4725-48DD-AE29-BD0CDA6E0638}">
      <dgm:prSet/>
      <dgm:spPr/>
      <dgm:t>
        <a:bodyPr/>
        <a:lstStyle/>
        <a:p>
          <a:endParaRPr lang="ru-RU" sz="1600">
            <a:solidFill>
              <a:schemeClr val="bg1"/>
            </a:solidFill>
          </a:endParaRPr>
        </a:p>
      </dgm:t>
    </dgm:pt>
    <dgm:pt modelId="{1139051B-18C4-4D10-A6A3-75EBF9DF27A8}" type="sibTrans" cxnId="{6B80F477-4725-48DD-AE29-BD0CDA6E0638}">
      <dgm:prSet/>
      <dgm:spPr/>
      <dgm:t>
        <a:bodyPr/>
        <a:lstStyle/>
        <a:p>
          <a:endParaRPr lang="ru-RU" sz="1600">
            <a:solidFill>
              <a:schemeClr val="bg1"/>
            </a:solidFill>
          </a:endParaRPr>
        </a:p>
      </dgm:t>
    </dgm:pt>
    <dgm:pt modelId="{1D6E720F-0447-4F69-A4E9-B2B355F08BF2}" type="pres">
      <dgm:prSet presAssocID="{E197972C-F402-4D62-AC7D-1439BF195E6A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4CCB1CB-D088-4EAB-B483-A3CB2886437B}" type="pres">
      <dgm:prSet presAssocID="{470529D3-150B-4B93-AD80-29ACD7F5B836}" presName="composite" presStyleCnt="0"/>
      <dgm:spPr/>
    </dgm:pt>
    <dgm:pt modelId="{6FA3F493-8E1D-4E78-9298-9FAC588508CE}" type="pres">
      <dgm:prSet presAssocID="{470529D3-150B-4B93-AD80-29ACD7F5B836}" presName="imgShp" presStyleLbl="fgImgPlace1" presStyleIdx="0" presStyleCnt="4" custScaleX="146375" custScaleY="97637" custLinFactX="-51050" custLinFactNeighborX="-100000" custLinFactNeighborY="-56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7276C422-27A4-4E1A-AFA8-15E327EEE241}" type="pres">
      <dgm:prSet presAssocID="{470529D3-150B-4B93-AD80-29ACD7F5B836}" presName="txShp" presStyleLbl="node1" presStyleIdx="0" presStyleCnt="4" custScaleX="134548" custLinFactNeighborX="7373" custLinFactNeighborY="-22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BA8196-7976-4341-AC49-11092CC8B1C3}" type="pres">
      <dgm:prSet presAssocID="{D492FE8B-FA93-46A9-BD84-DD98EB0C20D4}" presName="spacing" presStyleCnt="0"/>
      <dgm:spPr/>
    </dgm:pt>
    <dgm:pt modelId="{182B8ADA-4EAB-4921-97FE-B4B6E88FDFA2}" type="pres">
      <dgm:prSet presAssocID="{4A272206-5856-44C9-8E0E-8917EC112E33}" presName="composite" presStyleCnt="0"/>
      <dgm:spPr/>
    </dgm:pt>
    <dgm:pt modelId="{1CD3CAE6-EE69-4D2B-BBB8-ED98A0FFBBA1}" type="pres">
      <dgm:prSet presAssocID="{4A272206-5856-44C9-8E0E-8917EC112E33}" presName="imgShp" presStyleLbl="fgImgPlace1" presStyleIdx="1" presStyleCnt="4" custScaleX="153825" custScaleY="106315" custLinFactNeighborX="-51961" custLinFactNeighborY="2458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E31C7497-F4F7-4F6B-8C25-822584D15C54}" type="pres">
      <dgm:prSet presAssocID="{4A272206-5856-44C9-8E0E-8917EC112E33}" presName="txShp" presStyleLbl="node1" presStyleIdx="1" presStyleCnt="4" custScaleX="134548" custLinFactNeighborX="7914" custLinFactNeighborY="-6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F9205A-4318-47D9-9B41-C4AAE1D4E703}" type="pres">
      <dgm:prSet presAssocID="{B0DE027A-F321-4E49-A506-B133C901E805}" presName="spacing" presStyleCnt="0"/>
      <dgm:spPr/>
    </dgm:pt>
    <dgm:pt modelId="{5368FEE7-3609-4023-B9CC-158E4E0C8D77}" type="pres">
      <dgm:prSet presAssocID="{0C3BDAB6-051A-436F-B318-C74B3B78403C}" presName="composite" presStyleCnt="0"/>
      <dgm:spPr/>
    </dgm:pt>
    <dgm:pt modelId="{65979542-3D9D-4809-807B-F3B607B2CC6D}" type="pres">
      <dgm:prSet presAssocID="{0C3BDAB6-051A-436F-B318-C74B3B78403C}" presName="imgShp" presStyleLbl="fgImgPlace1" presStyleIdx="2" presStyleCnt="4" custScaleX="148052" custScaleY="91847" custLinFactNeighborX="-71439" custLinFactNeighborY="-545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4E5EF34B-77C0-4494-80F8-24568B01B105}" type="pres">
      <dgm:prSet presAssocID="{0C3BDAB6-051A-436F-B318-C74B3B78403C}" presName="txShp" presStyleLbl="node1" presStyleIdx="2" presStyleCnt="4" custScaleX="134548" custLinFactNeighborX="7914" custLinFactNeighborY="-30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4A9D28-974C-4406-96FF-0951CD937E5C}" type="pres">
      <dgm:prSet presAssocID="{AC288AB0-AFFD-4FDA-9132-3EC23FB7771A}" presName="spacing" presStyleCnt="0"/>
      <dgm:spPr/>
    </dgm:pt>
    <dgm:pt modelId="{0A655F45-7F20-4FB9-BC1E-5207AC2436A4}" type="pres">
      <dgm:prSet presAssocID="{D1E20843-FDD9-41BA-9D74-B3FB39B2FF09}" presName="composite" presStyleCnt="0"/>
      <dgm:spPr/>
    </dgm:pt>
    <dgm:pt modelId="{DBF768A3-5673-4DFF-B2A7-886D52428791}" type="pres">
      <dgm:prSet presAssocID="{D1E20843-FDD9-41BA-9D74-B3FB39B2FF09}" presName="imgShp" presStyleLbl="fgImgPlace1" presStyleIdx="3" presStyleCnt="4" custScaleX="147396" custScaleY="108304" custLinFactNeighborX="-77646" custLinFactNeighborY="-5558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FFA2334A-0E5B-4727-9501-048162A0110C}" type="pres">
      <dgm:prSet presAssocID="{D1E20843-FDD9-41BA-9D74-B3FB39B2FF09}" presName="txShp" presStyleLbl="node1" presStyleIdx="3" presStyleCnt="4" custScaleX="133144" custScaleY="100656" custLinFactNeighborX="8616" custLinFactNeighborY="-7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6A35C7E-BED1-4B7E-A913-4F5D1D6CBF36}" type="presOf" srcId="{E197972C-F402-4D62-AC7D-1439BF195E6A}" destId="{1D6E720F-0447-4F69-A4E9-B2B355F08BF2}" srcOrd="0" destOrd="0" presId="urn:microsoft.com/office/officeart/2005/8/layout/vList3#2"/>
    <dgm:cxn modelId="{BB80A574-B4D2-41A7-8F70-4989FD5D0ACC}" type="presOf" srcId="{4A272206-5856-44C9-8E0E-8917EC112E33}" destId="{E31C7497-F4F7-4F6B-8C25-822584D15C54}" srcOrd="0" destOrd="0" presId="urn:microsoft.com/office/officeart/2005/8/layout/vList3#2"/>
    <dgm:cxn modelId="{EA844C30-F127-44B0-B524-0DAA14E25245}" type="presOf" srcId="{D1E20843-FDD9-41BA-9D74-B3FB39B2FF09}" destId="{FFA2334A-0E5B-4727-9501-048162A0110C}" srcOrd="0" destOrd="0" presId="urn:microsoft.com/office/officeart/2005/8/layout/vList3#2"/>
    <dgm:cxn modelId="{226F6CE9-0C0E-4346-93BD-C3740D4AAF68}" srcId="{E197972C-F402-4D62-AC7D-1439BF195E6A}" destId="{470529D3-150B-4B93-AD80-29ACD7F5B836}" srcOrd="0" destOrd="0" parTransId="{10822139-9764-4744-8FAB-D437489E0000}" sibTransId="{D492FE8B-FA93-46A9-BD84-DD98EB0C20D4}"/>
    <dgm:cxn modelId="{6B80F477-4725-48DD-AE29-BD0CDA6E0638}" srcId="{E197972C-F402-4D62-AC7D-1439BF195E6A}" destId="{D1E20843-FDD9-41BA-9D74-B3FB39B2FF09}" srcOrd="3" destOrd="0" parTransId="{B81ADFAD-9354-446F-A2C2-1F7BCE4E0C09}" sibTransId="{1139051B-18C4-4D10-A6A3-75EBF9DF27A8}"/>
    <dgm:cxn modelId="{3EBFAC0F-E864-448D-9A8F-CD31EDE91F84}" srcId="{E197972C-F402-4D62-AC7D-1439BF195E6A}" destId="{0C3BDAB6-051A-436F-B318-C74B3B78403C}" srcOrd="2" destOrd="0" parTransId="{2287D2E6-89D4-42B8-8BD8-D8B730323DFD}" sibTransId="{AC288AB0-AFFD-4FDA-9132-3EC23FB7771A}"/>
    <dgm:cxn modelId="{2142BA12-A17E-4D63-B1E7-AAFD814BB979}" type="presOf" srcId="{470529D3-150B-4B93-AD80-29ACD7F5B836}" destId="{7276C422-27A4-4E1A-AFA8-15E327EEE241}" srcOrd="0" destOrd="0" presId="urn:microsoft.com/office/officeart/2005/8/layout/vList3#2"/>
    <dgm:cxn modelId="{3631B87A-0D4B-43C5-874B-9220297DF566}" type="presOf" srcId="{0C3BDAB6-051A-436F-B318-C74B3B78403C}" destId="{4E5EF34B-77C0-4494-80F8-24568B01B105}" srcOrd="0" destOrd="0" presId="urn:microsoft.com/office/officeart/2005/8/layout/vList3#2"/>
    <dgm:cxn modelId="{1E887B9B-5321-4385-9ADE-B9F6B08B92EE}" srcId="{E197972C-F402-4D62-AC7D-1439BF195E6A}" destId="{4A272206-5856-44C9-8E0E-8917EC112E33}" srcOrd="1" destOrd="0" parTransId="{48D3DDD2-FF6E-4F90-827D-7F762D7C5BF9}" sibTransId="{B0DE027A-F321-4E49-A506-B133C901E805}"/>
    <dgm:cxn modelId="{02C42B56-6647-46D9-9874-D2ACB5C1401C}" type="presParOf" srcId="{1D6E720F-0447-4F69-A4E9-B2B355F08BF2}" destId="{54CCB1CB-D088-4EAB-B483-A3CB2886437B}" srcOrd="0" destOrd="0" presId="urn:microsoft.com/office/officeart/2005/8/layout/vList3#2"/>
    <dgm:cxn modelId="{487A1DFC-8320-4EB8-A4B0-31B3027D480D}" type="presParOf" srcId="{54CCB1CB-D088-4EAB-B483-A3CB2886437B}" destId="{6FA3F493-8E1D-4E78-9298-9FAC588508CE}" srcOrd="0" destOrd="0" presId="urn:microsoft.com/office/officeart/2005/8/layout/vList3#2"/>
    <dgm:cxn modelId="{C26F6E5B-1B51-4F68-93B6-0FB0A52EC48C}" type="presParOf" srcId="{54CCB1CB-D088-4EAB-B483-A3CB2886437B}" destId="{7276C422-27A4-4E1A-AFA8-15E327EEE241}" srcOrd="1" destOrd="0" presId="urn:microsoft.com/office/officeart/2005/8/layout/vList3#2"/>
    <dgm:cxn modelId="{C41124C6-76CF-458F-BE10-07BC54FED176}" type="presParOf" srcId="{1D6E720F-0447-4F69-A4E9-B2B355F08BF2}" destId="{12BA8196-7976-4341-AC49-11092CC8B1C3}" srcOrd="1" destOrd="0" presId="urn:microsoft.com/office/officeart/2005/8/layout/vList3#2"/>
    <dgm:cxn modelId="{42E237A9-3AC9-4B48-9B3A-476EC88DBC2E}" type="presParOf" srcId="{1D6E720F-0447-4F69-A4E9-B2B355F08BF2}" destId="{182B8ADA-4EAB-4921-97FE-B4B6E88FDFA2}" srcOrd="2" destOrd="0" presId="urn:microsoft.com/office/officeart/2005/8/layout/vList3#2"/>
    <dgm:cxn modelId="{671E967D-3163-4BA8-95E5-BC681746A6E0}" type="presParOf" srcId="{182B8ADA-4EAB-4921-97FE-B4B6E88FDFA2}" destId="{1CD3CAE6-EE69-4D2B-BBB8-ED98A0FFBBA1}" srcOrd="0" destOrd="0" presId="urn:microsoft.com/office/officeart/2005/8/layout/vList3#2"/>
    <dgm:cxn modelId="{DFECE834-3540-466C-B386-60CE732076B2}" type="presParOf" srcId="{182B8ADA-4EAB-4921-97FE-B4B6E88FDFA2}" destId="{E31C7497-F4F7-4F6B-8C25-822584D15C54}" srcOrd="1" destOrd="0" presId="urn:microsoft.com/office/officeart/2005/8/layout/vList3#2"/>
    <dgm:cxn modelId="{47225E95-73CF-4472-982A-D0AEB3AFBD18}" type="presParOf" srcId="{1D6E720F-0447-4F69-A4E9-B2B355F08BF2}" destId="{D1F9205A-4318-47D9-9B41-C4AAE1D4E703}" srcOrd="3" destOrd="0" presId="urn:microsoft.com/office/officeart/2005/8/layout/vList3#2"/>
    <dgm:cxn modelId="{0D632C4D-4E7C-4640-BF91-AA1B4BE7A436}" type="presParOf" srcId="{1D6E720F-0447-4F69-A4E9-B2B355F08BF2}" destId="{5368FEE7-3609-4023-B9CC-158E4E0C8D77}" srcOrd="4" destOrd="0" presId="urn:microsoft.com/office/officeart/2005/8/layout/vList3#2"/>
    <dgm:cxn modelId="{5DB39AB2-A978-4F44-9F05-516AF7884C91}" type="presParOf" srcId="{5368FEE7-3609-4023-B9CC-158E4E0C8D77}" destId="{65979542-3D9D-4809-807B-F3B607B2CC6D}" srcOrd="0" destOrd="0" presId="urn:microsoft.com/office/officeart/2005/8/layout/vList3#2"/>
    <dgm:cxn modelId="{714CBF5E-97FB-455E-9D38-BFAEEE18F01A}" type="presParOf" srcId="{5368FEE7-3609-4023-B9CC-158E4E0C8D77}" destId="{4E5EF34B-77C0-4494-80F8-24568B01B105}" srcOrd="1" destOrd="0" presId="urn:microsoft.com/office/officeart/2005/8/layout/vList3#2"/>
    <dgm:cxn modelId="{06B69D20-FFF2-4617-B222-08A1EDC0D039}" type="presParOf" srcId="{1D6E720F-0447-4F69-A4E9-B2B355F08BF2}" destId="{1F4A9D28-974C-4406-96FF-0951CD937E5C}" srcOrd="5" destOrd="0" presId="urn:microsoft.com/office/officeart/2005/8/layout/vList3#2"/>
    <dgm:cxn modelId="{0CEFAFD8-18F9-4588-ABEF-584F4A09FE7D}" type="presParOf" srcId="{1D6E720F-0447-4F69-A4E9-B2B355F08BF2}" destId="{0A655F45-7F20-4FB9-BC1E-5207AC2436A4}" srcOrd="6" destOrd="0" presId="urn:microsoft.com/office/officeart/2005/8/layout/vList3#2"/>
    <dgm:cxn modelId="{4FA0AEDB-BAC8-4B08-980B-F38DBE844CE4}" type="presParOf" srcId="{0A655F45-7F20-4FB9-BC1E-5207AC2436A4}" destId="{DBF768A3-5673-4DFF-B2A7-886D52428791}" srcOrd="0" destOrd="0" presId="urn:microsoft.com/office/officeart/2005/8/layout/vList3#2"/>
    <dgm:cxn modelId="{85A7CCE7-D146-4562-B6B3-0510304C6558}" type="presParOf" srcId="{0A655F45-7F20-4FB9-BC1E-5207AC2436A4}" destId="{FFA2334A-0E5B-4727-9501-048162A0110C}" srcOrd="1" destOrd="0" presId="urn:microsoft.com/office/officeart/2005/8/layout/vList3#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05FFD1-F57E-4382-AEBC-9AAD941B6369}">
      <dsp:nvSpPr>
        <dsp:cNvPr id="0" name=""/>
        <dsp:cNvSpPr/>
      </dsp:nvSpPr>
      <dsp:spPr>
        <a:xfrm>
          <a:off x="0" y="27361"/>
          <a:ext cx="7786742" cy="1233049"/>
        </a:xfrm>
        <a:prstGeom prst="roundRect">
          <a:avLst>
            <a:gd name="adj" fmla="val 10000"/>
          </a:avLst>
        </a:prstGeom>
        <a:gradFill flip="none" rotWithShape="1"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  <a:tileRect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Безопасные качественные автомобильные дороги</a:t>
          </a:r>
        </a:p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Times New Roman" pitchFamily="18" charset="0"/>
              <a:cs typeface="Times New Roman" pitchFamily="18" charset="0"/>
            </a:rPr>
            <a:t>Региональный проект «Дорожная сеть» в объеме 98,0 млн.руб.</a:t>
          </a:r>
        </a:p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Times New Roman" pitchFamily="18" charset="0"/>
              <a:cs typeface="Times New Roman" pitchFamily="18" charset="0"/>
            </a:rPr>
            <a:t>В 2023 году – ремонт дорог в м.о.г. Киреевск - ул. Геологов, ул. Горняков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680653" y="27361"/>
        <a:ext cx="6106088" cy="1233049"/>
      </dsp:txXfrm>
    </dsp:sp>
    <dsp:sp modelId="{1535E884-8192-464D-B3C0-AA018897A7F6}">
      <dsp:nvSpPr>
        <dsp:cNvPr id="0" name=""/>
        <dsp:cNvSpPr/>
      </dsp:nvSpPr>
      <dsp:spPr>
        <a:xfrm>
          <a:off x="153252" y="80922"/>
          <a:ext cx="1497452" cy="1071204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95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BA00AB38-CEE3-4579-8434-717C8A34BCAA}">
      <dsp:nvSpPr>
        <dsp:cNvPr id="0" name=""/>
        <dsp:cNvSpPr/>
      </dsp:nvSpPr>
      <dsp:spPr>
        <a:xfrm>
          <a:off x="0" y="1356354"/>
          <a:ext cx="7786742" cy="1233049"/>
        </a:xfrm>
        <a:prstGeom prst="roundRect">
          <a:avLst>
            <a:gd name="adj" fmla="val 10000"/>
          </a:avLst>
        </a:prstGeom>
        <a:gradFill flip="none" rotWithShape="1"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  <a:tileRect/>
        </a:gradFill>
        <a:ln w="9525" cap="rnd" cmpd="sng" algn="ctr">
          <a:solidFill>
            <a:schemeClr val="accent6">
              <a:shade val="9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Жильё и городская среда. 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Региональный проект «Формирование комфортной городской среды».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Обустройство сквера в г. Киреевск  - 166,7 млн. руб.</a:t>
          </a:r>
        </a:p>
      </dsp:txBody>
      <dsp:txXfrm>
        <a:off x="1680653" y="1356354"/>
        <a:ext cx="6106088" cy="1233049"/>
      </dsp:txXfrm>
    </dsp:sp>
    <dsp:sp modelId="{A7D76631-62CD-45E7-91DD-4F5831B7B5A3}">
      <dsp:nvSpPr>
        <dsp:cNvPr id="0" name=""/>
        <dsp:cNvSpPr/>
      </dsp:nvSpPr>
      <dsp:spPr>
        <a:xfrm>
          <a:off x="123304" y="1425479"/>
          <a:ext cx="1557348" cy="1094800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  <a:ln w="95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80A4D6B0-DCB9-4691-B5CE-34D3F7B3B41E}">
      <dsp:nvSpPr>
        <dsp:cNvPr id="0" name=""/>
        <dsp:cNvSpPr/>
      </dsp:nvSpPr>
      <dsp:spPr>
        <a:xfrm>
          <a:off x="0" y="2712709"/>
          <a:ext cx="7786742" cy="123304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4790" tIns="224790" rIns="224790" bIns="224790" numCol="1" spcCol="1270" anchor="ctr" anchorCtr="0">
          <a:noAutofit/>
        </a:bodyPr>
        <a:lstStyle/>
        <a:p>
          <a:pPr lvl="0" algn="l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900" b="1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680653" y="2712709"/>
        <a:ext cx="6106088" cy="1233049"/>
      </dsp:txXfrm>
    </dsp:sp>
    <dsp:sp modelId="{D27E7C06-0F95-4C3B-8908-9E5237696A89}">
      <dsp:nvSpPr>
        <dsp:cNvPr id="0" name=""/>
        <dsp:cNvSpPr/>
      </dsp:nvSpPr>
      <dsp:spPr>
        <a:xfrm>
          <a:off x="81248" y="2786238"/>
          <a:ext cx="1641460" cy="1085991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95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6AC7DC02-8D1A-4576-B40B-1026B759474B}">
      <dsp:nvSpPr>
        <dsp:cNvPr id="0" name=""/>
        <dsp:cNvSpPr/>
      </dsp:nvSpPr>
      <dsp:spPr>
        <a:xfrm>
          <a:off x="0" y="4072172"/>
          <a:ext cx="7786742" cy="1233049"/>
        </a:xfrm>
        <a:prstGeom prst="roundRect">
          <a:avLst>
            <a:gd name="adj" fmla="val 10000"/>
          </a:avLst>
        </a:prstGeom>
        <a:gradFill flip="none" rotWithShape="1"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  <a:tileRect/>
        </a:gradFill>
        <a:ln w="9525" cap="rnd" cmpd="sng" algn="ctr">
          <a:solidFill>
            <a:schemeClr val="accent6">
              <a:shade val="9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Культура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Ремонт здания Дома культуры в п. Октябрьский Киреевского района - 39,0 млн. руб.</a:t>
          </a:r>
        </a:p>
      </dsp:txBody>
      <dsp:txXfrm>
        <a:off x="1680653" y="4072172"/>
        <a:ext cx="6106088" cy="1233049"/>
      </dsp:txXfrm>
    </dsp:sp>
    <dsp:sp modelId="{B3C44F1E-A17D-4C95-AEE7-9B71FF273C17}">
      <dsp:nvSpPr>
        <dsp:cNvPr id="0" name=""/>
        <dsp:cNvSpPr/>
      </dsp:nvSpPr>
      <dsp:spPr>
        <a:xfrm>
          <a:off x="123304" y="4114592"/>
          <a:ext cx="1557348" cy="1141991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000" b="-9000"/>
          </a:stretch>
        </a:blipFill>
        <a:ln w="95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76C422-27A4-4E1A-AFA8-15E327EEE241}">
      <dsp:nvSpPr>
        <dsp:cNvPr id="0" name=""/>
        <dsp:cNvSpPr/>
      </dsp:nvSpPr>
      <dsp:spPr>
        <a:xfrm rot="10800000">
          <a:off x="838112" y="0"/>
          <a:ext cx="7376636" cy="1103132"/>
        </a:xfrm>
        <a:prstGeom prst="homePlate">
          <a:avLst/>
        </a:prstGeom>
        <a:solidFill>
          <a:schemeClr val="accent1">
            <a:tint val="70000"/>
            <a:lumMod val="104000"/>
          </a:schemeClr>
        </a:solidFill>
        <a:ln w="9525" cap="rnd" cmpd="sng" algn="ctr">
          <a:solidFill>
            <a:schemeClr val="accent1">
              <a:shade val="90000"/>
            </a:schemeClr>
          </a:solidFill>
          <a:prstDash val="solid"/>
        </a:ln>
        <a:effectLst/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486451" tIns="60960" rIns="113792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accent5">
                  <a:lumMod val="50000"/>
                </a:schemeClr>
              </a:solidFill>
            </a:rPr>
            <a:t>Дотация на выравнивание уровня бюджетной обеспеченности за счет средств бюджета Тульской области – 17,7 млн.руб.</a:t>
          </a:r>
          <a:endParaRPr lang="ru-RU" sz="1600" kern="1200" dirty="0">
            <a:solidFill>
              <a:schemeClr val="accent5">
                <a:lumMod val="50000"/>
              </a:schemeClr>
            </a:solidFill>
          </a:endParaRPr>
        </a:p>
      </dsp:txBody>
      <dsp:txXfrm rot="10800000">
        <a:off x="1113895" y="0"/>
        <a:ext cx="7100853" cy="1103132"/>
      </dsp:txXfrm>
    </dsp:sp>
    <dsp:sp modelId="{6FA3F493-8E1D-4E78-9298-9FAC588508CE}">
      <dsp:nvSpPr>
        <dsp:cNvPr id="0" name=""/>
        <dsp:cNvSpPr/>
      </dsp:nvSpPr>
      <dsp:spPr>
        <a:xfrm>
          <a:off x="0" y="9168"/>
          <a:ext cx="1614710" cy="1077065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31C7497-F4F7-4F6B-8C25-822584D15C54}">
      <dsp:nvSpPr>
        <dsp:cNvPr id="0" name=""/>
        <dsp:cNvSpPr/>
      </dsp:nvSpPr>
      <dsp:spPr>
        <a:xfrm rot="10800000">
          <a:off x="867771" y="1461870"/>
          <a:ext cx="7376636" cy="1103132"/>
        </a:xfrm>
        <a:prstGeom prst="homePlate">
          <a:avLst/>
        </a:prstGeom>
        <a:solidFill>
          <a:schemeClr val="accent2">
            <a:tint val="70000"/>
            <a:lumMod val="104000"/>
          </a:schemeClr>
        </a:solidFill>
        <a:ln w="9525" cap="rnd" cmpd="sng" algn="ctr">
          <a:solidFill>
            <a:schemeClr val="accent2">
              <a:shade val="90000"/>
            </a:schemeClr>
          </a:solidFill>
          <a:prstDash val="solid"/>
        </a:ln>
        <a:effectLst/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486451" tIns="60960" rIns="113792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accent5">
                  <a:lumMod val="50000"/>
                </a:schemeClr>
              </a:solidFill>
            </a:rPr>
            <a:t>Дотация на выравнивание уровня бюджетной обеспеченности за счет средств района – 29,0 млн.руб.</a:t>
          </a:r>
          <a:endParaRPr lang="ru-RU" sz="1600" kern="1200" dirty="0">
            <a:solidFill>
              <a:schemeClr val="accent5">
                <a:lumMod val="50000"/>
              </a:schemeClr>
            </a:solidFill>
          </a:endParaRPr>
        </a:p>
      </dsp:txBody>
      <dsp:txXfrm rot="10800000">
        <a:off x="1143554" y="1461870"/>
        <a:ext cx="7100853" cy="1103132"/>
      </dsp:txXfrm>
    </dsp:sp>
    <dsp:sp modelId="{1CD3CAE6-EE69-4D2B-BBB8-ED98A0FFBBA1}">
      <dsp:nvSpPr>
        <dsp:cNvPr id="0" name=""/>
        <dsp:cNvSpPr/>
      </dsp:nvSpPr>
      <dsp:spPr>
        <a:xfrm>
          <a:off x="0" y="1461864"/>
          <a:ext cx="1696893" cy="1172795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E5EF34B-77C0-4494-80F8-24568B01B105}">
      <dsp:nvSpPr>
        <dsp:cNvPr id="0" name=""/>
        <dsp:cNvSpPr/>
      </dsp:nvSpPr>
      <dsp:spPr>
        <a:xfrm rot="10800000">
          <a:off x="867771" y="2903203"/>
          <a:ext cx="7376636" cy="1103132"/>
        </a:xfrm>
        <a:prstGeom prst="homePlate">
          <a:avLst/>
        </a:prstGeom>
        <a:solidFill>
          <a:schemeClr val="accent3">
            <a:tint val="70000"/>
            <a:lumMod val="104000"/>
          </a:schemeClr>
        </a:solidFill>
        <a:ln w="9525" cap="rnd" cmpd="sng" algn="ctr">
          <a:solidFill>
            <a:schemeClr val="accent3">
              <a:shade val="90000"/>
            </a:schemeClr>
          </a:solidFill>
          <a:prstDash val="solid"/>
        </a:ln>
        <a:effectLst/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486451" tIns="60960" rIns="113792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accent5">
                  <a:lumMod val="50000"/>
                </a:schemeClr>
              </a:solidFill>
            </a:rPr>
            <a:t>Иные межбюджетные трансферты на поддержку мер по обеспечению сбалансированности бюджетов </a:t>
          </a:r>
          <a:r>
            <a:rPr lang="ru-RU" sz="1600" b="1" kern="1200" smtClean="0">
              <a:solidFill>
                <a:schemeClr val="accent5">
                  <a:lumMod val="50000"/>
                </a:schemeClr>
              </a:solidFill>
            </a:rPr>
            <a:t>– </a:t>
          </a:r>
          <a:r>
            <a:rPr lang="ru-RU" sz="1600" b="1" kern="1200" smtClean="0">
              <a:solidFill>
                <a:schemeClr val="accent5">
                  <a:lumMod val="50000"/>
                </a:schemeClr>
              </a:solidFill>
            </a:rPr>
            <a:t>11,0 млн.руб</a:t>
          </a:r>
          <a:r>
            <a:rPr lang="ru-RU" sz="1600" b="1" kern="1200" dirty="0" smtClean="0">
              <a:solidFill>
                <a:schemeClr val="accent5">
                  <a:lumMod val="50000"/>
                </a:schemeClr>
              </a:solidFill>
            </a:rPr>
            <a:t>.</a:t>
          </a:r>
          <a:endParaRPr lang="ru-RU" sz="1600" kern="1200" dirty="0">
            <a:solidFill>
              <a:schemeClr val="accent5">
                <a:lumMod val="50000"/>
              </a:schemeClr>
            </a:solidFill>
          </a:endParaRPr>
        </a:p>
      </dsp:txBody>
      <dsp:txXfrm rot="10800000">
        <a:off x="1143554" y="2903203"/>
        <a:ext cx="7100853" cy="1103132"/>
      </dsp:txXfrm>
    </dsp:sp>
    <dsp:sp modelId="{65979542-3D9D-4809-807B-F3B607B2CC6D}">
      <dsp:nvSpPr>
        <dsp:cNvPr id="0" name=""/>
        <dsp:cNvSpPr/>
      </dsp:nvSpPr>
      <dsp:spPr>
        <a:xfrm>
          <a:off x="0" y="2975795"/>
          <a:ext cx="1633209" cy="1013194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FA2334A-0E5B-4727-9501-048162A0110C}">
      <dsp:nvSpPr>
        <dsp:cNvPr id="0" name=""/>
        <dsp:cNvSpPr/>
      </dsp:nvSpPr>
      <dsp:spPr>
        <a:xfrm rot="10800000">
          <a:off x="944746" y="4402677"/>
          <a:ext cx="7299661" cy="1110368"/>
        </a:xfrm>
        <a:prstGeom prst="homePlate">
          <a:avLst/>
        </a:prstGeom>
        <a:solidFill>
          <a:schemeClr val="accent6">
            <a:tint val="70000"/>
            <a:lumMod val="104000"/>
          </a:schemeClr>
        </a:solidFill>
        <a:ln w="9525" cap="rnd" cmpd="sng" algn="ctr">
          <a:solidFill>
            <a:schemeClr val="accent6">
              <a:shade val="90000"/>
            </a:schemeClr>
          </a:solidFill>
          <a:prstDash val="solid"/>
        </a:ln>
        <a:effectLst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486451" tIns="60960" rIns="113792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accent5">
                  <a:lumMod val="50000"/>
                </a:schemeClr>
              </a:solidFill>
            </a:rPr>
            <a:t>Межбюджетные трансферты на осуществление переданных полномочий в сферах дорожного и жилищно-коммунального хозяйства из районного бюджета – </a:t>
          </a:r>
          <a:r>
            <a:rPr lang="ru-RU" sz="1600" b="1" kern="1200" dirty="0" smtClean="0">
              <a:solidFill>
                <a:schemeClr val="accent5">
                  <a:lumMod val="50000"/>
                </a:schemeClr>
              </a:solidFill>
            </a:rPr>
            <a:t>8,2 </a:t>
          </a:r>
          <a:r>
            <a:rPr lang="ru-RU" sz="1600" b="1" kern="1200" dirty="0" err="1" smtClean="0">
              <a:solidFill>
                <a:schemeClr val="accent5">
                  <a:lumMod val="50000"/>
                </a:schemeClr>
              </a:solidFill>
            </a:rPr>
            <a:t>млн.руб</a:t>
          </a:r>
          <a:r>
            <a:rPr lang="ru-RU" sz="1600" b="1" kern="1200" dirty="0" smtClean="0">
              <a:solidFill>
                <a:schemeClr val="accent5">
                  <a:lumMod val="50000"/>
                </a:schemeClr>
              </a:solidFill>
            </a:rPr>
            <a:t>.</a:t>
          </a:r>
          <a:endParaRPr lang="ru-RU" sz="1600" b="1" kern="1200" dirty="0">
            <a:solidFill>
              <a:schemeClr val="accent5">
                <a:lumMod val="50000"/>
              </a:schemeClr>
            </a:solidFill>
          </a:endParaRPr>
        </a:p>
      </dsp:txBody>
      <dsp:txXfrm rot="10800000">
        <a:off x="1222338" y="4402677"/>
        <a:ext cx="7022069" cy="1110368"/>
      </dsp:txXfrm>
    </dsp:sp>
    <dsp:sp modelId="{DBF768A3-5673-4DFF-B2A7-886D52428791}">
      <dsp:nvSpPr>
        <dsp:cNvPr id="0" name=""/>
        <dsp:cNvSpPr/>
      </dsp:nvSpPr>
      <dsp:spPr>
        <a:xfrm>
          <a:off x="0" y="4307951"/>
          <a:ext cx="1625973" cy="1194736"/>
        </a:xfrm>
        <a:prstGeom prst="ellipse">
          <a:avLst/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#1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#2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51C9B1-D13A-4EEA-BAE7-AD631F042A97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69ECC6-3954-41C1-8F5B-5A9B682986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90360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3315DF-AA98-4F44-85D9-F843ECC38110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0695EC-7365-4A07-A668-1F7FBFE437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546895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0695EC-7365-4A07-A668-1F7FBFE43705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6115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8DBC3-C1AF-489F-ACDF-9A0F58C59221}" type="datetime1">
              <a:rPr lang="ru-RU" smtClean="0"/>
              <a:pPr/>
              <a:t>17.04.2023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33302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D4313-69DB-452E-AD62-1798630D302A}" type="datetime1">
              <a:rPr lang="ru-RU" smtClean="0"/>
              <a:pPr/>
              <a:t>17.04.2023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194620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D4313-69DB-452E-AD62-1798630D302A}" type="datetime1">
              <a:rPr lang="ru-RU" smtClean="0"/>
              <a:pPr/>
              <a:t>17.04.2023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92569655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D4313-69DB-452E-AD62-1798630D302A}" type="datetime1">
              <a:rPr lang="ru-RU" smtClean="0"/>
              <a:pPr/>
              <a:t>17.04.2023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2941881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D4313-69DB-452E-AD62-1798630D302A}" type="datetime1">
              <a:rPr lang="ru-RU" smtClean="0"/>
              <a:pPr/>
              <a:t>17.04.2023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61014528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D4313-69DB-452E-AD62-1798630D302A}" type="datetime1">
              <a:rPr lang="ru-RU" smtClean="0"/>
              <a:pPr/>
              <a:t>17.04.2023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7251254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AF90E-E185-4516-A268-DEDC614BBFEB}" type="datetime1">
              <a:rPr lang="ru-RU" smtClean="0"/>
              <a:pPr/>
              <a:t>17.04.2023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78448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26A81-3628-4F2A-A410-A32C7B7F1D6E}" type="datetime1">
              <a:rPr lang="ru-RU" smtClean="0"/>
              <a:pPr/>
              <a:t>17.04.2023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58576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EC1DB-DFDC-463F-9099-CC03B757F2A4}" type="datetime1">
              <a:rPr lang="ru-RU" smtClean="0"/>
              <a:pPr/>
              <a:t>17.04.2023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4329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AFA7D-E070-4471-99E9-CC74952C4CA9}" type="datetime1">
              <a:rPr lang="ru-RU" smtClean="0"/>
              <a:pPr/>
              <a:t>17.04.2023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7444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04BF6-BF92-4EC8-9847-50635D728029}" type="datetime1">
              <a:rPr lang="ru-RU" smtClean="0"/>
              <a:pPr/>
              <a:t>17.04.2023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4006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08CF0-6661-42FE-A36B-A6B0F296070F}" type="datetime1">
              <a:rPr lang="ru-RU" smtClean="0"/>
              <a:pPr/>
              <a:t>17.04.2023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5989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07FC0-B911-4E87-8EFD-E8AB467E7245}" type="datetime1">
              <a:rPr lang="ru-RU" smtClean="0"/>
              <a:pPr/>
              <a:t>17.04.2023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60623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277DE-847A-4717-A6D0-2AB8BDAB6639}" type="datetime1">
              <a:rPr lang="ru-RU" smtClean="0"/>
              <a:pPr/>
              <a:t>17.04.2023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15524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4A546-9D1C-4663-8AEB-AD3755D6D931}" type="datetime1">
              <a:rPr lang="ru-RU" smtClean="0"/>
              <a:pPr/>
              <a:t>17.04.2023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37875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268D-6D87-46ED-BAC8-B5FD65884AA8}" type="datetime1">
              <a:rPr lang="ru-RU" smtClean="0"/>
              <a:pPr/>
              <a:t>17.04.2023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2434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0D4313-69DB-452E-AD62-1798630D302A}" type="datetime1">
              <a:rPr lang="ru-RU" smtClean="0"/>
              <a:pPr/>
              <a:t>17.04.2023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4517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1" r:id="rId1"/>
    <p:sldLayoutId id="2147484022" r:id="rId2"/>
    <p:sldLayoutId id="2147484023" r:id="rId3"/>
    <p:sldLayoutId id="2147484024" r:id="rId4"/>
    <p:sldLayoutId id="2147484025" r:id="rId5"/>
    <p:sldLayoutId id="2147484026" r:id="rId6"/>
    <p:sldLayoutId id="2147484027" r:id="rId7"/>
    <p:sldLayoutId id="2147484028" r:id="rId8"/>
    <p:sldLayoutId id="2147484029" r:id="rId9"/>
    <p:sldLayoutId id="2147484030" r:id="rId10"/>
    <p:sldLayoutId id="2147484031" r:id="rId11"/>
    <p:sldLayoutId id="2147484032" r:id="rId12"/>
    <p:sldLayoutId id="2147484033" r:id="rId13"/>
    <p:sldLayoutId id="2147484034" r:id="rId14"/>
    <p:sldLayoutId id="2147484035" r:id="rId15"/>
    <p:sldLayoutId id="2147484036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2204864"/>
            <a:ext cx="559836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 algn="ctr">
              <a:spcBef>
                <a:spcPct val="20000"/>
              </a:spcBef>
              <a:buClr>
                <a:srgbClr val="0F6FC6"/>
              </a:buClr>
              <a:buSzPct val="85000"/>
            </a:pP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Отчёт об исполнении бюджета муниципального образования Киреевский район за 1 кв. 2023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9465" y="3645024"/>
            <a:ext cx="3504535" cy="321297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9908"/>
            <a:ext cx="2286000" cy="2286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763688" y="708735"/>
            <a:ext cx="46338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БЮДЖЕТ ДЛЯ ГРАЖДАН</a:t>
            </a: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59632" y="260648"/>
            <a:ext cx="6264696" cy="2088232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Исполнение бюджета района по доходам и расходам  </a:t>
            </a:r>
            <a:br>
              <a:rPr lang="ru-RU" sz="28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за 1 кв. 2023 год</a:t>
            </a:r>
            <a:endParaRPr lang="ru-RU" sz="2800" b="1" i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3151176"/>
              </p:ext>
            </p:extLst>
          </p:nvPr>
        </p:nvGraphicFramePr>
        <p:xfrm>
          <a:off x="1403648" y="1628801"/>
          <a:ext cx="7344815" cy="4353478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041398"/>
                <a:gridCol w="1414985"/>
                <a:gridCol w="1728192"/>
                <a:gridCol w="2160240"/>
              </a:tblGrid>
              <a:tr h="34793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72140">
                <a:tc>
                  <a:txBody>
                    <a:bodyPr/>
                    <a:lstStyle/>
                    <a:p>
                      <a:pPr algn="ctr"/>
                      <a:endParaRPr lang="ru-RU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План</a:t>
                      </a:r>
                      <a:r>
                        <a:rPr lang="ru-RU" sz="1600" baseline="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на 2023 год</a:t>
                      </a:r>
                    </a:p>
                    <a:p>
                      <a:pPr algn="ctr"/>
                      <a:r>
                        <a:rPr lang="ru-RU" sz="1600" baseline="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(</a:t>
                      </a:r>
                      <a:r>
                        <a:rPr lang="ru-RU" sz="1600" baseline="0" dirty="0" err="1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тыс.руб</a:t>
                      </a:r>
                      <a:r>
                        <a:rPr lang="ru-RU" sz="1600" baseline="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.)</a:t>
                      </a:r>
                      <a:endParaRPr lang="ru-RU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Исполнение за 1 кв. 2023</a:t>
                      </a:r>
                    </a:p>
                    <a:p>
                      <a:pPr algn="ctr"/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(</a:t>
                      </a:r>
                      <a:r>
                        <a:rPr lang="ru-RU" sz="1600" dirty="0" err="1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тыс.руб</a:t>
                      </a:r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.)</a:t>
                      </a:r>
                      <a:endParaRPr lang="ru-RU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Процент</a:t>
                      </a:r>
                      <a:r>
                        <a:rPr lang="ru-RU" sz="1600" baseline="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исполнения</a:t>
                      </a:r>
                      <a:endParaRPr lang="ru-RU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</a:tr>
              <a:tr h="1000921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Налоговые</a:t>
                      </a:r>
                      <a:r>
                        <a:rPr lang="ru-RU" sz="1600" baseline="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и неналоговые доходы</a:t>
                      </a:r>
                      <a:endParaRPr lang="ru-RU" sz="1600" dirty="0" smtClean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  <a:p>
                      <a:pPr algn="ctr"/>
                      <a:endParaRPr lang="ru-RU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515543,1</a:t>
                      </a:r>
                      <a:endParaRPr lang="ru-RU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87704,5</a:t>
                      </a:r>
                      <a:endParaRPr lang="ru-RU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17,0</a:t>
                      </a:r>
                      <a:endParaRPr lang="ru-RU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</a:tr>
              <a:tr h="7721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Безвозмездные поступления из других</a:t>
                      </a:r>
                      <a:r>
                        <a:rPr lang="ru-RU" sz="1600" baseline="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бюджетов</a:t>
                      </a:r>
                      <a:endParaRPr lang="ru-RU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1917853,0</a:t>
                      </a:r>
                      <a:endParaRPr lang="ru-RU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257852,8</a:t>
                      </a:r>
                      <a:endParaRPr lang="ru-RU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13,4</a:t>
                      </a:r>
                      <a:endParaRPr lang="ru-RU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</a:tr>
              <a:tr h="347939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Всего доходов</a:t>
                      </a:r>
                      <a:endParaRPr lang="ru-RU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2433396,1</a:t>
                      </a:r>
                      <a:endParaRPr lang="ru-RU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345557,3</a:t>
                      </a:r>
                      <a:endParaRPr lang="ru-RU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14,2</a:t>
                      </a:r>
                      <a:endParaRPr lang="ru-RU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</a:tr>
              <a:tr h="347939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Расходы</a:t>
                      </a:r>
                      <a:endParaRPr lang="ru-RU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2513358,3</a:t>
                      </a:r>
                      <a:endParaRPr lang="ru-RU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356800,1</a:t>
                      </a:r>
                      <a:endParaRPr lang="ru-RU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14,2</a:t>
                      </a:r>
                      <a:endParaRPr lang="ru-RU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</a:tr>
              <a:tr h="515437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Дефицит (профицит)</a:t>
                      </a:r>
                      <a:endParaRPr lang="ru-RU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-79962,2</a:t>
                      </a:r>
                      <a:endParaRPr lang="ru-RU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-11242,8</a:t>
                      </a:r>
                      <a:endParaRPr lang="ru-RU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188640"/>
            <a:ext cx="6984776" cy="864096"/>
          </a:xfrm>
        </p:spPr>
        <p:txBody>
          <a:bodyPr>
            <a:normAutofit/>
          </a:bodyPr>
          <a:lstStyle/>
          <a:p>
            <a:pPr algn="ctr"/>
            <a:r>
              <a:rPr lang="ru-RU" sz="18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Налоговые и неналоговые доходы бюджета муниципального образования Киреевский район за 1 кв. 2023 год (млн. руб.) </a:t>
            </a:r>
            <a:endParaRPr lang="ru-RU" sz="1800" b="1" i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2675506525"/>
              </p:ext>
            </p:extLst>
          </p:nvPr>
        </p:nvGraphicFramePr>
        <p:xfrm>
          <a:off x="971600" y="1340768"/>
          <a:ext cx="7704856" cy="5328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Заголовок 17"/>
          <p:cNvSpPr>
            <a:spLocks noGrp="1"/>
          </p:cNvSpPr>
          <p:nvPr>
            <p:ph type="title"/>
          </p:nvPr>
        </p:nvSpPr>
        <p:spPr>
          <a:xfrm>
            <a:off x="1331640" y="214290"/>
            <a:ext cx="7560840" cy="155852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Структура безвозмездных поступлений из бюджета Тульской области</a:t>
            </a:r>
            <a:br>
              <a:rPr lang="ru-RU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бюджет муниципального образования Киреевский район </a:t>
            </a:r>
            <a:br>
              <a:rPr lang="ru-RU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2023 </a:t>
            </a:r>
            <a:r>
              <a:rPr lang="ru-RU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год (млн.руб.)</a:t>
            </a:r>
            <a: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C00000"/>
                </a:solidFill>
              </a:rPr>
              <a:t/>
            </a:r>
            <a:br>
              <a:rPr lang="ru-RU" sz="2000" b="1" i="1" dirty="0" smtClean="0">
                <a:solidFill>
                  <a:srgbClr val="C00000"/>
                </a:solidFill>
              </a:rPr>
            </a:br>
            <a: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i="1" dirty="0">
              <a:solidFill>
                <a:srgbClr val="C00000"/>
              </a:solidFill>
            </a:endParaRPr>
          </a:p>
        </p:txBody>
      </p:sp>
      <p:graphicFrame>
        <p:nvGraphicFramePr>
          <p:cNvPr id="17" name="Рисунок 1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89718997"/>
              </p:ext>
            </p:extLst>
          </p:nvPr>
        </p:nvGraphicFramePr>
        <p:xfrm>
          <a:off x="1691680" y="1556792"/>
          <a:ext cx="7000924" cy="53012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9" name="Номер слайда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534400" cy="771508"/>
          </a:xfrm>
        </p:spPr>
        <p:txBody>
          <a:bodyPr>
            <a:noAutofit/>
          </a:bodyPr>
          <a:lstStyle/>
          <a:p>
            <a:pPr algn="ctr"/>
            <a:r>
              <a:rPr lang="ru-RU" sz="20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Структура расходов бюджета муниципального образования </a:t>
            </a:r>
            <a:br>
              <a:rPr lang="ru-RU" sz="20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Киреевский район 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1 кв.</a:t>
            </a:r>
            <a:r>
              <a:rPr lang="ru-RU" sz="20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 2023 год, (млн.руб.)</a:t>
            </a:r>
            <a:endParaRPr lang="ru-RU" sz="2000" b="1" i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53562781"/>
              </p:ext>
            </p:extLst>
          </p:nvPr>
        </p:nvGraphicFramePr>
        <p:xfrm>
          <a:off x="478857" y="910493"/>
          <a:ext cx="8429652" cy="55007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285728"/>
            <a:ext cx="7498080" cy="857256"/>
          </a:xfrm>
        </p:spPr>
        <p:txBody>
          <a:bodyPr>
            <a:normAutofit/>
          </a:bodyPr>
          <a:lstStyle/>
          <a:p>
            <a:pPr algn="ctr"/>
            <a:r>
              <a:rPr lang="ru-RU" sz="20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Национальные проекты, </a:t>
            </a:r>
            <a:br>
              <a:rPr lang="ru-RU" sz="20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реализуемые в Киреевском районе в 2023 году</a:t>
            </a:r>
            <a:endParaRPr lang="ru-RU" sz="2000" dirty="0">
              <a:solidFill>
                <a:srgbClr val="C00000"/>
              </a:solidFill>
              <a:effectLst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68099784"/>
              </p:ext>
            </p:extLst>
          </p:nvPr>
        </p:nvGraphicFramePr>
        <p:xfrm>
          <a:off x="1071538" y="1052736"/>
          <a:ext cx="7786742" cy="5305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771800" y="3786190"/>
            <a:ext cx="6083570" cy="1138773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5000"/>
                  <a:lumOff val="95000"/>
                </a:schemeClr>
              </a:gs>
              <a:gs pos="74000">
                <a:schemeClr val="accent6">
                  <a:lumMod val="45000"/>
                  <a:lumOff val="55000"/>
                </a:schemeClr>
              </a:gs>
              <a:gs pos="83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Образование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Региональный проект «Современная школа» - 8,8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млн.руб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Региональный проект «Цифровая образовательная среда» – 7,1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млн.руб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0"/>
            <a:ext cx="7668344" cy="117504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i="1" dirty="0" smtClean="0">
                <a:solidFill>
                  <a:schemeClr val="accent6">
                    <a:lumMod val="75000"/>
                  </a:schemeClr>
                </a:solidFill>
                <a:effectLst/>
              </a:rPr>
              <a:t/>
            </a:r>
            <a:br>
              <a:rPr lang="ru-RU" sz="3200" b="1" i="1" dirty="0" smtClean="0">
                <a:solidFill>
                  <a:schemeClr val="accent6">
                    <a:lumMod val="75000"/>
                  </a:schemeClr>
                </a:solidFill>
                <a:effectLst/>
              </a:rPr>
            </a:br>
            <a:r>
              <a:rPr lang="ru-RU" sz="27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Межбюджетные</a:t>
            </a:r>
            <a:r>
              <a:rPr lang="ru-RU" sz="31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 отношения в 1 кв. 2023 года</a:t>
            </a:r>
            <a:r>
              <a:rPr lang="ru-RU" sz="3200" b="1" i="1" dirty="0" smtClean="0">
                <a:solidFill>
                  <a:schemeClr val="accent6">
                    <a:lumMod val="75000"/>
                  </a:schemeClr>
                </a:solidFill>
                <a:effectLst/>
              </a:rPr>
              <a:t/>
            </a:r>
            <a:br>
              <a:rPr lang="ru-RU" sz="3200" b="1" i="1" dirty="0" smtClean="0">
                <a:solidFill>
                  <a:schemeClr val="accent6">
                    <a:lumMod val="75000"/>
                  </a:schemeClr>
                </a:solidFill>
                <a:effectLst/>
              </a:rPr>
            </a:br>
            <a:endParaRPr lang="ru-RU" sz="3200" b="1" i="1" dirty="0"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95627539"/>
              </p:ext>
            </p:extLst>
          </p:nvPr>
        </p:nvGraphicFramePr>
        <p:xfrm>
          <a:off x="899592" y="1175044"/>
          <a:ext cx="8244408" cy="55663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5178</TotalTime>
  <Words>324</Words>
  <Application>Microsoft Office PowerPoint</Application>
  <PresentationFormat>Экран (4:3)</PresentationFormat>
  <Paragraphs>84</Paragraphs>
  <Slides>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4" baseType="lpstr">
      <vt:lpstr>Arial Unicode MS</vt:lpstr>
      <vt:lpstr>Arial</vt:lpstr>
      <vt:lpstr>Calibri</vt:lpstr>
      <vt:lpstr>Century Gothic</vt:lpstr>
      <vt:lpstr>Times New Roman</vt:lpstr>
      <vt:lpstr>Wingdings 3</vt:lpstr>
      <vt:lpstr>Легкий дым</vt:lpstr>
      <vt:lpstr>Презентация PowerPoint</vt:lpstr>
      <vt:lpstr>Исполнение бюджета района по доходам и расходам   за 1 кв. 2023 год</vt:lpstr>
      <vt:lpstr>Налоговые и неналоговые доходы бюджета муниципального образования Киреевский район за 1 кв. 2023 год (млн. руб.) </vt:lpstr>
      <vt:lpstr> Структура безвозмездных поступлений из бюджета Тульской области в бюджет муниципального образования Киреевский район  на 2023 год (млн.руб.)    </vt:lpstr>
      <vt:lpstr>Структура расходов бюджета муниципального образования  Киреевский район в 1 кв. 2023 год, (млн.руб.)</vt:lpstr>
      <vt:lpstr>Национальные проекты,  реализуемые в Киреевском районе в 2023 году</vt:lpstr>
      <vt:lpstr> Межбюджетные отношения в 1 кв. 2023 года </vt:lpstr>
    </vt:vector>
  </TitlesOfParts>
  <Company>Reanimator Extreme Edition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Лариса Николаевна Волчкова</cp:lastModifiedBy>
  <cp:revision>360</cp:revision>
  <dcterms:created xsi:type="dcterms:W3CDTF">2015-04-12T00:56:59Z</dcterms:created>
  <dcterms:modified xsi:type="dcterms:W3CDTF">2023-04-17T09:25:52Z</dcterms:modified>
</cp:coreProperties>
</file>