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9"/>
  </p:notesMasterIdLst>
  <p:sldIdLst>
    <p:sldId id="263" r:id="rId2"/>
    <p:sldId id="266" r:id="rId3"/>
    <p:sldId id="262" r:id="rId4"/>
    <p:sldId id="256" r:id="rId5"/>
    <p:sldId id="258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3"/>
          <c:y val="4.9030301333557444E-2"/>
          <c:w val="0.72473038426341563"/>
          <c:h val="0.417414553452859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99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-1.1522553097065284E-2"/>
                  <c:y val="-2.3703537799676694E-3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29.2</c:v>
                </c:pt>
                <c:pt idx="1">
                  <c:v>16.8</c:v>
                </c:pt>
                <c:pt idx="2">
                  <c:v>22.9</c:v>
                </c:pt>
                <c:pt idx="3">
                  <c:v>4.7</c:v>
                </c:pt>
                <c:pt idx="4">
                  <c:v>2.1</c:v>
                </c:pt>
                <c:pt idx="5">
                  <c:v>3.9</c:v>
                </c:pt>
                <c:pt idx="6">
                  <c:v>1.6</c:v>
                </c:pt>
                <c:pt idx="7">
                  <c:v>0</c:v>
                </c:pt>
                <c:pt idx="8">
                  <c:v>0.5</c:v>
                </c:pt>
                <c:pt idx="9">
                  <c:v>1.7000000000000002</c:v>
                </c:pt>
                <c:pt idx="10">
                  <c:v>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4.4329878185809204E-2"/>
                  <c:y val="3.1691816680198256E-2"/>
                </c:manualLayout>
              </c:layout>
              <c:showVal val="1"/>
            </c:dLbl>
            <c:dLbl>
              <c:idx val="1"/>
              <c:layout>
                <c:manualLayout>
                  <c:x val="2.1398897567743314E-2"/>
                  <c:y val="-7.1110613399031544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976E-3"/>
                </c:manualLayout>
              </c:layout>
              <c:showVal val="1"/>
            </c:dLbl>
            <c:dLbl>
              <c:idx val="3"/>
              <c:layout>
                <c:manualLayout>
                  <c:x val="2.1191967521224341E-2"/>
                  <c:y val="-7.9077109937108273E-3"/>
                </c:manualLayout>
              </c:layout>
              <c:showVal val="1"/>
            </c:dLbl>
            <c:dLbl>
              <c:idx val="4"/>
              <c:layout>
                <c:manualLayout>
                  <c:x val="1.4127978347482814E-2"/>
                  <c:y val="5.2718073291405671E-3"/>
                </c:manualLayout>
              </c:layout>
              <c:showVal val="1"/>
            </c:dLbl>
            <c:dLbl>
              <c:idx val="5"/>
              <c:layout>
                <c:manualLayout>
                  <c:x val="7.5435783217356108E-3"/>
                  <c:y val="-1.1586177291264195E-2"/>
                </c:manualLayout>
              </c:layout>
              <c:showVal val="1"/>
            </c:dLbl>
            <c:dLbl>
              <c:idx val="6"/>
              <c:layout>
                <c:manualLayout>
                  <c:x val="2.1191967521224341E-2"/>
                  <c:y val="-5.2718073291405671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1E-2"/>
                  <c:y val="-7.7294144998947493E-3"/>
                </c:manualLayout>
              </c:layout>
              <c:showVal val="1"/>
            </c:dLbl>
            <c:dLbl>
              <c:idx val="9"/>
              <c:layout>
                <c:manualLayout>
                  <c:x val="9.6095423512205184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4458795142744859E-2"/>
                  <c:y val="-2.133318401970941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24.4</c:v>
                </c:pt>
                <c:pt idx="1">
                  <c:v>15.9</c:v>
                </c:pt>
                <c:pt idx="2">
                  <c:v>19.7</c:v>
                </c:pt>
                <c:pt idx="3">
                  <c:v>4.5999999999999996</c:v>
                </c:pt>
                <c:pt idx="4">
                  <c:v>2</c:v>
                </c:pt>
                <c:pt idx="5">
                  <c:v>3.5</c:v>
                </c:pt>
                <c:pt idx="6">
                  <c:v>2</c:v>
                </c:pt>
                <c:pt idx="7">
                  <c:v>0.2</c:v>
                </c:pt>
                <c:pt idx="8">
                  <c:v>0.4</c:v>
                </c:pt>
                <c:pt idx="9">
                  <c:v>0</c:v>
                </c:pt>
                <c:pt idx="10">
                  <c:v>7.4</c:v>
                </c:pt>
              </c:numCache>
            </c:numRef>
          </c:val>
        </c:ser>
        <c:shape val="cylinder"/>
        <c:axId val="92367104"/>
        <c:axId val="92389376"/>
        <c:axId val="0"/>
      </c:bar3DChart>
      <c:catAx>
        <c:axId val="9236710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92389376"/>
        <c:crosses val="autoZero"/>
        <c:auto val="1"/>
        <c:lblAlgn val="ctr"/>
        <c:lblOffset val="100"/>
      </c:catAx>
      <c:valAx>
        <c:axId val="92389376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92367104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783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1093908937353611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648438783439099"/>
                  <c:y val="0.17568119814154684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59,4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127,3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outEnd"/>
              <c:showVal val="1"/>
              <c:showSerName val="1"/>
            </c:dLbl>
            <c:dLbl>
              <c:idx val="2"/>
              <c:layout>
                <c:manualLayout>
                  <c:x val="-0.10137805205939231"/>
                  <c:y val="0.13124625758355121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17,5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-0.1599209659041988"/>
                  <c:y val="4.5131714255509325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25,9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-4.2475280055485516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3,2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0.17340006402173783"/>
                  <c:y val="1.3930250759138603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</a:rPr>
                      <a:t>Возврат –2,2</a:t>
                    </a:r>
                  </a:p>
                  <a:p>
                    <a:endParaRPr lang="en-US" sz="1600" kern="0" baseline="0" dirty="0">
                      <a:latin typeface="Times New Roman" pitchFamily="18" charset="0"/>
                    </a:endParaRPr>
                  </a:p>
                </c:rich>
              </c:tx>
              <c:dLblPos val="bestFit"/>
              <c:showLegendKey val="1"/>
              <c:showVal val="1"/>
              <c:showCatName val="1"/>
            </c:dLbl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  <c:pt idx="5">
                  <c:v>Прочие безвозмездные поступления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59.4</c:v>
                </c:pt>
                <c:pt idx="1">
                  <c:v>127.3</c:v>
                </c:pt>
                <c:pt idx="2">
                  <c:v>17.5</c:v>
                </c:pt>
                <c:pt idx="3">
                  <c:v>25.9</c:v>
                </c:pt>
                <c:pt idx="4">
                  <c:v>3.1</c:v>
                </c:pt>
                <c:pt idx="5">
                  <c:v>-2.2000000000000002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0353951665118129E-2"/>
          <c:y val="0.10781120759422465"/>
          <c:w val="0.84274812279645261"/>
          <c:h val="0.8196197218804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00206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6.3758373379996069E-2"/>
                  <c:y val="-2.5086732722879274E-2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6.3371325862265793E-2"/>
                  <c:y val="-3.7320590664560074E-2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7.5424629681638711E-2"/>
                  <c:y val="1.2673690912186624E-3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5.4704947547731366E-3"/>
                  <c:y val="-1.3022544462475158E-4"/>
                </c:manualLayout>
              </c:layout>
              <c:showVal val="1"/>
              <c:showCatName val="1"/>
              <c:showPercent val="1"/>
            </c:dLbl>
            <c:dLbl>
              <c:idx val="4"/>
              <c:layout>
                <c:manualLayout>
                  <c:x val="0.50894439917539147"/>
                  <c:y val="-9.4458639744686768E-2"/>
                </c:manualLayout>
              </c:layout>
              <c:showVal val="1"/>
              <c:showCatName val="1"/>
              <c:showPercent val="1"/>
            </c:dLbl>
            <c:dLbl>
              <c:idx val="5"/>
              <c:layout>
                <c:manualLayout>
                  <c:x val="-8.146109341327773E-2"/>
                  <c:y val="3.881788595937799E-2"/>
                </c:manualLayout>
              </c:layout>
              <c:showVal val="1"/>
              <c:showCatName val="1"/>
              <c:showPercent val="1"/>
            </c:dLbl>
            <c:dLbl>
              <c:idx val="6"/>
              <c:layout>
                <c:manualLayout>
                  <c:x val="-6.2599539490794165E-2"/>
                  <c:y val="-3.7663497847514139E-2"/>
                </c:manualLayout>
              </c:layout>
              <c:showVal val="1"/>
              <c:showCatName val="1"/>
              <c:showPercent val="1"/>
            </c:dLbl>
            <c:dLbl>
              <c:idx val="7"/>
              <c:layout>
                <c:manualLayout>
                  <c:x val="5.7527751006894938E-2"/>
                  <c:y val="-2.2311959512374101E-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-7.7075555300063409E-2"/>
                  <c:y val="-1.1078478768594541E-2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Val val="1"/>
              <c:showCatName val="1"/>
              <c:showPercent val="1"/>
            </c:dLbl>
            <c:dLbl>
              <c:idx val="11"/>
              <c:layout>
                <c:manualLayout>
                  <c:x val="3.1856822445467801E-2"/>
                  <c:y val="-9.1556430446194284E-2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17.7</c:v>
                </c:pt>
                <c:pt idx="1">
                  <c:v>2</c:v>
                </c:pt>
                <c:pt idx="2">
                  <c:v>16.600000000000001</c:v>
                </c:pt>
                <c:pt idx="3">
                  <c:v>24.1</c:v>
                </c:pt>
                <c:pt idx="4">
                  <c:v>194.9</c:v>
                </c:pt>
                <c:pt idx="5">
                  <c:v>22.7</c:v>
                </c:pt>
                <c:pt idx="6">
                  <c:v>4.5</c:v>
                </c:pt>
                <c:pt idx="7">
                  <c:v>17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Бюджетные кредиты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  <c:pt idx="3">
                  <c:v>44287</c:v>
                </c:pt>
                <c:pt idx="4">
                  <c:v>44378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</c:v>
                </c:pt>
                <c:pt idx="1">
                  <c:v>9</c:v>
                </c:pt>
                <c:pt idx="2">
                  <c:v>3</c:v>
                </c:pt>
                <c:pt idx="3">
                  <c:v>1.5</c:v>
                </c:pt>
                <c:pt idx="4">
                  <c:v>0</c:v>
                </c:pt>
              </c:numCache>
            </c:numRef>
          </c:val>
        </c:ser>
        <c:marker val="1"/>
        <c:axId val="63014784"/>
        <c:axId val="63016320"/>
      </c:lineChart>
      <c:dateAx>
        <c:axId val="63014784"/>
        <c:scaling>
          <c:orientation val="minMax"/>
        </c:scaling>
        <c:axPos val="b"/>
        <c:numFmt formatCode="dd/mm/yyyy" sourceLinked="1"/>
        <c:tickLblPos val="nextTo"/>
        <c:crossAx val="63016320"/>
        <c:crosses val="autoZero"/>
        <c:auto val="1"/>
        <c:lblOffset val="100"/>
        <c:majorUnit val="2"/>
        <c:majorTimeUnit val="months"/>
        <c:minorUnit val="1"/>
        <c:minorTimeUnit val="months"/>
      </c:dateAx>
      <c:valAx>
        <c:axId val="63016320"/>
        <c:scaling>
          <c:orientation val="minMax"/>
        </c:scaling>
        <c:axPos val="l"/>
        <c:majorGridlines/>
        <c:numFmt formatCode="General" sourceLinked="1"/>
        <c:tickLblPos val="nextTo"/>
        <c:crossAx val="63014784"/>
        <c:crossesAt val="43466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64331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на 01.04.2021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42926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571612"/>
            <a:ext cx="165735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Структура бюджета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06165"/>
            <a:ext cx="6215106" cy="47263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кв.2021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00100" y="2285992"/>
          <a:ext cx="7572430" cy="4125642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1096816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 кв. 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14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293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1872,2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231,1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646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2258,7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646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2336,5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148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-77,8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кв. 2020 год и 1 кв. 2021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1 кв. 2021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857224" y="1500174"/>
          <a:ext cx="757242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1 кв. 2021 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1527174"/>
          <a:ext cx="8663019" cy="504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Долговые обязательства,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</TotalTime>
  <Words>209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Структура бюджета</vt:lpstr>
      <vt:lpstr>Исполнение бюджета муниципального образования Киреевский район  за 1 кв.2021 года</vt:lpstr>
      <vt:lpstr>Поступление налоговых и неналоговых доходов в бюджет муниципального образования Киреевский район  за 1 кв. 2020 год и 1 кв. 2021 год (млн. руб.) </vt:lpstr>
      <vt:lpstr>   Структура безвозмездных поступлений в бюджет муниципального образования Киреевский район за 1 кв. 2021 год (млн.руб.)  </vt:lpstr>
      <vt:lpstr>Структура расходов бюджета за 1 кв. 2021 года, млн.руб.</vt:lpstr>
      <vt:lpstr>Долговые обязательства, млн.руб.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183</cp:revision>
  <dcterms:created xsi:type="dcterms:W3CDTF">2015-04-12T00:56:59Z</dcterms:created>
  <dcterms:modified xsi:type="dcterms:W3CDTF">2021-04-20T15:53:32Z</dcterms:modified>
</cp:coreProperties>
</file>