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charts/chart3.xml" ContentType="application/vnd.openxmlformats-officedocument.drawingml.chart+xml"/>
  <Override PartName="/ppt/diagrams/layout1.xml" ContentType="application/vnd.openxmlformats-officedocument.drawingml.diagramLayout+xml"/>
  <Override PartName="/ppt/charts/chart4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960" r:id="rId1"/>
  </p:sldMasterIdLst>
  <p:notesMasterIdLst>
    <p:notesMasterId r:id="rId10"/>
  </p:notesMasterIdLst>
  <p:sldIdLst>
    <p:sldId id="263" r:id="rId2"/>
    <p:sldId id="266" r:id="rId3"/>
    <p:sldId id="262" r:id="rId4"/>
    <p:sldId id="256" r:id="rId5"/>
    <p:sldId id="258" r:id="rId6"/>
    <p:sldId id="264" r:id="rId7"/>
    <p:sldId id="267" r:id="rId8"/>
    <p:sldId id="265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F2190"/>
    <a:srgbClr val="FFFFFF"/>
    <a:srgbClr val="FF6600"/>
    <a:srgbClr val="FF0066"/>
    <a:srgbClr val="3CE440"/>
    <a:srgbClr val="35A42C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EB9631B5-78F2-41C9-869B-9F39066F8104}" styleName="Средний стиль 3 - акцент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85BE263C-DBD7-4A20-BB59-AAB30ACAA65A}" styleName="Средний стиль 3 - 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0505E3EF-67EA-436B-97B2-0124C06EBD24}" styleName="Средний стиль 4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E8B1032C-EA38-4F05-BA0D-38AFFFC7BED3}" styleName="Светлый стиль 3 -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06799F8-075E-4A3A-A7F6-7FBC6576F1A4}" styleName="Стиль из темы 2 - акцент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3881" autoAdjust="0"/>
    <p:restoredTop sz="94624" autoAdjust="0"/>
  </p:normalViewPr>
  <p:slideViewPr>
    <p:cSldViewPr>
      <p:cViewPr varScale="1">
        <p:scale>
          <a:sx n="110" d="100"/>
          <a:sy n="110" d="100"/>
        </p:scale>
        <p:origin x="-164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rAngAx val="1"/>
    </c:view3D>
    <c:sideWall>
      <c:spPr>
        <a:gradFill flip="none" rotWithShape="1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16200000" scaled="0"/>
          <a:tileRect/>
        </a:gradFill>
      </c:spPr>
    </c:sideWall>
    <c:backWall>
      <c:spPr>
        <a:gradFill flip="none" rotWithShape="1">
          <a:gsLst>
            <a:gs pos="0">
              <a:schemeClr val="accent2">
                <a:lumMod val="40000"/>
                <a:lumOff val="60000"/>
              </a:schemeClr>
            </a:gs>
            <a:gs pos="64999">
              <a:srgbClr val="F0EBD5"/>
            </a:gs>
            <a:gs pos="100000">
              <a:srgbClr val="D1C39F"/>
            </a:gs>
          </a:gsLst>
          <a:lin ang="16200000" scaled="0"/>
          <a:tileRect/>
        </a:gradFill>
      </c:spPr>
    </c:backWall>
    <c:plotArea>
      <c:layout>
        <c:manualLayout>
          <c:layoutTarget val="inner"/>
          <c:xMode val="edge"/>
          <c:yMode val="edge"/>
          <c:x val="0.11366810692099776"/>
          <c:y val="4.9030301333557465E-2"/>
          <c:w val="0.72473038426341563"/>
          <c:h val="0.41741455345285927"/>
        </c:manualLayout>
      </c:layout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2020</c:v>
                </c:pt>
              </c:strCache>
            </c:strRef>
          </c:tx>
          <c:spPr>
            <a:solidFill>
              <a:srgbClr val="FF0000"/>
            </a:solidFill>
          </c:spPr>
          <c:dLbls>
            <c:dLbl>
              <c:idx val="0"/>
              <c:layout>
                <c:manualLayout>
                  <c:x val="-4.1151975346661623E-2"/>
                  <c:y val="0"/>
                </c:manualLayout>
              </c:layout>
              <c:showVal val="1"/>
            </c:dLbl>
            <c:dLbl>
              <c:idx val="1"/>
              <c:layout>
                <c:manualLayout>
                  <c:x val="-6.5843160554658817E-3"/>
                  <c:y val="0"/>
                </c:manualLayout>
              </c:layout>
              <c:showVal val="1"/>
            </c:dLbl>
            <c:dLbl>
              <c:idx val="3"/>
              <c:layout>
                <c:manualLayout>
                  <c:x val="-8.2303950693323209E-3"/>
                  <c:y val="0"/>
                </c:manualLayout>
              </c:layout>
              <c:showVal val="1"/>
            </c:dLbl>
            <c:dLbl>
              <c:idx val="5"/>
              <c:layout>
                <c:manualLayout>
                  <c:x val="-1.1522553097065298E-2"/>
                  <c:y val="-2.3703537799676703E-3"/>
                </c:manualLayout>
              </c:layout>
              <c:showVal val="1"/>
            </c:dLbl>
            <c:dLbl>
              <c:idx val="10"/>
              <c:layout>
                <c:manualLayout>
                  <c:x val="-1.3168632110931722E-2"/>
                  <c:y val="0"/>
                </c:manualLayout>
              </c:layout>
              <c:showVal val="1"/>
            </c:dLbl>
            <c:txPr>
              <a:bodyPr/>
              <a:lstStyle/>
              <a:p>
                <a:pPr>
                  <a:defRPr sz="1400" b="1" i="0" baseline="0">
                    <a:solidFill>
                      <a:schemeClr val="accent6">
                        <a:lumMod val="50000"/>
                      </a:schemeClr>
                    </a:solidFill>
                    <a:latin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Лист1!$A$2:$A$12</c:f>
              <c:strCache>
                <c:ptCount val="11"/>
                <c:pt idx="0">
                  <c:v>НДФЛ</c:v>
                </c:pt>
                <c:pt idx="1">
                  <c:v>Акцизы</c:v>
                </c:pt>
                <c:pt idx="2">
                  <c:v>Налоги на совокупный доход</c:v>
                </c:pt>
                <c:pt idx="3">
                  <c:v>Налоги на имущество </c:v>
                </c:pt>
                <c:pt idx="4">
                  <c:v>Гос.пошлина</c:v>
                </c:pt>
                <c:pt idx="5">
                  <c:v>Аренда имущества</c:v>
                </c:pt>
                <c:pt idx="6">
                  <c:v>Доходы от продажи активов</c:v>
                </c:pt>
                <c:pt idx="7">
                  <c:v>Платежи при польз. природ.ресурс.</c:v>
                </c:pt>
                <c:pt idx="8">
                  <c:v>Штрафы, санкции</c:v>
                </c:pt>
                <c:pt idx="9">
                  <c:v>Прочие неналоговые доходы</c:v>
                </c:pt>
                <c:pt idx="10">
                  <c:v>Платные услуги</c:v>
                </c:pt>
              </c:strCache>
            </c:strRef>
          </c:cat>
          <c:val>
            <c:numRef>
              <c:f>Лист1!$B$2:$B$12</c:f>
              <c:numCache>
                <c:formatCode>General</c:formatCode>
                <c:ptCount val="11"/>
                <c:pt idx="0">
                  <c:v>58</c:v>
                </c:pt>
                <c:pt idx="1">
                  <c:v>31.5</c:v>
                </c:pt>
                <c:pt idx="2">
                  <c:v>45.2</c:v>
                </c:pt>
                <c:pt idx="3">
                  <c:v>8.9</c:v>
                </c:pt>
                <c:pt idx="4">
                  <c:v>3.9</c:v>
                </c:pt>
                <c:pt idx="5">
                  <c:v>11.7</c:v>
                </c:pt>
                <c:pt idx="6">
                  <c:v>4.0999999999999996</c:v>
                </c:pt>
                <c:pt idx="7">
                  <c:v>0.2</c:v>
                </c:pt>
                <c:pt idx="8">
                  <c:v>1.5</c:v>
                </c:pt>
                <c:pt idx="9">
                  <c:v>0.2</c:v>
                </c:pt>
                <c:pt idx="10">
                  <c:v>12.2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2021</c:v>
                </c:pt>
              </c:strCache>
            </c:strRef>
          </c:tx>
          <c:spPr>
            <a:solidFill>
              <a:srgbClr val="00B050"/>
            </a:solidFill>
          </c:spPr>
          <c:dLbls>
            <c:dLbl>
              <c:idx val="0"/>
              <c:layout>
                <c:manualLayout>
                  <c:x val="4.4329878185809204E-2"/>
                  <c:y val="3.1691816680198277E-2"/>
                </c:manualLayout>
              </c:layout>
              <c:showVal val="1"/>
            </c:dLbl>
            <c:dLbl>
              <c:idx val="1"/>
              <c:layout>
                <c:manualLayout>
                  <c:x val="2.1398897567743332E-2"/>
                  <c:y val="-7.1110613399031587E-3"/>
                </c:manualLayout>
              </c:layout>
              <c:showVal val="1"/>
            </c:dLbl>
            <c:dLbl>
              <c:idx val="2"/>
              <c:layout>
                <c:manualLayout>
                  <c:x val="2.5161930113862082E-2"/>
                  <c:y val="7.848297358082101E-3"/>
                </c:manualLayout>
              </c:layout>
              <c:showVal val="1"/>
            </c:dLbl>
            <c:dLbl>
              <c:idx val="3"/>
              <c:layout>
                <c:manualLayout>
                  <c:x val="2.1191967521224368E-2"/>
                  <c:y val="-7.9077109937108342E-3"/>
                </c:manualLayout>
              </c:layout>
              <c:showVal val="1"/>
            </c:dLbl>
            <c:dLbl>
              <c:idx val="4"/>
              <c:layout>
                <c:manualLayout>
                  <c:x val="1.4127978347482825E-2"/>
                  <c:y val="5.2718073291405723E-3"/>
                </c:manualLayout>
              </c:layout>
              <c:showVal val="1"/>
            </c:dLbl>
            <c:dLbl>
              <c:idx val="5"/>
              <c:layout>
                <c:manualLayout>
                  <c:x val="7.5435783217356143E-3"/>
                  <c:y val="-1.1586177291264209E-2"/>
                </c:manualLayout>
              </c:layout>
              <c:showVal val="1"/>
            </c:dLbl>
            <c:dLbl>
              <c:idx val="6"/>
              <c:layout>
                <c:manualLayout>
                  <c:x val="2.1191967521224368E-2"/>
                  <c:y val="-5.2718073291405723E-3"/>
                </c:manualLayout>
              </c:layout>
              <c:showVal val="1"/>
            </c:dLbl>
            <c:dLbl>
              <c:idx val="7"/>
              <c:layout>
                <c:manualLayout>
                  <c:x val="1.6015903918700749E-2"/>
                  <c:y val="-2.3188243499684152E-2"/>
                </c:manualLayout>
              </c:layout>
              <c:showVal val="1"/>
            </c:dLbl>
            <c:dLbl>
              <c:idx val="8"/>
              <c:layout>
                <c:manualLayout>
                  <c:x val="1.2812723134960641E-2"/>
                  <c:y val="-7.7294144998947528E-3"/>
                </c:manualLayout>
              </c:layout>
              <c:showVal val="1"/>
            </c:dLbl>
            <c:dLbl>
              <c:idx val="9"/>
              <c:layout>
                <c:manualLayout>
                  <c:x val="9.6095423512205271E-3"/>
                  <c:y val="-1.8035300499754325E-2"/>
                </c:manualLayout>
              </c:layout>
              <c:showVal val="1"/>
            </c:dLbl>
            <c:dLbl>
              <c:idx val="10"/>
              <c:layout>
                <c:manualLayout>
                  <c:x val="1.4458795142744859E-2"/>
                  <c:y val="-2.1333184019709427E-2"/>
                </c:manualLayout>
              </c:layout>
              <c:showVal val="1"/>
            </c:dLbl>
            <c:txPr>
              <a:bodyPr/>
              <a:lstStyle/>
              <a:p>
                <a:pPr>
                  <a:defRPr sz="1400" b="1" i="0" cap="all" baseline="0">
                    <a:solidFill>
                      <a:schemeClr val="accent5">
                        <a:lumMod val="50000"/>
                      </a:schemeClr>
                    </a:solidFill>
                    <a:latin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Лист1!$A$2:$A$12</c:f>
              <c:strCache>
                <c:ptCount val="11"/>
                <c:pt idx="0">
                  <c:v>НДФЛ</c:v>
                </c:pt>
                <c:pt idx="1">
                  <c:v>Акцизы</c:v>
                </c:pt>
                <c:pt idx="2">
                  <c:v>Налоги на совокупный доход</c:v>
                </c:pt>
                <c:pt idx="3">
                  <c:v>Налоги на имущество </c:v>
                </c:pt>
                <c:pt idx="4">
                  <c:v>Гос.пошлина</c:v>
                </c:pt>
                <c:pt idx="5">
                  <c:v>Аренда имущества</c:v>
                </c:pt>
                <c:pt idx="6">
                  <c:v>Доходы от продажи активов</c:v>
                </c:pt>
                <c:pt idx="7">
                  <c:v>Платежи при польз. природ.ресурс.</c:v>
                </c:pt>
                <c:pt idx="8">
                  <c:v>Штрафы, санкции</c:v>
                </c:pt>
                <c:pt idx="9">
                  <c:v>Прочие неналоговые доходы</c:v>
                </c:pt>
                <c:pt idx="10">
                  <c:v>Платные услуги</c:v>
                </c:pt>
              </c:strCache>
            </c:strRef>
          </c:cat>
          <c:val>
            <c:numRef>
              <c:f>Лист1!$C$2:$C$12</c:f>
              <c:numCache>
                <c:formatCode>General</c:formatCode>
                <c:ptCount val="11"/>
                <c:pt idx="0">
                  <c:v>57.6</c:v>
                </c:pt>
                <c:pt idx="1">
                  <c:v>33.299999999999997</c:v>
                </c:pt>
                <c:pt idx="2">
                  <c:v>70.2</c:v>
                </c:pt>
                <c:pt idx="3">
                  <c:v>9.8000000000000007</c:v>
                </c:pt>
                <c:pt idx="4">
                  <c:v>4.2</c:v>
                </c:pt>
                <c:pt idx="5">
                  <c:v>7.4</c:v>
                </c:pt>
                <c:pt idx="6">
                  <c:v>3.5</c:v>
                </c:pt>
                <c:pt idx="7">
                  <c:v>0.3</c:v>
                </c:pt>
                <c:pt idx="8">
                  <c:v>0.9</c:v>
                </c:pt>
                <c:pt idx="9">
                  <c:v>0</c:v>
                </c:pt>
                <c:pt idx="10">
                  <c:v>16.899999999999999</c:v>
                </c:pt>
              </c:numCache>
            </c:numRef>
          </c:val>
        </c:ser>
        <c:shape val="cylinder"/>
        <c:axId val="73327744"/>
        <c:axId val="73329280"/>
        <c:axId val="0"/>
      </c:bar3DChart>
      <c:catAx>
        <c:axId val="73327744"/>
        <c:scaling>
          <c:orientation val="minMax"/>
        </c:scaling>
        <c:axPos val="b"/>
        <c:majorTickMark val="cross"/>
        <c:tickLblPos val="low"/>
        <c:txPr>
          <a:bodyPr/>
          <a:lstStyle/>
          <a:p>
            <a:pPr>
              <a:defRPr sz="1400" b="1" i="1" baseline="0">
                <a:solidFill>
                  <a:srgbClr val="C00000"/>
                </a:solidFill>
              </a:defRPr>
            </a:pPr>
            <a:endParaRPr lang="ru-RU"/>
          </a:p>
        </c:txPr>
        <c:crossAx val="73329280"/>
        <c:crosses val="autoZero"/>
        <c:auto val="1"/>
        <c:lblAlgn val="ctr"/>
        <c:lblOffset val="100"/>
      </c:catAx>
      <c:valAx>
        <c:axId val="73329280"/>
        <c:scaling>
          <c:orientation val="minMax"/>
        </c:scaling>
        <c:axPos val="r"/>
        <c:majorGridlines/>
        <c:numFmt formatCode="General" sourceLinked="1"/>
        <c:tickLblPos val="nextTo"/>
        <c:txPr>
          <a:bodyPr/>
          <a:lstStyle/>
          <a:p>
            <a:pPr>
              <a:defRPr baseline="0">
                <a:latin typeface="Times New Roman" pitchFamily="18" charset="0"/>
              </a:defRPr>
            </a:pPr>
            <a:endParaRPr lang="ru-RU"/>
          </a:p>
        </c:txPr>
        <c:crossAx val="73327744"/>
        <c:crosses val="max"/>
        <c:crossBetween val="between"/>
        <c:majorUnit val="30"/>
      </c:valAx>
    </c:plotArea>
    <c:legend>
      <c:legendPos val="r"/>
      <c:layout>
        <c:manualLayout>
          <c:xMode val="edge"/>
          <c:yMode val="edge"/>
          <c:x val="0.81497825620351827"/>
          <c:y val="0.47929355991675765"/>
          <c:w val="0.17514526971328673"/>
          <c:h val="0.12200490868538692"/>
        </c:manualLayout>
      </c:layout>
      <c:txPr>
        <a:bodyPr/>
        <a:lstStyle/>
        <a:p>
          <a:pPr>
            <a:defRPr b="1" i="0" baseline="0">
              <a:latin typeface="Times New Roman" pitchFamily="18" charset="0"/>
            </a:defRPr>
          </a:pPr>
          <a:endParaRPr lang="ru-RU"/>
        </a:p>
      </c:txPr>
    </c:legend>
    <c:plotVisOnly val="1"/>
  </c:chart>
  <c:spPr>
    <a:solidFill>
      <a:schemeClr val="accent6">
        <a:lumMod val="20000"/>
        <a:lumOff val="80000"/>
      </a:schemeClr>
    </a:solidFill>
  </c:spPr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plotArea>
      <c:layout>
        <c:manualLayout>
          <c:layoutTarget val="inner"/>
          <c:xMode val="edge"/>
          <c:yMode val="edge"/>
          <c:x val="0.21093908937353617"/>
          <c:y val="7.2515554707342028E-2"/>
          <c:w val="0.5544182834532505"/>
          <c:h val="0.81991436285339914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chemeClr val="accent4">
                <a:lumMod val="60000"/>
                <a:lumOff val="40000"/>
              </a:schemeClr>
            </a:solidFill>
          </c:spPr>
          <c:explosion val="1"/>
          <c:dPt>
            <c:idx val="0"/>
            <c:spPr>
              <a:solidFill>
                <a:srgbClr val="FFC000"/>
              </a:solidFill>
            </c:spPr>
          </c:dPt>
          <c:dPt>
            <c:idx val="1"/>
            <c:explosion val="8"/>
            <c:spPr>
              <a:solidFill>
                <a:srgbClr val="FF0000"/>
              </a:solidFill>
            </c:spPr>
          </c:dPt>
          <c:dPt>
            <c:idx val="2"/>
            <c:spPr>
              <a:solidFill>
                <a:srgbClr val="7030A0"/>
              </a:solidFill>
            </c:spPr>
          </c:dPt>
          <c:dPt>
            <c:idx val="3"/>
            <c:spPr>
              <a:solidFill>
                <a:srgbClr val="00B050"/>
              </a:solidFill>
            </c:spPr>
          </c:dPt>
          <c:dPt>
            <c:idx val="4"/>
            <c:spPr>
              <a:solidFill>
                <a:srgbClr val="FFFF00"/>
              </a:solidFill>
            </c:spPr>
          </c:dPt>
          <c:dLbls>
            <c:dLbl>
              <c:idx val="0"/>
              <c:layout>
                <c:manualLayout>
                  <c:x val="0.13600190861762781"/>
                  <c:y val="0.17568117372143241"/>
                </c:manualLayout>
              </c:layout>
              <c:tx>
                <c:rich>
                  <a:bodyPr/>
                  <a:lstStyle/>
                  <a:p>
                    <a:r>
                      <a:rPr lang="ru-RU" sz="1600" kern="0" baseline="0" dirty="0" smtClean="0">
                        <a:latin typeface="Times New Roman" pitchFamily="18" charset="0"/>
                        <a:cs typeface="Times New Roman" pitchFamily="18" charset="0"/>
                      </a:rPr>
                      <a:t>Дотации</a:t>
                    </a:r>
                  </a:p>
                  <a:p>
                    <a:r>
                      <a:rPr lang="ru-RU" sz="1600" kern="0" baseline="0" dirty="0" smtClean="0">
                        <a:latin typeface="Times New Roman" pitchFamily="18" charset="0"/>
                        <a:cs typeface="Times New Roman" pitchFamily="18" charset="0"/>
                      </a:rPr>
                      <a:t>118,9</a:t>
                    </a:r>
                    <a:endParaRPr lang="en-US" sz="1600" kern="0" baseline="0" dirty="0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showVal val="1"/>
            </c:dLbl>
            <c:dLbl>
              <c:idx val="1"/>
              <c:layout>
                <c:manualLayout>
                  <c:x val="0.19787301119730458"/>
                  <c:y val="-3.6940578389107186E-2"/>
                </c:manualLayout>
              </c:layout>
              <c:tx>
                <c:rich>
                  <a:bodyPr/>
                  <a:lstStyle/>
                  <a:p>
                    <a:r>
                      <a:rPr lang="ru-RU" sz="1600" kern="0" baseline="0" dirty="0" smtClean="0">
                        <a:latin typeface="Times New Roman" pitchFamily="18" charset="0"/>
                        <a:cs typeface="Times New Roman" pitchFamily="18" charset="0"/>
                      </a:rPr>
                      <a:t>Субвенции</a:t>
                    </a:r>
                  </a:p>
                  <a:p>
                    <a:r>
                      <a:rPr lang="ru-RU" sz="1600" kern="0" baseline="0" dirty="0" smtClean="0">
                        <a:latin typeface="Times New Roman" pitchFamily="18" charset="0"/>
                        <a:cs typeface="Times New Roman" pitchFamily="18" charset="0"/>
                      </a:rPr>
                      <a:t>340,5</a:t>
                    </a:r>
                    <a:endParaRPr lang="en-US" sz="1600" kern="0" baseline="0" dirty="0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dLblPos val="bestFit"/>
              <c:showVal val="1"/>
              <c:showSerName val="1"/>
            </c:dLbl>
            <c:dLbl>
              <c:idx val="2"/>
              <c:layout>
                <c:manualLayout>
                  <c:x val="-0.10137805205939231"/>
                  <c:y val="0.13124625758355121"/>
                </c:manualLayout>
              </c:layout>
              <c:tx>
                <c:rich>
                  <a:bodyPr/>
                  <a:lstStyle/>
                  <a:p>
                    <a:pPr>
                      <a:defRPr sz="1600" b="1" i="0" kern="0" baseline="0">
                        <a:latin typeface="Times New Roman" pitchFamily="18" charset="0"/>
                        <a:cs typeface="Times New Roman" pitchFamily="18" charset="0"/>
                      </a:defRPr>
                    </a:pPr>
                    <a:r>
                      <a:rPr lang="ru-RU" sz="1600" kern="0" baseline="0" dirty="0" smtClean="0">
                        <a:latin typeface="Times New Roman" pitchFamily="18" charset="0"/>
                        <a:cs typeface="Times New Roman" pitchFamily="18" charset="0"/>
                      </a:rPr>
                      <a:t>Субсидии</a:t>
                    </a:r>
                  </a:p>
                  <a:p>
                    <a:pPr>
                      <a:defRPr sz="1600" b="1" i="0" kern="0" baseline="0">
                        <a:latin typeface="Times New Roman" pitchFamily="18" charset="0"/>
                        <a:cs typeface="Times New Roman" pitchFamily="18" charset="0"/>
                      </a:defRPr>
                    </a:pPr>
                    <a:r>
                      <a:rPr lang="ru-RU" sz="1600" kern="0" baseline="0" dirty="0" smtClean="0">
                        <a:latin typeface="Times New Roman" pitchFamily="18" charset="0"/>
                        <a:cs typeface="Times New Roman" pitchFamily="18" charset="0"/>
                      </a:rPr>
                      <a:t>60,3</a:t>
                    </a:r>
                    <a:endParaRPr lang="en-US" sz="1600" kern="0" baseline="0" dirty="0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spPr/>
              <c:showVal val="1"/>
            </c:dLbl>
            <c:dLbl>
              <c:idx val="3"/>
              <c:layout>
                <c:manualLayout>
                  <c:x val="-0.15992094448938146"/>
                  <c:y val="0.10285133271499071"/>
                </c:manualLayout>
              </c:layout>
              <c:tx>
                <c:rich>
                  <a:bodyPr/>
                  <a:lstStyle/>
                  <a:p>
                    <a:pPr>
                      <a:defRPr sz="1600" b="1" i="0" kern="0" baseline="0">
                        <a:latin typeface="Times New Roman" pitchFamily="18" charset="0"/>
                        <a:cs typeface="Times New Roman" pitchFamily="18" charset="0"/>
                      </a:defRPr>
                    </a:pPr>
                    <a:r>
                      <a:rPr lang="ru-RU" sz="1600" kern="0" baseline="0" dirty="0" smtClean="0">
                        <a:latin typeface="Times New Roman" pitchFamily="18" charset="0"/>
                        <a:cs typeface="Times New Roman" pitchFamily="18" charset="0"/>
                      </a:rPr>
                      <a:t>Иные межбюджетные трансферты</a:t>
                    </a:r>
                  </a:p>
                  <a:p>
                    <a:pPr>
                      <a:defRPr sz="1600" b="1" i="0" kern="0" baseline="0">
                        <a:latin typeface="Times New Roman" pitchFamily="18" charset="0"/>
                        <a:cs typeface="Times New Roman" pitchFamily="18" charset="0"/>
                      </a:defRPr>
                    </a:pPr>
                    <a:r>
                      <a:rPr lang="ru-RU" sz="1600" kern="0" baseline="0" dirty="0" smtClean="0">
                        <a:latin typeface="Times New Roman" pitchFamily="18" charset="0"/>
                        <a:cs typeface="Times New Roman" pitchFamily="18" charset="0"/>
                      </a:rPr>
                      <a:t>81,2</a:t>
                    </a:r>
                    <a:endParaRPr lang="en-US" sz="1600" kern="0" baseline="0" dirty="0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spPr/>
              <c:showVal val="1"/>
            </c:dLbl>
            <c:dLbl>
              <c:idx val="4"/>
              <c:layout>
                <c:manualLayout>
                  <c:x val="0.3376169302173852"/>
                  <c:y val="0"/>
                </c:manualLayout>
              </c:layout>
              <c:tx>
                <c:rich>
                  <a:bodyPr/>
                  <a:lstStyle/>
                  <a:p>
                    <a:pPr>
                      <a:defRPr sz="1600" b="1" i="0" kern="0" baseline="0">
                        <a:latin typeface="Times New Roman" pitchFamily="18" charset="0"/>
                        <a:cs typeface="Times New Roman" pitchFamily="18" charset="0"/>
                      </a:defRPr>
                    </a:pPr>
                    <a:r>
                      <a:rPr lang="ru-RU" sz="1600" kern="0" baseline="0" dirty="0" smtClean="0">
                        <a:latin typeface="Times New Roman" pitchFamily="18" charset="0"/>
                        <a:cs typeface="Times New Roman" pitchFamily="18" charset="0"/>
                      </a:rPr>
                      <a:t>Прочие поступления</a:t>
                    </a:r>
                  </a:p>
                  <a:p>
                    <a:pPr>
                      <a:defRPr sz="1600" b="1" i="0" kern="0" baseline="0">
                        <a:latin typeface="Times New Roman" pitchFamily="18" charset="0"/>
                        <a:cs typeface="Times New Roman" pitchFamily="18" charset="0"/>
                      </a:defRPr>
                    </a:pPr>
                    <a:r>
                      <a:rPr lang="ru-RU" sz="1600" kern="0" baseline="0" dirty="0" smtClean="0">
                        <a:latin typeface="Times New Roman" pitchFamily="18" charset="0"/>
                        <a:cs typeface="Times New Roman" pitchFamily="18" charset="0"/>
                      </a:rPr>
                      <a:t>1,4</a:t>
                    </a:r>
                    <a:endParaRPr lang="ru-RU" sz="1600" kern="0" baseline="0" dirty="0" smtClean="0">
                      <a:latin typeface="Times New Roman" pitchFamily="18" charset="0"/>
                      <a:cs typeface="Times New Roman" pitchFamily="18" charset="0"/>
                    </a:endParaRPr>
                  </a:p>
                  <a:p>
                    <a:pPr>
                      <a:defRPr sz="1600" b="1" i="0" kern="0" baseline="0">
                        <a:latin typeface="Times New Roman" pitchFamily="18" charset="0"/>
                        <a:cs typeface="Times New Roman" pitchFamily="18" charset="0"/>
                      </a:defRPr>
                    </a:pPr>
                    <a:endParaRPr lang="en-US" sz="1600" kern="0" baseline="0" dirty="0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spPr/>
              <c:showVal val="1"/>
            </c:dLbl>
            <c:dLbl>
              <c:idx val="5"/>
              <c:layout>
                <c:manualLayout>
                  <c:x val="-0.20379532510404275"/>
                  <c:y val="7.7444322803934461E-5"/>
                </c:manualLayout>
              </c:layout>
              <c:tx>
                <c:rich>
                  <a:bodyPr/>
                  <a:lstStyle/>
                  <a:p>
                    <a:r>
                      <a:rPr lang="ru-RU" sz="1600" kern="0" baseline="0" dirty="0" smtClean="0">
                        <a:latin typeface="Times New Roman" pitchFamily="18" charset="0"/>
                      </a:rPr>
                      <a:t>Возврат </a:t>
                    </a:r>
                    <a:r>
                      <a:rPr lang="ru-RU" sz="1600" kern="0" baseline="0" dirty="0" smtClean="0">
                        <a:latin typeface="Times New Roman" pitchFamily="18" charset="0"/>
                      </a:rPr>
                      <a:t>0,8</a:t>
                    </a:r>
                    <a:endParaRPr lang="ru-RU" sz="1600" kern="0" baseline="0" dirty="0" smtClean="0">
                      <a:latin typeface="Times New Roman" pitchFamily="18" charset="0"/>
                    </a:endParaRPr>
                  </a:p>
                  <a:p>
                    <a:endParaRPr lang="en-US" sz="1600" kern="0" baseline="0" dirty="0">
                      <a:latin typeface="Times New Roman" pitchFamily="18" charset="0"/>
                    </a:endParaRPr>
                  </a:p>
                </c:rich>
              </c:tx>
              <c:dLblPos val="bestFit"/>
              <c:showLegendKey val="1"/>
              <c:showVal val="1"/>
              <c:showCatName val="1"/>
            </c:dLbl>
            <c:txPr>
              <a:bodyPr/>
              <a:lstStyle/>
              <a:p>
                <a:pPr>
                  <a:defRPr sz="1600" b="1" i="0" kern="0" baseline="0">
                    <a:latin typeface="Times New Roman" pitchFamily="18" charset="0"/>
                  </a:defRPr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Лист1!$A$2:$A$7</c:f>
              <c:strCache>
                <c:ptCount val="6"/>
                <c:pt idx="0">
                  <c:v>Дотации</c:v>
                </c:pt>
                <c:pt idx="1">
                  <c:v>Субвенции</c:v>
                </c:pt>
                <c:pt idx="2">
                  <c:v>Субсидии</c:v>
                </c:pt>
                <c:pt idx="3">
                  <c:v>Иные межбюджетные трансферты</c:v>
                </c:pt>
                <c:pt idx="4">
                  <c:v>Возврат остатков субсидий прошлых лет</c:v>
                </c:pt>
                <c:pt idx="5">
                  <c:v>Прочие безвозмездные поступления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118.9</c:v>
                </c:pt>
                <c:pt idx="1">
                  <c:v>340.5</c:v>
                </c:pt>
                <c:pt idx="2">
                  <c:v>60.3</c:v>
                </c:pt>
                <c:pt idx="3">
                  <c:v>81.2</c:v>
                </c:pt>
                <c:pt idx="4">
                  <c:v>0.8</c:v>
                </c:pt>
                <c:pt idx="5">
                  <c:v>1.4</c:v>
                </c:pt>
              </c:numCache>
            </c:numRef>
          </c:val>
        </c:ser>
        <c:firstSliceAng val="0"/>
      </c:pieChart>
    </c:plotArea>
    <c:plotVisOnly val="1"/>
  </c:chart>
  <c:spPr>
    <a:gradFill>
      <a:gsLst>
        <a:gs pos="0">
          <a:schemeClr val="accent2">
            <a:lumMod val="40000"/>
            <a:lumOff val="60000"/>
          </a:schemeClr>
        </a:gs>
        <a:gs pos="64999">
          <a:srgbClr val="F0EBD5"/>
        </a:gs>
        <a:gs pos="100000">
          <a:srgbClr val="D1C39F"/>
        </a:gs>
      </a:gsLst>
      <a:lin ang="5400000" scaled="0"/>
    </a:gradFill>
    <a:effectLst>
      <a:outerShdw blurRad="50800" dist="50800" dir="5400000" algn="ctr" rotWithShape="0">
        <a:srgbClr val="FFFF00"/>
      </a:outerShdw>
    </a:effectLst>
  </c:sp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rotX val="40"/>
      <c:rotY val="60"/>
      <c:perspective val="30"/>
    </c:view3D>
    <c:plotArea>
      <c:layout>
        <c:manualLayout>
          <c:layoutTarget val="inner"/>
          <c:xMode val="edge"/>
          <c:yMode val="edge"/>
          <c:x val="5.8295878714501488E-2"/>
          <c:y val="7.9366925047719694E-2"/>
          <c:w val="0.90832139665760836"/>
          <c:h val="0.88361934052266122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0"/>
            <c:spPr>
              <a:solidFill>
                <a:srgbClr val="00B050"/>
              </a:solidFill>
            </c:spPr>
          </c:dPt>
          <c:dPt>
            <c:idx val="1"/>
            <c:spPr>
              <a:solidFill>
                <a:schemeClr val="accent2">
                  <a:lumMod val="40000"/>
                  <a:lumOff val="60000"/>
                </a:schemeClr>
              </a:solidFill>
            </c:spPr>
          </c:dPt>
          <c:dPt>
            <c:idx val="2"/>
            <c:spPr>
              <a:solidFill>
                <a:srgbClr val="002060"/>
              </a:solidFill>
            </c:spPr>
          </c:dPt>
          <c:dPt>
            <c:idx val="3"/>
            <c:spPr>
              <a:solidFill>
                <a:srgbClr val="FFFF00"/>
              </a:solidFill>
            </c:spPr>
          </c:dPt>
          <c:dPt>
            <c:idx val="4"/>
            <c:explosion val="36"/>
            <c:spPr>
              <a:solidFill>
                <a:srgbClr val="00B0F0"/>
              </a:solidFill>
            </c:spPr>
          </c:dPt>
          <c:dPt>
            <c:idx val="5"/>
            <c:spPr>
              <a:solidFill>
                <a:srgbClr val="9F2190"/>
              </a:solidFill>
            </c:spPr>
          </c:dPt>
          <c:dPt>
            <c:idx val="6"/>
            <c:spPr>
              <a:solidFill>
                <a:srgbClr val="92D050"/>
              </a:solidFill>
            </c:spPr>
          </c:dPt>
          <c:dPt>
            <c:idx val="7"/>
            <c:spPr>
              <a:solidFill>
                <a:srgbClr val="FF0066"/>
              </a:solidFill>
            </c:spPr>
          </c:dPt>
          <c:dLbls>
            <c:dLbl>
              <c:idx val="0"/>
              <c:layout>
                <c:manualLayout>
                  <c:x val="-2.5566133467103654E-3"/>
                  <c:y val="-1.7975683898519723E-2"/>
                </c:manualLayout>
              </c:layout>
              <c:showVal val="1"/>
              <c:showCatName val="1"/>
              <c:showPercent val="1"/>
            </c:dLbl>
            <c:dLbl>
              <c:idx val="1"/>
              <c:layout>
                <c:manualLayout>
                  <c:x val="0"/>
                  <c:y val="5.4734329191292062E-3"/>
                </c:manualLayout>
              </c:layout>
              <c:showVal val="1"/>
              <c:showCatName val="1"/>
              <c:showPercent val="1"/>
            </c:dLbl>
            <c:dLbl>
              <c:idx val="2"/>
              <c:layout>
                <c:manualLayout>
                  <c:x val="7.5424629681638738E-2"/>
                  <c:y val="1.2673690912186624E-3"/>
                </c:manualLayout>
              </c:layout>
              <c:showVal val="1"/>
              <c:showCatName val="1"/>
              <c:showPercent val="1"/>
            </c:dLbl>
            <c:dLbl>
              <c:idx val="3"/>
              <c:layout>
                <c:manualLayout>
                  <c:x val="5.4704947547731409E-3"/>
                  <c:y val="-1.3022544462475166E-4"/>
                </c:manualLayout>
              </c:layout>
              <c:showVal val="1"/>
              <c:showCatName val="1"/>
              <c:showPercent val="1"/>
            </c:dLbl>
            <c:dLbl>
              <c:idx val="4"/>
              <c:layout>
                <c:manualLayout>
                  <c:x val="0.11595897210420684"/>
                  <c:y val="0.30698625511842531"/>
                </c:manualLayout>
              </c:layout>
              <c:showVal val="1"/>
              <c:showCatName val="1"/>
              <c:showPercent val="1"/>
            </c:dLbl>
            <c:dLbl>
              <c:idx val="5"/>
              <c:layout>
                <c:manualLayout>
                  <c:x val="-0.13391974882266361"/>
                  <c:y val="-5.1255643822735578E-2"/>
                </c:manualLayout>
              </c:layout>
              <c:showVal val="1"/>
              <c:showCatName val="1"/>
              <c:showPercent val="1"/>
            </c:dLbl>
            <c:dLbl>
              <c:idx val="6"/>
              <c:layout>
                <c:manualLayout>
                  <c:x val="-6.2599539490794165E-2"/>
                  <c:y val="-3.7663497847514153E-2"/>
                </c:manualLayout>
              </c:layout>
              <c:showVal val="1"/>
              <c:showCatName val="1"/>
              <c:showPercent val="1"/>
            </c:dLbl>
            <c:dLbl>
              <c:idx val="7"/>
              <c:layout>
                <c:manualLayout>
                  <c:x val="5.7527751006894938E-2"/>
                  <c:y val="-2.2311959512374118E-2"/>
                </c:manualLayout>
              </c:layout>
              <c:showVal val="1"/>
              <c:showCatName val="1"/>
              <c:showPercent val="1"/>
            </c:dLbl>
            <c:dLbl>
              <c:idx val="8"/>
              <c:layout>
                <c:manualLayout>
                  <c:x val="-7.7075555300063409E-2"/>
                  <c:y val="-1.1078478768594541E-2"/>
                </c:manualLayout>
              </c:layout>
              <c:showVal val="1"/>
              <c:showCatName val="1"/>
              <c:showPercent val="1"/>
            </c:dLbl>
            <c:dLbl>
              <c:idx val="9"/>
              <c:layout>
                <c:manualLayout>
                  <c:x val="1.0096999671823412E-2"/>
                  <c:y val="-2.8564366552318032E-3"/>
                </c:manualLayout>
              </c:layout>
              <c:showVal val="1"/>
              <c:showCatName val="1"/>
              <c:showPercent val="1"/>
            </c:dLbl>
            <c:dLbl>
              <c:idx val="11"/>
              <c:layout>
                <c:manualLayout>
                  <c:x val="3.1856822445467801E-2"/>
                  <c:y val="-9.1556430446194298E-2"/>
                </c:manualLayout>
              </c:layout>
              <c:showVal val="1"/>
              <c:showCatName val="1"/>
              <c:showPercent val="1"/>
            </c:dLbl>
            <c:txPr>
              <a:bodyPr/>
              <a:lstStyle/>
              <a:p>
                <a:pPr>
                  <a:defRPr sz="1200" b="1" i="0" baseline="0">
                    <a:latin typeface="Times New Roman" pitchFamily="18" charset="0"/>
                  </a:defRPr>
                </a:pPr>
                <a:endParaRPr lang="ru-RU"/>
              </a:p>
            </c:txPr>
            <c:showVal val="1"/>
            <c:showCatName val="1"/>
            <c:showPercent val="1"/>
            <c:showLeaderLines val="1"/>
          </c:dLbls>
          <c:cat>
            <c:strRef>
              <c:f>Лист1!$A$2:$A$9</c:f>
              <c:strCache>
                <c:ptCount val="8"/>
                <c:pt idx="0">
                  <c:v>Общегосударственные расходы</c:v>
                </c:pt>
                <c:pt idx="1">
                  <c:v>Национальная оборона и безопасность</c:v>
                </c:pt>
                <c:pt idx="2">
                  <c:v>Национальная экономика</c:v>
                </c:pt>
                <c:pt idx="3">
                  <c:v>Жилищно-коммунальное хозяйство</c:v>
                </c:pt>
                <c:pt idx="4">
                  <c:v>Образование</c:v>
                </c:pt>
                <c:pt idx="5">
                  <c:v>Культура и спорт</c:v>
                </c:pt>
                <c:pt idx="6">
                  <c:v>Социальная политика</c:v>
                </c:pt>
                <c:pt idx="7">
                  <c:v>Межбюджетные трансферты</c:v>
                </c:pt>
              </c:strCache>
            </c:strRef>
          </c:cat>
          <c:val>
            <c:numRef>
              <c:f>Лист1!$B$2:$B$9</c:f>
              <c:numCache>
                <c:formatCode>General</c:formatCode>
                <c:ptCount val="8"/>
                <c:pt idx="0">
                  <c:v>46</c:v>
                </c:pt>
                <c:pt idx="1">
                  <c:v>4.3</c:v>
                </c:pt>
                <c:pt idx="2">
                  <c:v>62</c:v>
                </c:pt>
                <c:pt idx="3">
                  <c:v>51.2</c:v>
                </c:pt>
                <c:pt idx="4">
                  <c:v>504.3</c:v>
                </c:pt>
                <c:pt idx="5">
                  <c:v>61.7</c:v>
                </c:pt>
                <c:pt idx="6">
                  <c:v>17.399999999999999</c:v>
                </c:pt>
                <c:pt idx="7">
                  <c:v>30.4</c:v>
                </c:pt>
              </c:numCache>
            </c:numRef>
          </c:val>
        </c:ser>
      </c:pie3DChart>
    </c:plotArea>
    <c:plotVisOnly val="1"/>
  </c:chart>
  <c:spPr>
    <a:gradFill>
      <a:gsLst>
        <a:gs pos="0">
          <a:schemeClr val="accent6">
            <a:lumMod val="40000"/>
            <a:lumOff val="60000"/>
          </a:schemeClr>
        </a:gs>
        <a:gs pos="50000">
          <a:srgbClr val="4F81BD">
            <a:tint val="44500"/>
            <a:satMod val="160000"/>
          </a:srgbClr>
        </a:gs>
        <a:gs pos="100000">
          <a:srgbClr val="4F81BD">
            <a:tint val="23500"/>
            <a:satMod val="160000"/>
          </a:srgbClr>
        </a:gs>
      </a:gsLst>
      <a:lin ang="5400000" scaled="0"/>
    </a:gradFill>
  </c:spPr>
  <c:txPr>
    <a:bodyPr/>
    <a:lstStyle/>
    <a:p>
      <a:pPr>
        <a:defRPr sz="1800"/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layout/>
    </c:title>
    <c:plotArea>
      <c:layout>
        <c:manualLayout>
          <c:layoutTarget val="inner"/>
          <c:xMode val="edge"/>
          <c:yMode val="edge"/>
          <c:x val="7.0911708953047534E-2"/>
          <c:y val="0.1440968474554476"/>
          <c:w val="0.66343236609312728"/>
          <c:h val="0.54502058456951596"/>
        </c:manualLayout>
      </c:layout>
      <c:lineChart>
        <c:grouping val="standard"/>
        <c:ser>
          <c:idx val="0"/>
          <c:order val="0"/>
          <c:tx>
            <c:strRef>
              <c:f>Лист1!$B$1</c:f>
              <c:strCache>
                <c:ptCount val="1"/>
                <c:pt idx="0">
                  <c:v>Бюджетные кредиты</c:v>
                </c:pt>
              </c:strCache>
            </c:strRef>
          </c:tx>
          <c:cat>
            <c:numRef>
              <c:f>Лист1!$A$2:$A$6</c:f>
              <c:numCache>
                <c:formatCode>dd/mm/yyyy</c:formatCode>
                <c:ptCount val="5"/>
                <c:pt idx="0">
                  <c:v>43466</c:v>
                </c:pt>
                <c:pt idx="1">
                  <c:v>43831</c:v>
                </c:pt>
                <c:pt idx="2">
                  <c:v>44197</c:v>
                </c:pt>
                <c:pt idx="3">
                  <c:v>44287</c:v>
                </c:pt>
                <c:pt idx="4">
                  <c:v>44378</c:v>
                </c:pt>
              </c:numCache>
            </c:num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15</c:v>
                </c:pt>
                <c:pt idx="1">
                  <c:v>9</c:v>
                </c:pt>
                <c:pt idx="2">
                  <c:v>3</c:v>
                </c:pt>
                <c:pt idx="3">
                  <c:v>1.5</c:v>
                </c:pt>
                <c:pt idx="4">
                  <c:v>0</c:v>
                </c:pt>
              </c:numCache>
            </c:numRef>
          </c:val>
        </c:ser>
        <c:marker val="1"/>
        <c:axId val="84125952"/>
        <c:axId val="84127744"/>
      </c:lineChart>
      <c:dateAx>
        <c:axId val="84125952"/>
        <c:scaling>
          <c:orientation val="minMax"/>
        </c:scaling>
        <c:axPos val="b"/>
        <c:numFmt formatCode="dd/mm/yyyy" sourceLinked="1"/>
        <c:tickLblPos val="nextTo"/>
        <c:crossAx val="84127744"/>
        <c:crosses val="autoZero"/>
        <c:auto val="1"/>
        <c:lblOffset val="100"/>
        <c:majorUnit val="2"/>
        <c:majorTimeUnit val="months"/>
        <c:minorUnit val="1"/>
        <c:minorTimeUnit val="months"/>
      </c:dateAx>
      <c:valAx>
        <c:axId val="84127744"/>
        <c:scaling>
          <c:orientation val="minMax"/>
        </c:scaling>
        <c:axPos val="l"/>
        <c:majorGridlines/>
        <c:numFmt formatCode="General" sourceLinked="1"/>
        <c:tickLblPos val="nextTo"/>
        <c:crossAx val="84125952"/>
        <c:crossesAt val="43466"/>
        <c:crossBetween val="midCat"/>
      </c:valAx>
      <c:spPr>
        <a:gradFill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</a:gradFill>
      </c:spPr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B64F000-5AA4-426E-B94A-4EE2A798083B}" type="doc">
      <dgm:prSet loTypeId="urn:microsoft.com/office/officeart/2005/8/layout/vList4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ECCFFF5-D976-4010-B1A6-D92BAB868E75}">
      <dgm:prSet phldrT="[Текст]" custT="1"/>
      <dgm:spPr/>
      <dgm:t>
        <a:bodyPr/>
        <a:lstStyle/>
        <a:p>
          <a:r>
            <a:rPr lang="ru-RU" sz="20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Безопасные качественные автомобильные дороги</a:t>
          </a:r>
        </a:p>
        <a:p>
          <a:r>
            <a:rPr lang="ru-RU" sz="1400" b="1" dirty="0" smtClean="0">
              <a:latin typeface="Times New Roman" pitchFamily="18" charset="0"/>
              <a:cs typeface="Times New Roman" pitchFamily="18" charset="0"/>
            </a:rPr>
            <a:t>Региональный проект «Дорожная сеть»</a:t>
          </a:r>
        </a:p>
        <a:p>
          <a:r>
            <a:rPr lang="ru-RU" sz="1400" b="1" dirty="0" smtClean="0">
              <a:latin typeface="Times New Roman" pitchFamily="18" charset="0"/>
              <a:cs typeface="Times New Roman" pitchFamily="18" charset="0"/>
            </a:rPr>
            <a:t>В 2021 году – ремонт дорог в м.о.г. Киреевск, ул. Мира, ул. Набережная </a:t>
          </a:r>
          <a:r>
            <a:rPr lang="ru-RU" sz="1400" b="1" dirty="0" smtClean="0">
              <a:latin typeface="Times New Roman" pitchFamily="18" charset="0"/>
              <a:cs typeface="Times New Roman" pitchFamily="18" charset="0"/>
            </a:rPr>
            <a:t>– на сумму 45,2 млн.руб. Исполнено на 01.07.2021 -36,2 млн.руб.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CB3F5634-08C8-4E60-8244-02A49B32AFB2}" type="parTrans" cxnId="{5D0143C0-8B8A-4959-82F7-357FE63E3026}">
      <dgm:prSet/>
      <dgm:spPr/>
      <dgm:t>
        <a:bodyPr/>
        <a:lstStyle/>
        <a:p>
          <a:endParaRPr lang="ru-RU"/>
        </a:p>
      </dgm:t>
    </dgm:pt>
    <dgm:pt modelId="{944E3B24-DEAB-478D-B804-6B83A7A1B7D5}" type="sibTrans" cxnId="{5D0143C0-8B8A-4959-82F7-357FE63E3026}">
      <dgm:prSet/>
      <dgm:spPr/>
      <dgm:t>
        <a:bodyPr/>
        <a:lstStyle/>
        <a:p>
          <a:endParaRPr lang="ru-RU"/>
        </a:p>
      </dgm:t>
    </dgm:pt>
    <dgm:pt modelId="{EC01D972-ACE6-40C3-BFEB-35FC0F8BA0AB}">
      <dgm:prSet phldrT="[Текст]" custT="1"/>
      <dgm:spPr/>
      <dgm:t>
        <a:bodyPr/>
        <a:lstStyle/>
        <a:p>
          <a:r>
            <a:rPr lang="ru-RU" sz="20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Жилье и городская среда</a:t>
          </a:r>
        </a:p>
        <a:p>
          <a:r>
            <a:rPr lang="ru-RU" sz="1400" b="1" dirty="0" smtClean="0">
              <a:latin typeface="Times New Roman" pitchFamily="18" charset="0"/>
              <a:cs typeface="Times New Roman" pitchFamily="18" charset="0"/>
            </a:rPr>
            <a:t>Региональный проект «Обеспечение устойчивого сокращения непригодного для проживания жилищного фонда»  - мероприятия по переселению граждан из аварийного жилья </a:t>
          </a:r>
          <a:r>
            <a:rPr lang="ru-RU" sz="1400" b="1" dirty="0" smtClean="0">
              <a:latin typeface="Times New Roman" pitchFamily="18" charset="0"/>
              <a:cs typeface="Times New Roman" pitchFamily="18" charset="0"/>
            </a:rPr>
            <a:t>-401,0 млн.руб.</a:t>
          </a:r>
          <a:endParaRPr lang="ru-RU" sz="1400" b="1" dirty="0" smtClean="0">
            <a:latin typeface="Times New Roman" pitchFamily="18" charset="0"/>
            <a:cs typeface="Times New Roman" pitchFamily="18" charset="0"/>
          </a:endParaRPr>
        </a:p>
        <a:p>
          <a:r>
            <a:rPr lang="ru-RU" sz="1400" b="1" dirty="0" smtClean="0">
              <a:latin typeface="Times New Roman" pitchFamily="18" charset="0"/>
              <a:cs typeface="Times New Roman" pitchFamily="18" charset="0"/>
            </a:rPr>
            <a:t>«Формирование комфортной городской среды» - в 2021 году обустройство парка в г. Липки </a:t>
          </a:r>
          <a:r>
            <a:rPr lang="ru-RU" sz="1400" b="1" dirty="0" smtClean="0">
              <a:latin typeface="Times New Roman" pitchFamily="18" charset="0"/>
              <a:cs typeface="Times New Roman" pitchFamily="18" charset="0"/>
            </a:rPr>
            <a:t>и ремонт дворовых территорий на общую сумму 102,8 млн.руб. Исполнено на 01.07.2021 – 28,3 млн.руб.</a:t>
          </a:r>
          <a:endParaRPr lang="ru-RU" sz="1400" dirty="0"/>
        </a:p>
      </dgm:t>
    </dgm:pt>
    <dgm:pt modelId="{9A9F5BA1-0669-4157-9F76-7B777A6C9898}" type="parTrans" cxnId="{80E5BB5F-C238-489A-84FE-F8E519BDC57F}">
      <dgm:prSet/>
      <dgm:spPr/>
      <dgm:t>
        <a:bodyPr/>
        <a:lstStyle/>
        <a:p>
          <a:endParaRPr lang="ru-RU"/>
        </a:p>
      </dgm:t>
    </dgm:pt>
    <dgm:pt modelId="{C68BB2A0-43CB-487E-9A1F-FBD1413DE5BC}" type="sibTrans" cxnId="{80E5BB5F-C238-489A-84FE-F8E519BDC57F}">
      <dgm:prSet/>
      <dgm:spPr/>
      <dgm:t>
        <a:bodyPr/>
        <a:lstStyle/>
        <a:p>
          <a:endParaRPr lang="ru-RU"/>
        </a:p>
      </dgm:t>
    </dgm:pt>
    <dgm:pt modelId="{620D77AF-338E-400E-BD7A-405C9F9F69B9}">
      <dgm:prSet/>
      <dgm:spPr/>
      <dgm:t>
        <a:bodyPr/>
        <a:lstStyle/>
        <a:p>
          <a:endParaRPr lang="ru-RU" b="1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567F904F-88EF-4878-89E2-2FAE2B3DE94D}" type="parTrans" cxnId="{DA7F0F0A-E2DA-43DB-A8C8-CCDEF6007EA3}">
      <dgm:prSet/>
      <dgm:spPr/>
      <dgm:t>
        <a:bodyPr/>
        <a:lstStyle/>
        <a:p>
          <a:endParaRPr lang="ru-RU"/>
        </a:p>
      </dgm:t>
    </dgm:pt>
    <dgm:pt modelId="{3FC92D86-156D-4CD5-885A-EF378557DDF4}" type="sibTrans" cxnId="{DA7F0F0A-E2DA-43DB-A8C8-CCDEF6007EA3}">
      <dgm:prSet/>
      <dgm:spPr/>
      <dgm:t>
        <a:bodyPr/>
        <a:lstStyle/>
        <a:p>
          <a:endParaRPr lang="ru-RU"/>
        </a:p>
      </dgm:t>
    </dgm:pt>
    <dgm:pt modelId="{02D281E4-2225-4171-BD50-CC1028EBB70A}" type="pres">
      <dgm:prSet presAssocID="{5B64F000-5AA4-426E-B94A-4EE2A798083B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1CF653B-D348-43A9-B3C8-707CC6B99129}" type="pres">
      <dgm:prSet presAssocID="{3ECCFFF5-D976-4010-B1A6-D92BAB868E75}" presName="comp" presStyleCnt="0"/>
      <dgm:spPr/>
    </dgm:pt>
    <dgm:pt modelId="{B805FFD1-F57E-4382-AEBC-9AAD941B6369}" type="pres">
      <dgm:prSet presAssocID="{3ECCFFF5-D976-4010-B1A6-D92BAB868E75}" presName="box" presStyleLbl="node1" presStyleIdx="0" presStyleCnt="3" custScaleY="85375"/>
      <dgm:spPr/>
      <dgm:t>
        <a:bodyPr/>
        <a:lstStyle/>
        <a:p>
          <a:endParaRPr lang="ru-RU"/>
        </a:p>
      </dgm:t>
    </dgm:pt>
    <dgm:pt modelId="{1535E884-8192-464D-B3C0-AA018897A7F6}" type="pres">
      <dgm:prSet presAssocID="{3ECCFFF5-D976-4010-B1A6-D92BAB868E75}" presName="img" presStyleLbl="fgImgPlace1" presStyleIdx="0" presStyleCnt="3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B703BFF6-5310-4962-8714-2D32F0CC2998}" type="pres">
      <dgm:prSet presAssocID="{3ECCFFF5-D976-4010-B1A6-D92BAB868E75}" presName="text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B59642F-4270-4A00-B10E-14FF143090B7}" type="pres">
      <dgm:prSet presAssocID="{944E3B24-DEAB-478D-B804-6B83A7A1B7D5}" presName="spacer" presStyleCnt="0"/>
      <dgm:spPr/>
    </dgm:pt>
    <dgm:pt modelId="{83FE1D7E-B7A7-4AB1-B2B2-A1CC6D40B973}" type="pres">
      <dgm:prSet presAssocID="{EC01D972-ACE6-40C3-BFEB-35FC0F8BA0AB}" presName="comp" presStyleCnt="0"/>
      <dgm:spPr/>
    </dgm:pt>
    <dgm:pt modelId="{9CF70DB8-8E47-4404-883E-BBD715019471}" type="pres">
      <dgm:prSet presAssocID="{EC01D972-ACE6-40C3-BFEB-35FC0F8BA0AB}" presName="box" presStyleLbl="node1" presStyleIdx="1" presStyleCnt="3" custScaleY="106076"/>
      <dgm:spPr/>
      <dgm:t>
        <a:bodyPr/>
        <a:lstStyle/>
        <a:p>
          <a:endParaRPr lang="ru-RU"/>
        </a:p>
      </dgm:t>
    </dgm:pt>
    <dgm:pt modelId="{0348FC9E-33FE-4033-BC1A-0DD175865273}" type="pres">
      <dgm:prSet presAssocID="{EC01D972-ACE6-40C3-BFEB-35FC0F8BA0AB}" presName="img" presStyleLbl="fgImgPlace1" presStyleIdx="1" presStyleCnt="3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39A5F0B7-FFE9-4705-9E85-86749E36CB5A}" type="pres">
      <dgm:prSet presAssocID="{EC01D972-ACE6-40C3-BFEB-35FC0F8BA0AB}" presName="text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A051BC5-D3B5-4871-A2D3-E9A97C65BE59}" type="pres">
      <dgm:prSet presAssocID="{C68BB2A0-43CB-487E-9A1F-FBD1413DE5BC}" presName="spacer" presStyleCnt="0"/>
      <dgm:spPr/>
    </dgm:pt>
    <dgm:pt modelId="{E04E51FD-E34E-458F-BD21-C14B3E367A97}" type="pres">
      <dgm:prSet presAssocID="{620D77AF-338E-400E-BD7A-405C9F9F69B9}" presName="comp" presStyleCnt="0"/>
      <dgm:spPr/>
    </dgm:pt>
    <dgm:pt modelId="{80A4D6B0-DCB9-4691-B5CE-34D3F7B3B41E}" type="pres">
      <dgm:prSet presAssocID="{620D77AF-338E-400E-BD7A-405C9F9F69B9}" presName="box" presStyleLbl="node1" presStyleIdx="2" presStyleCnt="3"/>
      <dgm:spPr/>
      <dgm:t>
        <a:bodyPr/>
        <a:lstStyle/>
        <a:p>
          <a:endParaRPr lang="ru-RU"/>
        </a:p>
      </dgm:t>
    </dgm:pt>
    <dgm:pt modelId="{D27E7C06-0F95-4C3B-8908-9E5237696A89}" type="pres">
      <dgm:prSet presAssocID="{620D77AF-338E-400E-BD7A-405C9F9F69B9}" presName="img" presStyleLbl="fgImgPlace1" presStyleIdx="2" presStyleCnt="3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  <dgm:pt modelId="{01B4ABE0-F4B2-4476-AF5E-6DAEDE95AF65}" type="pres">
      <dgm:prSet presAssocID="{620D77AF-338E-400E-BD7A-405C9F9F69B9}" presName="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A7F0F0A-E2DA-43DB-A8C8-CCDEF6007EA3}" srcId="{5B64F000-5AA4-426E-B94A-4EE2A798083B}" destId="{620D77AF-338E-400E-BD7A-405C9F9F69B9}" srcOrd="2" destOrd="0" parTransId="{567F904F-88EF-4878-89E2-2FAE2B3DE94D}" sibTransId="{3FC92D86-156D-4CD5-885A-EF378557DDF4}"/>
    <dgm:cxn modelId="{45D878CE-1FC8-49F0-A75E-20E6E8D886BF}" type="presOf" srcId="{EC01D972-ACE6-40C3-BFEB-35FC0F8BA0AB}" destId="{39A5F0B7-FFE9-4705-9E85-86749E36CB5A}" srcOrd="1" destOrd="0" presId="urn:microsoft.com/office/officeart/2005/8/layout/vList4"/>
    <dgm:cxn modelId="{7DA201CE-F9D2-4C77-B72B-395DED2B072A}" type="presOf" srcId="{EC01D972-ACE6-40C3-BFEB-35FC0F8BA0AB}" destId="{9CF70DB8-8E47-4404-883E-BBD715019471}" srcOrd="0" destOrd="0" presId="urn:microsoft.com/office/officeart/2005/8/layout/vList4"/>
    <dgm:cxn modelId="{F7755E4C-4411-4405-B64D-42A4B54787B6}" type="presOf" srcId="{3ECCFFF5-D976-4010-B1A6-D92BAB868E75}" destId="{B703BFF6-5310-4962-8714-2D32F0CC2998}" srcOrd="1" destOrd="0" presId="urn:microsoft.com/office/officeart/2005/8/layout/vList4"/>
    <dgm:cxn modelId="{ADE5FDDE-D60B-44B7-8ED5-07CA59B4D891}" type="presOf" srcId="{3ECCFFF5-D976-4010-B1A6-D92BAB868E75}" destId="{B805FFD1-F57E-4382-AEBC-9AAD941B6369}" srcOrd="0" destOrd="0" presId="urn:microsoft.com/office/officeart/2005/8/layout/vList4"/>
    <dgm:cxn modelId="{80E5BB5F-C238-489A-84FE-F8E519BDC57F}" srcId="{5B64F000-5AA4-426E-B94A-4EE2A798083B}" destId="{EC01D972-ACE6-40C3-BFEB-35FC0F8BA0AB}" srcOrd="1" destOrd="0" parTransId="{9A9F5BA1-0669-4157-9F76-7B777A6C9898}" sibTransId="{C68BB2A0-43CB-487E-9A1F-FBD1413DE5BC}"/>
    <dgm:cxn modelId="{59C28C3F-E2D5-4B17-B886-8649EDD629F2}" type="presOf" srcId="{5B64F000-5AA4-426E-B94A-4EE2A798083B}" destId="{02D281E4-2225-4171-BD50-CC1028EBB70A}" srcOrd="0" destOrd="0" presId="urn:microsoft.com/office/officeart/2005/8/layout/vList4"/>
    <dgm:cxn modelId="{34C72BA2-8530-4F84-813C-581F9CD6BD8B}" type="presOf" srcId="{620D77AF-338E-400E-BD7A-405C9F9F69B9}" destId="{80A4D6B0-DCB9-4691-B5CE-34D3F7B3B41E}" srcOrd="0" destOrd="0" presId="urn:microsoft.com/office/officeart/2005/8/layout/vList4"/>
    <dgm:cxn modelId="{5D0143C0-8B8A-4959-82F7-357FE63E3026}" srcId="{5B64F000-5AA4-426E-B94A-4EE2A798083B}" destId="{3ECCFFF5-D976-4010-B1A6-D92BAB868E75}" srcOrd="0" destOrd="0" parTransId="{CB3F5634-08C8-4E60-8244-02A49B32AFB2}" sibTransId="{944E3B24-DEAB-478D-B804-6B83A7A1B7D5}"/>
    <dgm:cxn modelId="{BF77B30F-31AD-4B2B-BB9F-3FC1CF237BE0}" type="presOf" srcId="{620D77AF-338E-400E-BD7A-405C9F9F69B9}" destId="{01B4ABE0-F4B2-4476-AF5E-6DAEDE95AF65}" srcOrd="1" destOrd="0" presId="urn:microsoft.com/office/officeart/2005/8/layout/vList4"/>
    <dgm:cxn modelId="{F025F797-4815-49D2-8FCC-14E96F291594}" type="presParOf" srcId="{02D281E4-2225-4171-BD50-CC1028EBB70A}" destId="{E1CF653B-D348-43A9-B3C8-707CC6B99129}" srcOrd="0" destOrd="0" presId="urn:microsoft.com/office/officeart/2005/8/layout/vList4"/>
    <dgm:cxn modelId="{9770DD6B-3C8E-40AB-8F2A-2D8E5362EDE7}" type="presParOf" srcId="{E1CF653B-D348-43A9-B3C8-707CC6B99129}" destId="{B805FFD1-F57E-4382-AEBC-9AAD941B6369}" srcOrd="0" destOrd="0" presId="urn:microsoft.com/office/officeart/2005/8/layout/vList4"/>
    <dgm:cxn modelId="{75022FA5-6419-4452-95A6-01A05EA51E33}" type="presParOf" srcId="{E1CF653B-D348-43A9-B3C8-707CC6B99129}" destId="{1535E884-8192-464D-B3C0-AA018897A7F6}" srcOrd="1" destOrd="0" presId="urn:microsoft.com/office/officeart/2005/8/layout/vList4"/>
    <dgm:cxn modelId="{461591D6-A6E4-492D-862A-76514973FF7A}" type="presParOf" srcId="{E1CF653B-D348-43A9-B3C8-707CC6B99129}" destId="{B703BFF6-5310-4962-8714-2D32F0CC2998}" srcOrd="2" destOrd="0" presId="urn:microsoft.com/office/officeart/2005/8/layout/vList4"/>
    <dgm:cxn modelId="{779223DF-2029-4FD0-A794-EB2516B97B1C}" type="presParOf" srcId="{02D281E4-2225-4171-BD50-CC1028EBB70A}" destId="{7B59642F-4270-4A00-B10E-14FF143090B7}" srcOrd="1" destOrd="0" presId="urn:microsoft.com/office/officeart/2005/8/layout/vList4"/>
    <dgm:cxn modelId="{EA25C706-0D45-4FA0-A974-613662AD728A}" type="presParOf" srcId="{02D281E4-2225-4171-BD50-CC1028EBB70A}" destId="{83FE1D7E-B7A7-4AB1-B2B2-A1CC6D40B973}" srcOrd="2" destOrd="0" presId="urn:microsoft.com/office/officeart/2005/8/layout/vList4"/>
    <dgm:cxn modelId="{E4C9D7FB-C305-4339-8C15-E884B4062817}" type="presParOf" srcId="{83FE1D7E-B7A7-4AB1-B2B2-A1CC6D40B973}" destId="{9CF70DB8-8E47-4404-883E-BBD715019471}" srcOrd="0" destOrd="0" presId="urn:microsoft.com/office/officeart/2005/8/layout/vList4"/>
    <dgm:cxn modelId="{A043A254-DDFF-4527-971D-4D629503B7A3}" type="presParOf" srcId="{83FE1D7E-B7A7-4AB1-B2B2-A1CC6D40B973}" destId="{0348FC9E-33FE-4033-BC1A-0DD175865273}" srcOrd="1" destOrd="0" presId="urn:microsoft.com/office/officeart/2005/8/layout/vList4"/>
    <dgm:cxn modelId="{4DA085A8-A828-4C43-8CB6-910A93AE53EC}" type="presParOf" srcId="{83FE1D7E-B7A7-4AB1-B2B2-A1CC6D40B973}" destId="{39A5F0B7-FFE9-4705-9E85-86749E36CB5A}" srcOrd="2" destOrd="0" presId="urn:microsoft.com/office/officeart/2005/8/layout/vList4"/>
    <dgm:cxn modelId="{974CC3E4-5B01-4BD5-B06C-E8A049252C03}" type="presParOf" srcId="{02D281E4-2225-4171-BD50-CC1028EBB70A}" destId="{DA051BC5-D3B5-4871-A2D3-E9A97C65BE59}" srcOrd="3" destOrd="0" presId="urn:microsoft.com/office/officeart/2005/8/layout/vList4"/>
    <dgm:cxn modelId="{E2B67A91-C72D-4DFA-AA49-40E9F1E64013}" type="presParOf" srcId="{02D281E4-2225-4171-BD50-CC1028EBB70A}" destId="{E04E51FD-E34E-458F-BD21-C14B3E367A97}" srcOrd="4" destOrd="0" presId="urn:microsoft.com/office/officeart/2005/8/layout/vList4"/>
    <dgm:cxn modelId="{6889A209-4451-48A7-AE27-7795A4355321}" type="presParOf" srcId="{E04E51FD-E34E-458F-BD21-C14B3E367A97}" destId="{80A4D6B0-DCB9-4691-B5CE-34D3F7B3B41E}" srcOrd="0" destOrd="0" presId="urn:microsoft.com/office/officeart/2005/8/layout/vList4"/>
    <dgm:cxn modelId="{25B46155-3B5D-44C4-96B9-0FBC1E8BC73D}" type="presParOf" srcId="{E04E51FD-E34E-458F-BD21-C14B3E367A97}" destId="{D27E7C06-0F95-4C3B-8908-9E5237696A89}" srcOrd="1" destOrd="0" presId="urn:microsoft.com/office/officeart/2005/8/layout/vList4"/>
    <dgm:cxn modelId="{33DAD393-0B63-4F01-83BB-3AE4B692F8B7}" type="presParOf" srcId="{E04E51FD-E34E-458F-BD21-C14B3E367A97}" destId="{01B4ABE0-F4B2-4476-AF5E-6DAEDE95AF65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805FFD1-F57E-4382-AEBC-9AAD941B6369}">
      <dsp:nvSpPr>
        <dsp:cNvPr id="0" name=""/>
        <dsp:cNvSpPr/>
      </dsp:nvSpPr>
      <dsp:spPr>
        <a:xfrm>
          <a:off x="0" y="0"/>
          <a:ext cx="7786742" cy="138916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Безопасные качественные автомобильные дороги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latin typeface="Times New Roman" pitchFamily="18" charset="0"/>
              <a:cs typeface="Times New Roman" pitchFamily="18" charset="0"/>
            </a:rPr>
            <a:t>Региональный проект «Дорожная сеть»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latin typeface="Times New Roman" pitchFamily="18" charset="0"/>
              <a:cs typeface="Times New Roman" pitchFamily="18" charset="0"/>
            </a:rPr>
            <a:t>В 2021 году – ремонт дорог в м.о.г. Киреевск, ул. Мира, ул. Набережная </a:t>
          </a:r>
          <a:r>
            <a:rPr lang="ru-RU" sz="1400" b="1" kern="1200" dirty="0" smtClean="0">
              <a:latin typeface="Times New Roman" pitchFamily="18" charset="0"/>
              <a:cs typeface="Times New Roman" pitchFamily="18" charset="0"/>
            </a:rPr>
            <a:t>– на сумму 45,2 млн.руб. Исполнено на 01.07.2021 -36,2 млн.руб.</a:t>
          </a:r>
          <a:endParaRPr lang="ru-RU" sz="1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720061" y="0"/>
        <a:ext cx="6066680" cy="1389164"/>
      </dsp:txXfrm>
    </dsp:sp>
    <dsp:sp modelId="{1535E884-8192-464D-B3C0-AA018897A7F6}">
      <dsp:nvSpPr>
        <dsp:cNvPr id="0" name=""/>
        <dsp:cNvSpPr/>
      </dsp:nvSpPr>
      <dsp:spPr>
        <a:xfrm>
          <a:off x="162713" y="43729"/>
          <a:ext cx="1557348" cy="1301706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9CF70DB8-8E47-4404-883E-BBD715019471}">
      <dsp:nvSpPr>
        <dsp:cNvPr id="0" name=""/>
        <dsp:cNvSpPr/>
      </dsp:nvSpPr>
      <dsp:spPr>
        <a:xfrm>
          <a:off x="0" y="1551878"/>
          <a:ext cx="7786742" cy="172599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Жилье и городская среда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latin typeface="Times New Roman" pitchFamily="18" charset="0"/>
              <a:cs typeface="Times New Roman" pitchFamily="18" charset="0"/>
            </a:rPr>
            <a:t>Региональный проект «Обеспечение устойчивого сокращения непригодного для проживания жилищного фонда»  - мероприятия по переселению граждан из аварийного жилья </a:t>
          </a:r>
          <a:r>
            <a:rPr lang="ru-RU" sz="1400" b="1" kern="1200" dirty="0" smtClean="0">
              <a:latin typeface="Times New Roman" pitchFamily="18" charset="0"/>
              <a:cs typeface="Times New Roman" pitchFamily="18" charset="0"/>
            </a:rPr>
            <a:t>-401,0 млн.руб.</a:t>
          </a:r>
          <a:endParaRPr lang="ru-RU" sz="1400" b="1" kern="1200" dirty="0" smtClean="0">
            <a:latin typeface="Times New Roman" pitchFamily="18" charset="0"/>
            <a:cs typeface="Times New Roman" pitchFamily="18" charset="0"/>
          </a:endParaRP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latin typeface="Times New Roman" pitchFamily="18" charset="0"/>
              <a:cs typeface="Times New Roman" pitchFamily="18" charset="0"/>
            </a:rPr>
            <a:t>«Формирование комфортной городской среды» - в 2021 году обустройство парка в г. Липки </a:t>
          </a:r>
          <a:r>
            <a:rPr lang="ru-RU" sz="1400" b="1" kern="1200" dirty="0" smtClean="0">
              <a:latin typeface="Times New Roman" pitchFamily="18" charset="0"/>
              <a:cs typeface="Times New Roman" pitchFamily="18" charset="0"/>
            </a:rPr>
            <a:t>и ремонт дворовых территорий на общую сумму 102,8 млн.руб. Исполнено на 01.07.2021 – 28,3 млн.руб.</a:t>
          </a:r>
          <a:endParaRPr lang="ru-RU" sz="1400" kern="1200" dirty="0"/>
        </a:p>
      </dsp:txBody>
      <dsp:txXfrm>
        <a:off x="1720061" y="1551878"/>
        <a:ext cx="6066680" cy="1725997"/>
      </dsp:txXfrm>
    </dsp:sp>
    <dsp:sp modelId="{0348FC9E-33FE-4033-BC1A-0DD175865273}">
      <dsp:nvSpPr>
        <dsp:cNvPr id="0" name=""/>
        <dsp:cNvSpPr/>
      </dsp:nvSpPr>
      <dsp:spPr>
        <a:xfrm>
          <a:off x="162713" y="1764023"/>
          <a:ext cx="1557348" cy="1301706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80A4D6B0-DCB9-4691-B5CE-34D3F7B3B41E}">
      <dsp:nvSpPr>
        <dsp:cNvPr id="0" name=""/>
        <dsp:cNvSpPr/>
      </dsp:nvSpPr>
      <dsp:spPr>
        <a:xfrm>
          <a:off x="0" y="3440589"/>
          <a:ext cx="7786742" cy="162713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l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500" b="1" kern="1200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1720061" y="3440589"/>
        <a:ext cx="6066680" cy="1627133"/>
      </dsp:txXfrm>
    </dsp:sp>
    <dsp:sp modelId="{D27E7C06-0F95-4C3B-8908-9E5237696A89}">
      <dsp:nvSpPr>
        <dsp:cNvPr id="0" name=""/>
        <dsp:cNvSpPr/>
      </dsp:nvSpPr>
      <dsp:spPr>
        <a:xfrm>
          <a:off x="162713" y="3603302"/>
          <a:ext cx="1557348" cy="1301706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3315DF-AA98-4F44-85D9-F843ECC38110}" type="datetimeFigureOut">
              <a:rPr lang="ru-RU" smtClean="0"/>
              <a:pPr/>
              <a:t>14.07.2021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0695EC-7365-4A07-A668-1F7FBFE4370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F7568-5836-4B5C-838D-36105F60B965}" type="datetime1">
              <a:rPr lang="ru-RU" smtClean="0"/>
              <a:pPr/>
              <a:t>14.07.2021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54013-6F04-4B92-985C-D8B7C91225DC}" type="datetime1">
              <a:rPr lang="ru-RU" smtClean="0"/>
              <a:pPr/>
              <a:t>14.07.2021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829EF-6A98-49D1-953F-D21B396B9F9C}" type="datetime1">
              <a:rPr lang="ru-RU" smtClean="0"/>
              <a:pPr/>
              <a:t>14.07.2021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6A021-F92B-4F05-8AF7-7EB8766D8511}" type="datetime1">
              <a:rPr lang="ru-RU" smtClean="0"/>
              <a:pPr/>
              <a:t>14.07.2021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3D79E-EA96-4973-A531-908754B35D73}" type="datetime1">
              <a:rPr lang="ru-RU" smtClean="0"/>
              <a:pPr/>
              <a:t>14.07.2021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A5F93-E628-40C3-8C3F-077A93DF9D7A}" type="datetime1">
              <a:rPr lang="ru-RU" smtClean="0"/>
              <a:pPr/>
              <a:t>14.07.2021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5D8CA-8950-4A88-992C-F86E8C07A21D}" type="datetime1">
              <a:rPr lang="ru-RU" smtClean="0"/>
              <a:pPr/>
              <a:t>14.07.2021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93BC4E-F227-4EBB-9F54-201A19544496}" type="datetime1">
              <a:rPr lang="ru-RU" smtClean="0"/>
              <a:pPr/>
              <a:t>14.07.2021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C327B-9F73-45B5-9B5B-A0CAFD7BF46D}" type="datetime1">
              <a:rPr lang="ru-RU" smtClean="0"/>
              <a:pPr/>
              <a:t>14.07.2021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D638D1-06E0-49D4-8AF8-C80E19A13612}" type="datetime1">
              <a:rPr lang="ru-RU" smtClean="0"/>
              <a:pPr/>
              <a:t>14.07.2021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7F9D7-4126-40A6-BFF3-5815D2E00801}" type="datetime1">
              <a:rPr lang="ru-RU" smtClean="0"/>
              <a:pPr/>
              <a:t>14.07.2021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401CD8-7DF4-4A8D-9DF0-C389375BABD7}" type="datetime1">
              <a:rPr lang="ru-RU" smtClean="0"/>
              <a:pPr/>
              <a:t>14.07.2021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  <p:sldLayoutId id="2147483971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1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571472" y="2857496"/>
            <a:ext cx="8001056" cy="14711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lvl="0" indent="-274320" algn="ctr">
              <a:spcBef>
                <a:spcPct val="20000"/>
              </a:spcBef>
              <a:buClr>
                <a:srgbClr val="0F6FC6"/>
              </a:buClr>
              <a:buSzPct val="85000"/>
            </a:pPr>
            <a:r>
              <a:rPr lang="ru-RU" sz="2800" b="1" dirty="0" smtClean="0">
                <a:solidFill>
                  <a:srgbClr val="C00000"/>
                </a:solidFill>
              </a:rPr>
              <a:t>Отчет об исполнении бюджета </a:t>
            </a:r>
            <a:r>
              <a:rPr lang="ru-RU" sz="2800" b="1" dirty="0" smtClean="0">
                <a:solidFill>
                  <a:srgbClr val="C00000"/>
                </a:solidFill>
              </a:rPr>
              <a:t>муниципального образования Киреевский </a:t>
            </a:r>
            <a:r>
              <a:rPr lang="ru-RU" sz="2800" b="1" dirty="0" smtClean="0">
                <a:solidFill>
                  <a:srgbClr val="C00000"/>
                </a:solidFill>
              </a:rPr>
              <a:t>район</a:t>
            </a:r>
            <a:r>
              <a:rPr lang="ru-RU" sz="2800" b="1" dirty="0" smtClean="0">
                <a:solidFill>
                  <a:srgbClr val="C00000"/>
                </a:solidFill>
              </a:rPr>
              <a:t> </a:t>
            </a:r>
            <a:endParaRPr lang="ru-RU" sz="2800" b="1" dirty="0" smtClean="0">
              <a:solidFill>
                <a:srgbClr val="C00000"/>
              </a:solidFill>
            </a:endParaRPr>
          </a:p>
          <a:p>
            <a:pPr marL="274320" lvl="0" indent="-274320" algn="ctr">
              <a:spcBef>
                <a:spcPct val="20000"/>
              </a:spcBef>
              <a:buClr>
                <a:srgbClr val="0F6FC6"/>
              </a:buClr>
              <a:buSzPct val="85000"/>
            </a:pPr>
            <a:r>
              <a:rPr lang="ru-RU" sz="2800" b="1" dirty="0" smtClean="0">
                <a:solidFill>
                  <a:srgbClr val="C00000"/>
                </a:solidFill>
              </a:rPr>
              <a:t>за 1 полугодие 2021 года</a:t>
            </a:r>
            <a:endParaRPr lang="ru-RU" sz="32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071538" y="4572008"/>
            <a:ext cx="735811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endParaRPr lang="ru-RU" b="1" dirty="0" smtClean="0">
              <a:solidFill>
                <a:srgbClr val="C00000"/>
              </a:solidFill>
            </a:endParaRPr>
          </a:p>
          <a:p>
            <a:pPr lvl="0" algn="ctr"/>
            <a:r>
              <a:rPr lang="ru-RU" b="1" dirty="0" smtClean="0">
                <a:solidFill>
                  <a:srgbClr val="0070C0"/>
                </a:solidFill>
              </a:rPr>
              <a:t>Информация </a:t>
            </a:r>
            <a:r>
              <a:rPr lang="ru-RU" b="1" dirty="0" smtClean="0">
                <a:solidFill>
                  <a:srgbClr val="0070C0"/>
                </a:solidFill>
              </a:rPr>
              <a:t>подготовлена финансовым управлением администрации муниципального образования Киреевский </a:t>
            </a:r>
            <a:r>
              <a:rPr lang="ru-RU" b="1" dirty="0" smtClean="0">
                <a:solidFill>
                  <a:srgbClr val="0070C0"/>
                </a:solidFill>
              </a:rPr>
              <a:t>район </a:t>
            </a:r>
            <a:r>
              <a:rPr lang="ru-RU" b="1" dirty="0" smtClean="0">
                <a:solidFill>
                  <a:srgbClr val="0070C0"/>
                </a:solidFill>
              </a:rPr>
              <a:t>с </a:t>
            </a:r>
            <a:r>
              <a:rPr lang="ru-RU" b="1" dirty="0" smtClean="0">
                <a:solidFill>
                  <a:srgbClr val="0070C0"/>
                </a:solidFill>
              </a:rPr>
              <a:t>учетом изменений, внесенных в решение Собрания представителей муниципального образования Киреевский район о бюджете от 30.06.2021</a:t>
            </a:r>
          </a:p>
          <a:p>
            <a:pPr algn="ctr">
              <a:buNone/>
            </a:pPr>
            <a:endParaRPr lang="ru-RU" b="1" dirty="0" smtClean="0">
              <a:solidFill>
                <a:srgbClr val="C00000"/>
              </a:solidFill>
            </a:endParaRPr>
          </a:p>
        </p:txBody>
      </p:sp>
      <p:pic>
        <p:nvPicPr>
          <p:cNvPr id="7" name="Рисунок 6" descr="258d1c2193fa935cac6dadcf787c1ff3.gif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714744" y="357166"/>
            <a:ext cx="1857388" cy="22630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Структура бюджета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2</a:t>
            </a:fld>
            <a:endParaRPr lang="ru-RU"/>
          </a:p>
        </p:txBody>
      </p:sp>
      <p:pic>
        <p:nvPicPr>
          <p:cNvPr id="10" name="Содержимое 9" descr="rashodyi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14414" y="1306164"/>
            <a:ext cx="6357982" cy="4834967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071538" y="620688"/>
            <a:ext cx="7456438" cy="1093800"/>
          </a:xfrm>
        </p:spPr>
        <p:txBody>
          <a:bodyPr>
            <a:noAutofit/>
          </a:bodyPr>
          <a:lstStyle/>
          <a:p>
            <a:pPr algn="ctr"/>
            <a:r>
              <a:rPr lang="ru-RU" sz="24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Исполнение бюджета муниципального образования Киреевский район </a:t>
            </a:r>
            <a:br>
              <a:rPr lang="ru-RU" sz="24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за 1 </a:t>
            </a:r>
            <a:r>
              <a:rPr lang="ru-RU" sz="2400" b="1" i="1" dirty="0" err="1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24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/г 2021 </a:t>
            </a:r>
            <a:r>
              <a:rPr lang="ru-RU" sz="24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года</a:t>
            </a:r>
            <a:endParaRPr lang="ru-RU" sz="2400" b="1" i="1" dirty="0"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5" name="Таблица 14"/>
          <p:cNvGraphicFramePr>
            <a:graphicFrameLocks noGrp="1"/>
          </p:cNvGraphicFramePr>
          <p:nvPr/>
        </p:nvGraphicFramePr>
        <p:xfrm>
          <a:off x="928663" y="1857364"/>
          <a:ext cx="7643867" cy="4554270"/>
        </p:xfrm>
        <a:graphic>
          <a:graphicData uri="http://schemas.openxmlformats.org/drawingml/2006/table">
            <a:tbl>
              <a:tblPr/>
              <a:tblGrid>
                <a:gridCol w="2781623"/>
                <a:gridCol w="1608098"/>
                <a:gridCol w="1590915"/>
                <a:gridCol w="1663231"/>
              </a:tblGrid>
              <a:tr h="1210768">
                <a:tc>
                  <a:txBody>
                    <a:bodyPr/>
                    <a:lstStyle/>
                    <a:p>
                      <a:pPr algn="ctr"/>
                      <a:endParaRPr lang="ru-RU" sz="1400" b="1" dirty="0" smtClean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Показатель</a:t>
                      </a:r>
                      <a:endParaRPr lang="ru-RU" sz="14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Уточненные плановые назначения на 2021, млн.руб.</a:t>
                      </a:r>
                      <a:endParaRPr lang="ru-RU" sz="14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</a:t>
                      </a:r>
                      <a:r>
                        <a:rPr lang="ru-RU" sz="1400" b="1" baseline="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за 1 </a:t>
                      </a:r>
                      <a:r>
                        <a:rPr lang="ru-RU" sz="1400" b="1" baseline="0" dirty="0" err="1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</a:t>
                      </a:r>
                      <a:r>
                        <a:rPr lang="ru-RU" sz="1400" b="1" baseline="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/г </a:t>
                      </a:r>
                      <a:r>
                        <a:rPr lang="ru-RU" sz="1400" b="1" baseline="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2021, млн.руб.</a:t>
                      </a:r>
                      <a:endParaRPr lang="ru-RU" sz="14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Процент исполнения, %</a:t>
                      </a:r>
                      <a:endParaRPr lang="ru-RU" sz="14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66397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Налоговые и неналоговые доходы   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403,4</a:t>
                      </a:r>
                      <a:endParaRPr lang="ru-RU" sz="1400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204,1</a:t>
                      </a:r>
                      <a:endParaRPr lang="ru-RU" sz="1400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50,6</a:t>
                      </a:r>
                      <a:endParaRPr lang="ru-RU" sz="1400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007782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Безвозмездные поступления из других бюджетов бюджетной системы РФ</a:t>
                      </a:r>
                      <a:endParaRPr lang="ru-RU" sz="1400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2143,0</a:t>
                      </a:r>
                      <a:endParaRPr lang="ru-RU" sz="1400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603,1</a:t>
                      </a:r>
                      <a:endParaRPr lang="ru-RU" sz="1400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28,1</a:t>
                      </a:r>
                      <a:endParaRPr lang="ru-RU" sz="1400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503890"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Доходы бюджета, всего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2546,4</a:t>
                      </a:r>
                      <a:endParaRPr lang="ru-RU" sz="1400" b="1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807,2</a:t>
                      </a:r>
                      <a:endParaRPr lang="ru-RU" sz="1400" b="1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31,7</a:t>
                      </a:r>
                      <a:endParaRPr lang="ru-RU" sz="1400" b="1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503890"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Расходы бюджета, всего</a:t>
                      </a:r>
                      <a:endParaRPr lang="ru-RU" sz="1400" b="1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2628,3</a:t>
                      </a:r>
                      <a:endParaRPr lang="ru-RU" sz="1400" b="1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777,3</a:t>
                      </a:r>
                      <a:endParaRPr lang="ru-RU" sz="1400" b="1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29,6</a:t>
                      </a:r>
                      <a:endParaRPr lang="ru-RU" sz="1400" b="1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663970"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Профицит (+), дефицит (-) бюджета</a:t>
                      </a:r>
                      <a:endParaRPr lang="ru-RU" sz="1400" b="1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-81,9</a:t>
                      </a:r>
                      <a:endParaRPr lang="ru-RU" sz="1400" b="1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29,9</a:t>
                      </a:r>
                      <a:endParaRPr lang="ru-RU" sz="1400" b="1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1538" y="214290"/>
            <a:ext cx="7558086" cy="85725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2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Поступление налоговых и неналоговых доходов в бюджет муниципального образования Киреевский район </a:t>
            </a:r>
            <a:br>
              <a:rPr lang="ru-RU" sz="22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2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за 1 </a:t>
            </a:r>
            <a:r>
              <a:rPr lang="ru-RU" sz="2200" b="1" i="1" dirty="0" err="1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22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/г 2020 </a:t>
            </a:r>
            <a:r>
              <a:rPr lang="ru-RU" sz="22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год и 1 </a:t>
            </a:r>
            <a:r>
              <a:rPr lang="ru-RU" sz="2200" b="1" i="1" dirty="0" err="1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22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/г 2021 </a:t>
            </a:r>
            <a:r>
              <a:rPr lang="ru-RU" sz="22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год (млн. руб.) </a:t>
            </a:r>
            <a:endParaRPr lang="ru-RU" sz="2200" b="1" i="1" dirty="0"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Диаграмма 4"/>
          <p:cNvGraphicFramePr/>
          <p:nvPr/>
        </p:nvGraphicFramePr>
        <p:xfrm>
          <a:off x="714348" y="1214422"/>
          <a:ext cx="7929618" cy="55007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Заголовок 17"/>
          <p:cNvSpPr>
            <a:spLocks noGrp="1"/>
          </p:cNvSpPr>
          <p:nvPr>
            <p:ph type="title"/>
          </p:nvPr>
        </p:nvSpPr>
        <p:spPr>
          <a:xfrm>
            <a:off x="1071538" y="71414"/>
            <a:ext cx="7764614" cy="92869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Структура безвозмездных поступлений в бюджет муниципального</a:t>
            </a:r>
            <a:br>
              <a:rPr lang="ru-RU" sz="20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образования Киреевский район за 1 </a:t>
            </a:r>
            <a:r>
              <a:rPr lang="ru-RU" sz="2000" b="1" i="1" dirty="0" err="1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20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/г 2021 </a:t>
            </a:r>
            <a:r>
              <a:rPr lang="ru-RU" sz="20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год (млн.руб.)</a:t>
            </a:r>
            <a:r>
              <a:rPr lang="ru-RU" sz="2000" b="1" i="1" dirty="0" smtClean="0">
                <a:solidFill>
                  <a:srgbClr val="C00000"/>
                </a:solidFill>
              </a:rPr>
              <a:t/>
            </a:r>
            <a:br>
              <a:rPr lang="ru-RU" sz="2000" b="1" i="1" dirty="0" smtClean="0">
                <a:solidFill>
                  <a:srgbClr val="C00000"/>
                </a:solidFill>
              </a:rPr>
            </a:br>
            <a:r>
              <a:rPr lang="ru-RU" sz="2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b="1" i="1" dirty="0">
              <a:solidFill>
                <a:srgbClr val="C00000"/>
              </a:solidFill>
            </a:endParaRPr>
          </a:p>
        </p:txBody>
      </p:sp>
      <p:graphicFrame>
        <p:nvGraphicFramePr>
          <p:cNvPr id="17" name="Рисунок 16"/>
          <p:cNvGraphicFramePr>
            <a:graphicFrameLocks noGrp="1"/>
          </p:cNvGraphicFramePr>
          <p:nvPr>
            <p:ph idx="1"/>
          </p:nvPr>
        </p:nvGraphicFramePr>
        <p:xfrm>
          <a:off x="500034" y="1142984"/>
          <a:ext cx="8215370" cy="55007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9" name="Номер слайда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Структура расходов бюджета за 1 </a:t>
            </a:r>
            <a:r>
              <a:rPr lang="ru-RU" sz="2800" b="1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/г 2021 </a:t>
            </a:r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года, млн.руб.</a:t>
            </a:r>
            <a:endParaRPr lang="ru-RU" sz="28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357158" y="1285860"/>
          <a:ext cx="8501122" cy="521497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1071538" y="1214422"/>
          <a:ext cx="7786742" cy="507209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7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7290" y="285728"/>
            <a:ext cx="7498080" cy="857256"/>
          </a:xfrm>
        </p:spPr>
        <p:txBody>
          <a:bodyPr>
            <a:normAutofit/>
          </a:bodyPr>
          <a:lstStyle/>
          <a:p>
            <a:pPr algn="ctr"/>
            <a:r>
              <a:rPr lang="ru-RU" sz="24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Национальные проекты, </a:t>
            </a:r>
            <a:br>
              <a:rPr lang="ru-RU" sz="24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реализуемые в Киреевском </a:t>
            </a:r>
            <a:r>
              <a:rPr lang="ru-RU" sz="24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районе в 2021 году</a:t>
            </a:r>
            <a:endParaRPr lang="ru-RU" sz="2400" dirty="0">
              <a:solidFill>
                <a:srgbClr val="C00000"/>
              </a:solidFill>
              <a:effectLst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857488" y="5072074"/>
            <a:ext cx="5715041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Образование</a:t>
            </a:r>
          </a:p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Региональный проект «Успех каждого ребёнка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»,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«Современная школа», «Цифровая образовательная среда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»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- 15,4 млн.руб. Заключено муниципальных контрактов на сумму 14,2 млн.руб.</a:t>
            </a:r>
            <a:endParaRPr lang="ru-RU" sz="14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Долговые обязательства, млн.руб.</a:t>
            </a:r>
            <a:endParaRPr lang="ru-RU" sz="28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1868</TotalTime>
  <Words>366</Words>
  <Application>Microsoft Office PowerPoint</Application>
  <PresentationFormat>Экран (4:3)</PresentationFormat>
  <Paragraphs>85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Структура бюджета</vt:lpstr>
      <vt:lpstr>Исполнение бюджета муниципального образования Киреевский район  за 1 п/г 2021 года</vt:lpstr>
      <vt:lpstr>Поступление налоговых и неналоговых доходов в бюджет муниципального образования Киреевский район  за 1 п/г 2020 год и 1 п/г 2021 год (млн. руб.) </vt:lpstr>
      <vt:lpstr>   Структура безвозмездных поступлений в бюджет муниципального образования Киреевский район за 1 п/г 2021 год (млн.руб.)  </vt:lpstr>
      <vt:lpstr>Структура расходов бюджета за 1 п/г 2021 года, млн.руб.</vt:lpstr>
      <vt:lpstr>Национальные проекты,  реализуемые в Киреевском районе в 2021 году</vt:lpstr>
      <vt:lpstr>Долговые обязательства, млн.руб.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Volchkova</cp:lastModifiedBy>
  <cp:revision>191</cp:revision>
  <dcterms:created xsi:type="dcterms:W3CDTF">2015-04-12T00:56:59Z</dcterms:created>
  <dcterms:modified xsi:type="dcterms:W3CDTF">2021-07-14T13:46:44Z</dcterms:modified>
</cp:coreProperties>
</file>