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8"/>
  </p:notesMasterIdLst>
  <p:sldIdLst>
    <p:sldId id="263" r:id="rId2"/>
    <p:sldId id="266" r:id="rId3"/>
    <p:sldId id="262" r:id="rId4"/>
    <p:sldId id="256" r:id="rId5"/>
    <p:sldId id="258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FFFF"/>
    <a:srgbClr val="FF6600"/>
    <a:srgbClr val="FF0066"/>
    <a:srgbClr val="3CE440"/>
    <a:srgbClr val="35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2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thickness val="0"/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74"/>
          <c:y val="4.9030301333557451E-2"/>
          <c:w val="0.72473038426341563"/>
          <c:h val="0.417414553452859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4.11519753466616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6.584316055465880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1522553097065291E-2"/>
                  <c:y val="-2.3703537799676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31</c:v>
                </c:pt>
                <c:pt idx="1">
                  <c:v>21.4</c:v>
                </c:pt>
                <c:pt idx="2">
                  <c:v>25.6</c:v>
                </c:pt>
                <c:pt idx="3">
                  <c:v>5.7</c:v>
                </c:pt>
                <c:pt idx="4">
                  <c:v>2.4</c:v>
                </c:pt>
                <c:pt idx="5">
                  <c:v>3.7</c:v>
                </c:pt>
                <c:pt idx="6">
                  <c:v>6.8</c:v>
                </c:pt>
                <c:pt idx="7">
                  <c:v>0.1</c:v>
                </c:pt>
                <c:pt idx="8">
                  <c:v>0.4</c:v>
                </c:pt>
                <c:pt idx="9">
                  <c:v>0.5</c:v>
                </c:pt>
                <c:pt idx="10">
                  <c:v>12.6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4.4329878185809204E-2"/>
                  <c:y val="3.16918166801982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398897567743321E-2"/>
                  <c:y val="-7.11106133990315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161930113862082E-2"/>
                  <c:y val="7.84829735808209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191967521224354E-2"/>
                  <c:y val="-7.90771099371083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412797834748282E-2"/>
                  <c:y val="5.2718073291405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7.5435783217356125E-3"/>
                  <c:y val="-1.1586177291264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1191967521224354E-2"/>
                  <c:y val="-5.2718073291405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2812723134960641E-2"/>
                  <c:y val="-7.7294144998947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9.6095423512205236E-3"/>
                  <c:y val="-1.80353004997543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4458795142744859E-2"/>
                  <c:y val="-2.1333184019709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24.4</c:v>
                </c:pt>
                <c:pt idx="1">
                  <c:v>15.9</c:v>
                </c:pt>
                <c:pt idx="2">
                  <c:v>19.7</c:v>
                </c:pt>
                <c:pt idx="3">
                  <c:v>4.5999999999999996</c:v>
                </c:pt>
                <c:pt idx="4">
                  <c:v>2</c:v>
                </c:pt>
                <c:pt idx="5">
                  <c:v>3.5</c:v>
                </c:pt>
                <c:pt idx="6">
                  <c:v>2</c:v>
                </c:pt>
                <c:pt idx="7">
                  <c:v>0.2</c:v>
                </c:pt>
                <c:pt idx="8">
                  <c:v>0.4</c:v>
                </c:pt>
                <c:pt idx="9">
                  <c:v>0</c:v>
                </c:pt>
                <c:pt idx="10">
                  <c:v>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1335848"/>
        <c:axId val="221336240"/>
        <c:axId val="0"/>
      </c:bar3DChart>
      <c:catAx>
        <c:axId val="221335848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221336240"/>
        <c:crosses val="autoZero"/>
        <c:auto val="1"/>
        <c:lblAlgn val="ctr"/>
        <c:lblOffset val="100"/>
        <c:noMultiLvlLbl val="0"/>
      </c:catAx>
      <c:valAx>
        <c:axId val="221336240"/>
        <c:scaling>
          <c:orientation val="minMax"/>
        </c:scaling>
        <c:delete val="0"/>
        <c:axPos val="r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221335848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7541177897850817"/>
          <c:y val="0.74018647720319108"/>
          <c:w val="0.17514526971328673"/>
          <c:h val="0.12200490868538692"/>
        </c:manualLayout>
      </c:layout>
      <c:overlay val="0"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93908937353614"/>
          <c:y val="7.2515554707342028E-2"/>
          <c:w val="0.5544182834532505"/>
          <c:h val="0.81991436285339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explosion val="1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23648438783439105"/>
                  <c:y val="0.17568119814154684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66,2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125,8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137805205939231"/>
                  <c:y val="0.13124625758355121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12,6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5992096590419883"/>
                  <c:y val="4.5131714255509332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9,7</a:t>
                    </a: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4.2475280055485523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Прочие поступления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kern="0" baseline="0" dirty="0" smtClean="0">
                        <a:latin typeface="Times New Roman" pitchFamily="18" charset="0"/>
                        <a:cs typeface="Times New Roman" pitchFamily="18" charset="0"/>
                      </a:rPr>
                      <a:t>1,3</a:t>
                    </a:r>
                  </a:p>
                  <a:p>
                    <a:pPr>
                      <a:defRPr sz="1600" b="1" i="0" kern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ru-RU" sz="1600" kern="0" baseline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7340006402173785"/>
                  <c:y val="1.3930250759138604E-2"/>
                </c:manualLayout>
              </c:layout>
              <c:tx>
                <c:rich>
                  <a:bodyPr/>
                  <a:lstStyle/>
                  <a:p>
                    <a:r>
                      <a:rPr lang="ru-RU" sz="1600" kern="0" baseline="0" dirty="0" smtClean="0">
                        <a:latin typeface="Times New Roman" pitchFamily="18" charset="0"/>
                      </a:rPr>
                      <a:t>Возврат –3,5</a:t>
                    </a:r>
                  </a:p>
                  <a:p>
                    <a:endParaRPr lang="ru-RU" sz="1600" kern="0" baseline="0" dirty="0">
                      <a:latin typeface="Times New Roman" pitchFamily="18" charset="0"/>
                    </a:endParaRPr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kern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Возврат остатков субсидий прошлых лет</c:v>
                </c:pt>
                <c:pt idx="5">
                  <c:v>Прочие безвозмездные поступления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59.4</c:v>
                </c:pt>
                <c:pt idx="1">
                  <c:v>127.3</c:v>
                </c:pt>
                <c:pt idx="2">
                  <c:v>17.5</c:v>
                </c:pt>
                <c:pt idx="3">
                  <c:v>25.9</c:v>
                </c:pt>
                <c:pt idx="4">
                  <c:v>3.1</c:v>
                </c:pt>
                <c:pt idx="5">
                  <c:v>-2.2000000000000002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353951665118129E-2"/>
          <c:y val="0.10781120759422465"/>
          <c:w val="0.84274812279645261"/>
          <c:h val="0.819619721880471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rgbClr val="00206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  <c:spPr>
              <a:solidFill>
                <a:srgbClr val="9F2190"/>
              </a:solidFill>
            </c:spPr>
          </c:dPt>
          <c:dPt>
            <c:idx val="6"/>
            <c:bubble3D val="0"/>
            <c:spPr>
              <a:solidFill>
                <a:srgbClr val="92D050"/>
              </a:solidFill>
            </c:spPr>
          </c:dPt>
          <c:dPt>
            <c:idx val="7"/>
            <c:bubble3D val="0"/>
            <c:spPr>
              <a:solidFill>
                <a:srgbClr val="FF0066"/>
              </a:solidFill>
            </c:spPr>
          </c:dPt>
          <c:dLbls>
            <c:dLbl>
              <c:idx val="0"/>
              <c:layout>
                <c:manualLayout>
                  <c:x val="-6.3758373379996069E-2"/>
                  <c:y val="-2.508673272287928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3371325862265793E-2"/>
                  <c:y val="-3.732059066456008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5424629681638725E-2"/>
                  <c:y val="1.2673690912186624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4704947547731392E-3"/>
                  <c:y val="-1.3022544462475163E-4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50894439917539158"/>
                  <c:y val="-9.445863974468676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8.146109341327773E-2"/>
                  <c:y val="3.88178859593779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6.2599539490794165E-2"/>
                  <c:y val="-3.766349784751414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5.7527751006894938E-2"/>
                  <c:y val="-2.231195951237410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7.7075555300063409E-2"/>
                  <c:y val="-1.1078478768594541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0096999671823412E-2"/>
                  <c:y val="-2.8564366552318032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3.1856822445467801E-2"/>
                  <c:y val="-9.1556430446194298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 и безопасность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 и спорт</c:v>
                </c:pt>
                <c:pt idx="6">
                  <c:v>Социальная политика</c:v>
                </c:pt>
                <c:pt idx="7">
                  <c:v>Межбюджетные трансферты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18.600000000000001</c:v>
                </c:pt>
                <c:pt idx="1">
                  <c:v>1.5</c:v>
                </c:pt>
                <c:pt idx="2">
                  <c:v>16.7</c:v>
                </c:pt>
                <c:pt idx="3">
                  <c:v>4.0999999999999996</c:v>
                </c:pt>
                <c:pt idx="4">
                  <c:v>205.3</c:v>
                </c:pt>
                <c:pt idx="5">
                  <c:v>31.7</c:v>
                </c:pt>
                <c:pt idx="6">
                  <c:v>3.8</c:v>
                </c:pt>
                <c:pt idx="7">
                  <c:v>15.2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51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568-5836-4B5C-838D-36105F60B965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54013-6F04-4B92-985C-D8B7C91225DC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829EF-6A98-49D1-953F-D21B396B9F9C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6A021-F92B-4F05-8AF7-7EB8766D8511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D79E-EA96-4973-A531-908754B35D73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5F93-E628-40C3-8C3F-077A93DF9D7A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D8CA-8950-4A88-992C-F86E8C07A21D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3BC4E-F227-4EBB-9F54-201A19544496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327B-9F73-45B5-9B5B-A0CAFD7BF46D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638D1-06E0-49D4-8AF8-C80E19A13612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F9D7-4126-40A6-BFF3-5815D2E00801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01CD8-7DF4-4A8D-9DF0-C389375BABD7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49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муниципального образования Киреевский район на 01.04.202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429264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7" name="Рисунок 6" descr="258d1c2193fa935cac6dadcf787c1ff3.gi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57166"/>
            <a:ext cx="165735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Структура бюджета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Содержимое 9" descr="rashody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306165"/>
            <a:ext cx="6215106" cy="47263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кв.202</a:t>
            </a:r>
            <a:r>
              <a:rPr lang="en-US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706522"/>
              </p:ext>
            </p:extLst>
          </p:nvPr>
        </p:nvGraphicFramePr>
        <p:xfrm>
          <a:off x="857224" y="1785926"/>
          <a:ext cx="7715306" cy="4625708"/>
        </p:xfrm>
        <a:graphic>
          <a:graphicData uri="http://schemas.openxmlformats.org/drawingml/2006/table">
            <a:tbl>
              <a:tblPr/>
              <a:tblGrid>
                <a:gridCol w="2807620"/>
                <a:gridCol w="1623127"/>
                <a:gridCol w="1605784"/>
                <a:gridCol w="1678775"/>
              </a:tblGrid>
              <a:tr h="1229760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202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1 кв. 202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43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480,1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2359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1961,8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179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2442,1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179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2545,6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438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кв. 202</a:t>
            </a:r>
            <a:r>
              <a:rPr lang="en-US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и 1 кв. 202</a:t>
            </a:r>
            <a:r>
              <a:rPr lang="en-US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42730881"/>
              </p:ext>
            </p:extLst>
          </p:nvPr>
        </p:nvGraphicFramePr>
        <p:xfrm>
          <a:off x="714348" y="1214422"/>
          <a:ext cx="792961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64614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1 кв. 202</a:t>
            </a:r>
            <a:r>
              <a:rPr lang="en-US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769949"/>
              </p:ext>
            </p:extLst>
          </p:nvPr>
        </p:nvGraphicFramePr>
        <p:xfrm>
          <a:off x="857224" y="1500174"/>
          <a:ext cx="757242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за 1 кв. 202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года, млн.руб.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68604"/>
              </p:ext>
            </p:extLst>
          </p:nvPr>
        </p:nvGraphicFramePr>
        <p:xfrm>
          <a:off x="142844" y="1527174"/>
          <a:ext cx="8663019" cy="504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</TotalTime>
  <Words>140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Структура бюджета</vt:lpstr>
      <vt:lpstr>Исполнение бюджета муниципального образования Киреевский район  за 1 кв.2022 года</vt:lpstr>
      <vt:lpstr>Поступление налоговых и неналоговых доходов в бюджет муниципального образования Киреевский район  за 1 кв. 2021 год и 1 кв. 2022 год (млн. руб.) </vt:lpstr>
      <vt:lpstr>   Структура безвозмездных поступлений в бюджет муниципального образования Киреевский район за 1 кв. 2022 год (млн.руб.)  </vt:lpstr>
      <vt:lpstr>Структура расходов бюджета за 1 кв. 2022 года, млн.руб.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 Николаевна Волчкова</cp:lastModifiedBy>
  <cp:revision>201</cp:revision>
  <dcterms:created xsi:type="dcterms:W3CDTF">2015-04-12T00:56:59Z</dcterms:created>
  <dcterms:modified xsi:type="dcterms:W3CDTF">2022-04-11T13:44:59Z</dcterms:modified>
</cp:coreProperties>
</file>