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6" r:id="rId1"/>
  </p:sldMasterIdLst>
  <p:notesMasterIdLst>
    <p:notesMasterId r:id="rId15"/>
  </p:notesMasterIdLst>
  <p:sldIdLst>
    <p:sldId id="263" r:id="rId2"/>
    <p:sldId id="265" r:id="rId3"/>
    <p:sldId id="256" r:id="rId4"/>
    <p:sldId id="258" r:id="rId5"/>
    <p:sldId id="280" r:id="rId6"/>
    <p:sldId id="282" r:id="rId7"/>
    <p:sldId id="268" r:id="rId8"/>
    <p:sldId id="267" r:id="rId9"/>
    <p:sldId id="283" r:id="rId10"/>
    <p:sldId id="284" r:id="rId11"/>
    <p:sldId id="286" r:id="rId12"/>
    <p:sldId id="285" r:id="rId13"/>
    <p:sldId id="28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E440"/>
    <a:srgbClr val="FF6600"/>
    <a:srgbClr val="9F2190"/>
    <a:srgbClr val="35A42C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1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0.18702347956736401"/>
          <c:y val="6.5313552524110349E-2"/>
          <c:w val="0.79181627191877335"/>
          <c:h val="0.77231427190741209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dPt>
            <c:idx val="0"/>
            <c:spPr>
              <a:solidFill>
                <a:srgbClr val="92D050"/>
              </a:solidFill>
              <a:ln>
                <a:solidFill>
                  <a:srgbClr val="FFFF00"/>
                </a:solidFill>
              </a:ln>
            </c:spPr>
          </c:dPt>
          <c:dPt>
            <c:idx val="1"/>
            <c:spPr>
              <a:solidFill>
                <a:srgbClr val="00B050"/>
              </a:solidFill>
              <a:ln>
                <a:solidFill>
                  <a:srgbClr val="FFFF00"/>
                </a:solidFill>
              </a:ln>
            </c:spPr>
          </c:dPt>
          <c:dLbls>
            <c:dLbl>
              <c:idx val="0"/>
              <c:layout>
                <c:manualLayout>
                  <c:x val="1.8518388905997742E-2"/>
                  <c:y val="-2.1977976337160955E-2"/>
                </c:manualLayout>
              </c:layout>
              <c:showVal val="1"/>
            </c:dLbl>
            <c:dLbl>
              <c:idx val="1"/>
              <c:layout>
                <c:manualLayout>
                  <c:x val="1.8518388905997742E-2"/>
                  <c:y val="-6.5933929011482817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1845.1</c:v>
                </c:pt>
                <c:pt idx="1">
                  <c:v>1735.7</c:v>
                </c:pt>
              </c:numCache>
            </c:numRef>
          </c:val>
        </c:ser>
        <c:shape val="box"/>
        <c:axId val="85187200"/>
        <c:axId val="87490944"/>
        <c:axId val="87579264"/>
      </c:bar3DChart>
      <c:catAx>
        <c:axId val="85187200"/>
        <c:scaling>
          <c:orientation val="minMax"/>
        </c:scaling>
        <c:axPos val="b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7490944"/>
        <c:crosses val="autoZero"/>
        <c:auto val="1"/>
        <c:lblAlgn val="ctr"/>
        <c:lblOffset val="100"/>
      </c:catAx>
      <c:valAx>
        <c:axId val="8749094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5187200"/>
        <c:crosses val="autoZero"/>
        <c:crossBetween val="between"/>
      </c:valAx>
      <c:serAx>
        <c:axId val="87579264"/>
        <c:scaling>
          <c:orientation val="minMax"/>
        </c:scaling>
        <c:delete val="1"/>
        <c:axPos val="b"/>
        <c:tickLblPos val="none"/>
        <c:crossAx val="87490944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dPt>
            <c:idx val="0"/>
            <c:spPr>
              <a:solidFill>
                <a:schemeClr val="accent4">
                  <a:lumMod val="75000"/>
                </a:schemeClr>
              </a:solidFill>
              <a:ln>
                <a:solidFill>
                  <a:srgbClr val="FFFF00"/>
                </a:solidFill>
              </a:ln>
            </c:spPr>
          </c:dPt>
          <c:dPt>
            <c:idx val="1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rgbClr val="FFFF00"/>
                </a:solidFill>
              </a:ln>
            </c:spPr>
          </c:dPt>
          <c:dLbls>
            <c:dLbl>
              <c:idx val="0"/>
              <c:layout>
                <c:manualLayout>
                  <c:x val="0"/>
                  <c:y val="-7.958096811088701E-2"/>
                </c:manualLayout>
              </c:layout>
              <c:showVal val="1"/>
            </c:dLbl>
            <c:dLbl>
              <c:idx val="1"/>
              <c:layout>
                <c:manualLayout>
                  <c:x val="2.0125645301612639E-2"/>
                  <c:y val="-7.1204024099214683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1908.1</c:v>
                </c:pt>
                <c:pt idx="1">
                  <c:v>1712.5</c:v>
                </c:pt>
              </c:numCache>
            </c:numRef>
          </c:val>
        </c:ser>
        <c:shape val="box"/>
        <c:axId val="82839424"/>
        <c:axId val="82840960"/>
        <c:axId val="87579712"/>
      </c:bar3DChart>
      <c:catAx>
        <c:axId val="82839424"/>
        <c:scaling>
          <c:orientation val="minMax"/>
        </c:scaling>
        <c:axPos val="b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2840960"/>
        <c:crosses val="autoZero"/>
        <c:auto val="1"/>
        <c:lblAlgn val="ctr"/>
        <c:lblOffset val="100"/>
      </c:catAx>
      <c:valAx>
        <c:axId val="8284096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2839424"/>
        <c:crosses val="autoZero"/>
        <c:crossBetween val="between"/>
      </c:valAx>
      <c:serAx>
        <c:axId val="87579712"/>
        <c:scaling>
          <c:orientation val="minMax"/>
        </c:scaling>
        <c:delete val="1"/>
        <c:axPos val="b"/>
        <c:tickLblPos val="none"/>
        <c:crossAx val="82840960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sideWall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0.11366810692099769"/>
          <c:y val="4.9030301333557423E-2"/>
          <c:w val="0.72473038426341563"/>
          <c:h val="0.4174145534528587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FFC000"/>
            </a:solidFill>
          </c:spPr>
          <c:dLbls>
            <c:dLbl>
              <c:idx val="0"/>
              <c:layout>
                <c:manualLayout>
                  <c:x val="8.2303950693323261E-3"/>
                  <c:y val="-3.3184952919547955E-2"/>
                </c:manualLayout>
              </c:layout>
              <c:showVal val="1"/>
            </c:dLbl>
            <c:dLbl>
              <c:idx val="1"/>
              <c:layout>
                <c:manualLayout>
                  <c:x val="-6.5843160554658652E-3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-3.2921580277329638E-3"/>
                  <c:y val="-4.5036721819386547E-2"/>
                </c:manualLayout>
              </c:layout>
              <c:showVal val="1"/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Val val="1"/>
            </c:dLbl>
            <c:dLbl>
              <c:idx val="5"/>
              <c:layout>
                <c:manualLayout>
                  <c:x val="-4.9382370415993991E-3"/>
                  <c:y val="-9.4814151198708493E-3"/>
                </c:manualLayout>
              </c:layout>
              <c:showVal val="1"/>
            </c:dLbl>
            <c:dLbl>
              <c:idx val="8"/>
              <c:layout>
                <c:manualLayout>
                  <c:x val="0"/>
                  <c:y val="-1.1851768899838563E-2"/>
                </c:manualLayout>
              </c:layout>
              <c:showVal val="1"/>
            </c:dLbl>
            <c:dLbl>
              <c:idx val="10"/>
              <c:layout>
                <c:manualLayout>
                  <c:x val="-1.3168632110931722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119.4</c:v>
                </c:pt>
                <c:pt idx="1">
                  <c:v>68.400000000000006</c:v>
                </c:pt>
                <c:pt idx="2">
                  <c:v>76.099999999999994</c:v>
                </c:pt>
                <c:pt idx="3">
                  <c:v>18.7</c:v>
                </c:pt>
                <c:pt idx="4">
                  <c:v>9.6</c:v>
                </c:pt>
                <c:pt idx="5">
                  <c:v>26.2</c:v>
                </c:pt>
                <c:pt idx="6">
                  <c:v>14.4</c:v>
                </c:pt>
                <c:pt idx="7">
                  <c:v>1.5</c:v>
                </c:pt>
                <c:pt idx="8">
                  <c:v>8.9</c:v>
                </c:pt>
                <c:pt idx="9">
                  <c:v>0.1</c:v>
                </c:pt>
                <c:pt idx="10">
                  <c:v>43.7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4.7888974951602728E-2"/>
                  <c:y val="1.5530296667506559E-2"/>
                </c:manualLayout>
              </c:layout>
              <c:showVal val="1"/>
            </c:dLbl>
            <c:dLbl>
              <c:idx val="1"/>
              <c:layout>
                <c:manualLayout>
                  <c:x val="1.3168372885890173E-2"/>
                  <c:y val="-2.3703537799677116E-2"/>
                </c:manualLayout>
              </c:layout>
              <c:showVal val="1"/>
            </c:dLbl>
            <c:dLbl>
              <c:idx val="2"/>
              <c:layout>
                <c:manualLayout>
                  <c:x val="2.5161930113862082E-2"/>
                  <c:y val="7.8482973580820924E-3"/>
                </c:manualLayout>
              </c:layout>
              <c:showVal val="1"/>
            </c:dLbl>
            <c:dLbl>
              <c:idx val="3"/>
              <c:layout>
                <c:manualLayout>
                  <c:x val="2.1191967521224299E-2"/>
                  <c:y val="-7.9077109937108203E-3"/>
                </c:manualLayout>
              </c:layout>
              <c:showVal val="1"/>
            </c:dLbl>
            <c:dLbl>
              <c:idx val="4"/>
              <c:layout>
                <c:manualLayout>
                  <c:x val="1.4127978347482802E-2"/>
                  <c:y val="5.2718073291405619E-3"/>
                </c:manualLayout>
              </c:layout>
              <c:showVal val="1"/>
            </c:dLbl>
            <c:dLbl>
              <c:idx val="5"/>
              <c:layout>
                <c:manualLayout>
                  <c:x val="2.2358289446533799E-2"/>
                  <c:y val="-1.3956531071231931E-2"/>
                </c:manualLayout>
              </c:layout>
              <c:showVal val="1"/>
            </c:dLbl>
            <c:dLbl>
              <c:idx val="6"/>
              <c:layout>
                <c:manualLayout>
                  <c:x val="2.1191967521224299E-2"/>
                  <c:y val="-5.2718073291405619E-3"/>
                </c:manualLayout>
              </c:layout>
              <c:showVal val="1"/>
            </c:dLbl>
            <c:dLbl>
              <c:idx val="7"/>
              <c:layout>
                <c:manualLayout>
                  <c:x val="1.6015903918700749E-2"/>
                  <c:y val="-2.3188243499684152E-2"/>
                </c:manualLayout>
              </c:layout>
              <c:showVal val="1"/>
            </c:dLbl>
            <c:dLbl>
              <c:idx val="8"/>
              <c:layout>
                <c:manualLayout>
                  <c:x val="1.2812723134960638E-2"/>
                  <c:y val="-7.7294144998947423E-3"/>
                </c:manualLayout>
              </c:layout>
              <c:showVal val="1"/>
            </c:dLbl>
            <c:dLbl>
              <c:idx val="9"/>
              <c:layout>
                <c:manualLayout>
                  <c:x val="9.609542351220508E-3"/>
                  <c:y val="-1.8035300499754325E-2"/>
                </c:manualLayout>
              </c:layout>
              <c:showVal val="1"/>
            </c:dLbl>
            <c:dLbl>
              <c:idx val="10"/>
              <c:layout>
                <c:manualLayout>
                  <c:x val="1.2812723134960638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 i="0" cap="all" baseline="0">
                    <a:solidFill>
                      <a:schemeClr val="accent5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128.1</c:v>
                </c:pt>
                <c:pt idx="1">
                  <c:v>69.099999999999994</c:v>
                </c:pt>
                <c:pt idx="2">
                  <c:v>94</c:v>
                </c:pt>
                <c:pt idx="3">
                  <c:v>17.7</c:v>
                </c:pt>
                <c:pt idx="4">
                  <c:v>9.3000000000000007</c:v>
                </c:pt>
                <c:pt idx="5">
                  <c:v>23.5</c:v>
                </c:pt>
                <c:pt idx="6">
                  <c:v>19.100000000000001</c:v>
                </c:pt>
                <c:pt idx="7">
                  <c:v>0.3000000000000001</c:v>
                </c:pt>
                <c:pt idx="8">
                  <c:v>2.9</c:v>
                </c:pt>
                <c:pt idx="9">
                  <c:v>0.4</c:v>
                </c:pt>
                <c:pt idx="10">
                  <c:v>29.3</c:v>
                </c:pt>
              </c:numCache>
            </c:numRef>
          </c:val>
        </c:ser>
        <c:shape val="cylinder"/>
        <c:axId val="87681280"/>
        <c:axId val="87687168"/>
        <c:axId val="0"/>
      </c:bar3DChart>
      <c:catAx>
        <c:axId val="87681280"/>
        <c:scaling>
          <c:orientation val="minMax"/>
        </c:scaling>
        <c:axPos val="b"/>
        <c:majorTickMark val="cross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87687168"/>
        <c:crosses val="autoZero"/>
        <c:auto val="1"/>
        <c:lblAlgn val="ctr"/>
        <c:lblOffset val="100"/>
      </c:catAx>
      <c:valAx>
        <c:axId val="87687168"/>
        <c:scaling>
          <c:orientation val="minMax"/>
        </c:scaling>
        <c:axPos val="r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87681280"/>
        <c:crosses val="max"/>
        <c:crossBetween val="between"/>
        <c:majorUnit val="30"/>
      </c:valAx>
    </c:plotArea>
    <c:legend>
      <c:legendPos val="r"/>
      <c:layout>
        <c:manualLayout>
          <c:xMode val="edge"/>
          <c:yMode val="edge"/>
          <c:x val="0.76372733213630262"/>
          <c:y val="0.72106964547346442"/>
          <c:w val="0.17514526971328673"/>
          <c:h val="0.12200490868538692"/>
        </c:manualLayout>
      </c:layout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explosion val="25"/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7030A0"/>
              </a:solidFill>
            </c:spPr>
          </c:dPt>
          <c:dPt>
            <c:idx val="3"/>
            <c:spPr>
              <a:solidFill>
                <a:srgbClr val="00B050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7.6118484470141717E-2"/>
                  <c:y val="0.19225625853750941"/>
                </c:manualLayout>
              </c:layout>
              <c:showLegendKey val="1"/>
              <c:showVal val="1"/>
              <c:showCatName val="1"/>
            </c:dLbl>
            <c:dLbl>
              <c:idx val="1"/>
              <c:layout>
                <c:manualLayout>
                  <c:x val="0.11056999191703025"/>
                  <c:y val="-0.22285367422409327"/>
                </c:manualLayout>
              </c:layout>
              <c:showLegendKey val="1"/>
              <c:showVal val="1"/>
              <c:showCatName val="1"/>
            </c:dLbl>
            <c:dLbl>
              <c:idx val="2"/>
              <c:layout>
                <c:manualLayout>
                  <c:x val="0"/>
                  <c:y val="-6.1830383843878081E-2"/>
                </c:manualLayout>
              </c:layout>
              <c:spPr/>
              <c:txPr>
                <a:bodyPr/>
                <a:lstStyle/>
                <a:p>
                  <a:pPr>
                    <a:defRPr sz="1600" b="1" i="0" baseline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1"/>
            </c:dLbl>
            <c:dLbl>
              <c:idx val="3"/>
              <c:layout>
                <c:manualLayout>
                  <c:x val="-7.2334231697929657E-2"/>
                  <c:y val="1.4069051976048257E-3"/>
                </c:manualLayout>
              </c:layout>
              <c:spPr/>
              <c:txPr>
                <a:bodyPr/>
                <a:lstStyle/>
                <a:p>
                  <a:pPr>
                    <a:defRPr sz="1600" b="1" i="0" baseline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1"/>
            </c:dLbl>
            <c:dLbl>
              <c:idx val="4"/>
              <c:layout>
                <c:manualLayout>
                  <c:x val="0.29115219176389834"/>
                  <c:y val="1.1543930746596001E-2"/>
                </c:manualLayout>
              </c:layout>
              <c:spPr/>
              <c:txPr>
                <a:bodyPr/>
                <a:lstStyle/>
                <a:p>
                  <a:pPr>
                    <a:defRPr sz="2000" b="1" i="0" baseline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1"/>
            </c:dLbl>
            <c:txPr>
              <a:bodyPr/>
              <a:lstStyle/>
              <a:p>
                <a:pPr>
                  <a:defRPr sz="2000" b="1" i="0" baseline="0"/>
                </a:pPr>
                <a:endParaRPr lang="ru-RU"/>
              </a:p>
            </c:txPr>
            <c:showLegendKey val="1"/>
            <c:showVal val="1"/>
            <c:showCatName val="1"/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  <c:pt idx="4">
                  <c:v>Прочие безвозмездные поступления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229.6</c:v>
                </c:pt>
                <c:pt idx="1">
                  <c:v>692.7</c:v>
                </c:pt>
                <c:pt idx="2">
                  <c:v>293.10000000000002</c:v>
                </c:pt>
                <c:pt idx="3">
                  <c:v>136.9</c:v>
                </c:pt>
                <c:pt idx="4">
                  <c:v>15.6</c:v>
                </c:pt>
              </c:numCache>
            </c:numRef>
          </c:val>
        </c:ser>
        <c:firstSliceAng val="0"/>
      </c:pieChart>
    </c:plotArea>
    <c:plotVisOnly val="1"/>
  </c:chart>
  <c:spPr>
    <a:gradFill>
      <a:gsLst>
        <a:gs pos="0">
          <a:schemeClr val="accent2">
            <a:lumMod val="40000"/>
            <a:lumOff val="60000"/>
          </a:schemeClr>
        </a:gs>
        <a:gs pos="64999">
          <a:srgbClr val="F0EBD5"/>
        </a:gs>
        <a:gs pos="100000">
          <a:srgbClr val="D1C39F"/>
        </a:gs>
      </a:gsLst>
      <a:lin ang="5400000" scaled="0"/>
    </a:gradFill>
    <a:effectLst>
      <a:outerShdw blurRad="50800" dist="50800" dir="5400000" algn="ctr" rotWithShape="0">
        <a:srgbClr val="FFFF00"/>
      </a:outerShdw>
    </a:effectLst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40"/>
      <c:rotY val="40"/>
      <c:perspective val="30"/>
    </c:view3D>
    <c:plotArea>
      <c:layout>
        <c:manualLayout>
          <c:layoutTarget val="inner"/>
          <c:xMode val="edge"/>
          <c:yMode val="edge"/>
          <c:x val="9.212056735783613E-4"/>
          <c:y val="0.17994202847415924"/>
          <c:w val="0.53274070419436359"/>
          <c:h val="0.7349356330458695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Расходы, млн.руб./ проценты</c:v>
                </c:pt>
              </c:strCache>
            </c:strRef>
          </c:tx>
          <c:dPt>
            <c:idx val="0"/>
            <c:spPr>
              <a:solidFill>
                <a:srgbClr val="FF6600"/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0070C0"/>
              </a:solidFill>
            </c:spPr>
          </c:dPt>
          <c:dPt>
            <c:idx val="3"/>
            <c:spPr>
              <a:solidFill>
                <a:srgbClr val="C00000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00B0F0"/>
              </a:solidFill>
            </c:spPr>
          </c:dPt>
          <c:dPt>
            <c:idx val="6"/>
            <c:spPr>
              <a:solidFill>
                <a:srgbClr val="FF0000"/>
              </a:solidFill>
            </c:spPr>
          </c:dPt>
          <c:dPt>
            <c:idx val="7"/>
            <c:spPr>
              <a:solidFill>
                <a:srgbClr val="3CE440"/>
              </a:solidFill>
            </c:spPr>
          </c:dPt>
          <c:dPt>
            <c:idx val="8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4.5299038708708633E-2"/>
                  <c:y val="-8.5212697129458351E-2"/>
                </c:manualLayout>
              </c:layout>
              <c:showVal val="1"/>
              <c:showCatName val="1"/>
              <c:showPercent val="1"/>
            </c:dLbl>
            <c:dLbl>
              <c:idx val="1"/>
              <c:layout>
                <c:manualLayout>
                  <c:x val="4.9650491589655628E-2"/>
                  <c:y val="4.2951124972051634E-2"/>
                </c:manualLayout>
              </c:layout>
              <c:showVal val="1"/>
              <c:showCatName val="1"/>
              <c:showPercent val="1"/>
            </c:dLbl>
            <c:dLbl>
              <c:idx val="2"/>
              <c:layout>
                <c:manualLayout>
                  <c:x val="1.881644350218498E-2"/>
                  <c:y val="0.14137251690995964"/>
                </c:manualLayout>
              </c:layout>
              <c:showVal val="1"/>
              <c:showCatName val="1"/>
              <c:showPercent val="1"/>
            </c:dLbl>
            <c:dLbl>
              <c:idx val="3"/>
              <c:layout>
                <c:manualLayout>
                  <c:x val="-3.3627506623671137E-2"/>
                  <c:y val="7.1388850644317686E-2"/>
                </c:manualLayout>
              </c:layout>
              <c:showVal val="1"/>
              <c:showCatName val="1"/>
              <c:showPercent val="1"/>
            </c:dLbl>
            <c:dLbl>
              <c:idx val="4"/>
              <c:layout>
                <c:manualLayout>
                  <c:x val="-9.434563728496928E-2"/>
                  <c:y val="0.11428436651841409"/>
                </c:manualLayout>
              </c:layout>
              <c:showVal val="1"/>
              <c:showCatName val="1"/>
              <c:showPercent val="1"/>
            </c:dLbl>
            <c:dLbl>
              <c:idx val="5"/>
              <c:layout>
                <c:manualLayout>
                  <c:x val="3.7438694455968181E-2"/>
                  <c:y val="0.18633208909574625"/>
                </c:manualLayout>
              </c:layout>
              <c:showVal val="1"/>
              <c:showCatName val="1"/>
              <c:showPercent val="1"/>
            </c:dLbl>
            <c:dLbl>
              <c:idx val="6"/>
              <c:layout>
                <c:manualLayout>
                  <c:x val="-0.28325081507063948"/>
                  <c:y val="-3.3993042536349632E-2"/>
                </c:manualLayout>
              </c:layout>
              <c:showVal val="1"/>
              <c:showCatName val="1"/>
              <c:showPercent val="1"/>
            </c:dLbl>
            <c:dLbl>
              <c:idx val="7"/>
              <c:layout>
                <c:manualLayout>
                  <c:x val="-0.35558041696947079"/>
                  <c:y val="-0.16553451651876847"/>
                </c:manualLayout>
              </c:layout>
              <c:showVal val="1"/>
              <c:showCatName val="1"/>
              <c:showPercent val="1"/>
            </c:dLbl>
            <c:dLbl>
              <c:idx val="8"/>
              <c:layout>
                <c:manualLayout>
                  <c:x val="-0.16661364336271245"/>
                  <c:y val="-0.1525884884565101"/>
                </c:manualLayout>
              </c:layout>
              <c:showVal val="1"/>
              <c:showCatName val="1"/>
              <c:showPercent val="1"/>
            </c:dLbl>
            <c:dLbl>
              <c:idx val="9"/>
              <c:layout>
                <c:manualLayout>
                  <c:x val="4.2422672934445405E-2"/>
                  <c:y val="-0.18110368335489307"/>
                </c:manualLayout>
              </c:layout>
              <c:showVal val="1"/>
              <c:showCatName val="1"/>
              <c:showPercent val="1"/>
            </c:dLbl>
            <c:txPr>
              <a:bodyPr/>
              <a:lstStyle/>
              <a:p>
                <a:pPr>
                  <a:defRPr sz="1400" b="0" i="1" baseline="0"/>
                </a:pPr>
                <a:endParaRPr lang="ru-RU"/>
              </a:p>
            </c:txPr>
            <c:showVal val="1"/>
            <c:showCatName val="1"/>
            <c:showPercent val="1"/>
            <c:showLeaderLines val="1"/>
          </c:dLbls>
          <c:cat>
            <c:strRef>
              <c:f>Лист1!$A$2:$A$11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оборона и безопасность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 и спорт</c:v>
                </c:pt>
                <c:pt idx="7">
                  <c:v>Социальная политика</c:v>
                </c:pt>
                <c:pt idx="8">
                  <c:v>Межбюджетные трансферты</c:v>
                </c:pt>
                <c:pt idx="9">
                  <c:v>Обслуживание муниципального долга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94.3</c:v>
                </c:pt>
                <c:pt idx="1">
                  <c:v>12.4</c:v>
                </c:pt>
                <c:pt idx="2">
                  <c:v>151.1</c:v>
                </c:pt>
                <c:pt idx="3">
                  <c:v>165.4</c:v>
                </c:pt>
                <c:pt idx="4">
                  <c:v>11.6</c:v>
                </c:pt>
                <c:pt idx="5">
                  <c:v>1066.5999999999999</c:v>
                </c:pt>
                <c:pt idx="6">
                  <c:v>118.4</c:v>
                </c:pt>
                <c:pt idx="7">
                  <c:v>25</c:v>
                </c:pt>
                <c:pt idx="8">
                  <c:v>67.2</c:v>
                </c:pt>
                <c:pt idx="9">
                  <c:v>0.2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0868661700291924"/>
          <c:y val="8.2905111319826322E-2"/>
          <c:w val="0.28161648116994026"/>
          <c:h val="0.85367213719569845"/>
        </c:manualLayout>
      </c:layout>
      <c:txPr>
        <a:bodyPr/>
        <a:lstStyle/>
        <a:p>
          <a:pPr>
            <a:defRPr sz="140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Остаток долга по кредиту, млн. руб.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marker>
            <c:symbol val="circle"/>
            <c:size val="7"/>
            <c:spPr>
              <a:solidFill>
                <a:srgbClr val="C00000"/>
              </a:solidFill>
              <a:ln>
                <a:solidFill>
                  <a:schemeClr val="accent4">
                    <a:lumMod val="50000"/>
                  </a:schemeClr>
                </a:solidFill>
              </a:ln>
            </c:spPr>
          </c:marker>
          <c:cat>
            <c:numRef>
              <c:f>Лист1!$A$2:$A$5</c:f>
              <c:numCache>
                <c:formatCode>dd/mm/yyyy</c:formatCode>
                <c:ptCount val="4"/>
                <c:pt idx="0">
                  <c:v>43466</c:v>
                </c:pt>
                <c:pt idx="1">
                  <c:v>43831</c:v>
                </c:pt>
                <c:pt idx="2">
                  <c:v>44197</c:v>
                </c:pt>
                <c:pt idx="3">
                  <c:v>44562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9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</c:ser>
        <c:marker val="1"/>
        <c:axId val="118031104"/>
        <c:axId val="118655232"/>
      </c:lineChart>
      <c:dateAx>
        <c:axId val="118031104"/>
        <c:scaling>
          <c:orientation val="minMax"/>
        </c:scaling>
        <c:axPos val="b"/>
        <c:numFmt formatCode="dd/mm/yyyy" sourceLinked="1"/>
        <c:tickLblPos val="nextTo"/>
        <c:crossAx val="118655232"/>
        <c:crosses val="autoZero"/>
        <c:auto val="1"/>
        <c:lblOffset val="100"/>
      </c:dateAx>
      <c:valAx>
        <c:axId val="118655232"/>
        <c:scaling>
          <c:orientation val="minMax"/>
        </c:scaling>
        <c:axPos val="l"/>
        <c:majorGridlines/>
        <c:numFmt formatCode="General" sourceLinked="1"/>
        <c:tickLblPos val="nextTo"/>
        <c:crossAx val="118031104"/>
        <c:crosses val="autoZero"/>
        <c:crossBetween val="between"/>
      </c:valAx>
      <c:spPr>
        <a:solidFill>
          <a:schemeClr val="accent1">
            <a:lumMod val="20000"/>
            <a:lumOff val="80000"/>
          </a:schemeClr>
        </a:soli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64F000-5AA4-426E-B94A-4EE2A798083B}" type="doc">
      <dgm:prSet loTypeId="urn:microsoft.com/office/officeart/2005/8/layout/vList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CCFFF5-D976-4010-B1A6-D92BAB868E7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r>
            <a:rPr lang="ru-RU" sz="16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Региональный проект «Дорожная сеть»</a:t>
          </a:r>
        </a:p>
      </dgm:t>
    </dgm:pt>
    <dgm:pt modelId="{CB3F5634-08C8-4E60-8244-02A49B32AFB2}" type="parTrans" cxnId="{5D0143C0-8B8A-4959-82F7-357FE63E3026}">
      <dgm:prSet/>
      <dgm:spPr/>
      <dgm:t>
        <a:bodyPr/>
        <a:lstStyle/>
        <a:p>
          <a:endParaRPr lang="ru-RU"/>
        </a:p>
      </dgm:t>
    </dgm:pt>
    <dgm:pt modelId="{944E3B24-DEAB-478D-B804-6B83A7A1B7D5}" type="sibTrans" cxnId="{5D0143C0-8B8A-4959-82F7-357FE63E3026}">
      <dgm:prSet/>
      <dgm:spPr/>
      <dgm:t>
        <a:bodyPr/>
        <a:lstStyle/>
        <a:p>
          <a:endParaRPr lang="ru-RU"/>
        </a:p>
      </dgm:t>
    </dgm:pt>
    <dgm:pt modelId="{EC01D972-ACE6-40C3-BFEB-35FC0F8BA0A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Жилье и городская среда</a:t>
          </a:r>
        </a:p>
        <a:p>
          <a:r>
            <a:rPr lang="ru-RU" sz="16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Региональный проект «Обеспечение устойчивого сокращения непригодного для проживания жилищного фонда»  </a:t>
          </a:r>
          <a:endParaRPr lang="ru-RU" sz="1600" b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16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«Формирование комфортной городской среды»</a:t>
          </a:r>
          <a:endParaRPr lang="ru-RU" sz="1600" dirty="0"/>
        </a:p>
      </dgm:t>
    </dgm:pt>
    <dgm:pt modelId="{9A9F5BA1-0669-4157-9F76-7B777A6C9898}" type="parTrans" cxnId="{80E5BB5F-C238-489A-84FE-F8E519BDC57F}">
      <dgm:prSet/>
      <dgm:spPr/>
      <dgm:t>
        <a:bodyPr/>
        <a:lstStyle/>
        <a:p>
          <a:endParaRPr lang="ru-RU"/>
        </a:p>
      </dgm:t>
    </dgm:pt>
    <dgm:pt modelId="{C68BB2A0-43CB-487E-9A1F-FBD1413DE5BC}" type="sibTrans" cxnId="{80E5BB5F-C238-489A-84FE-F8E519BDC57F}">
      <dgm:prSet/>
      <dgm:spPr/>
      <dgm:t>
        <a:bodyPr/>
        <a:lstStyle/>
        <a:p>
          <a:endParaRPr lang="ru-RU"/>
        </a:p>
      </dgm:t>
    </dgm:pt>
    <dgm:pt modelId="{620D77AF-338E-400E-BD7A-405C9F9F69B9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dirty="0" smtClean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Образование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Региональный проект «Современная школа» 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Региональный проект «Цифровая образовательная среда»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7F904F-88EF-4878-89E2-2FAE2B3DE94D}" type="parTrans" cxnId="{DA7F0F0A-E2DA-43DB-A8C8-CCDEF6007EA3}">
      <dgm:prSet/>
      <dgm:spPr/>
      <dgm:t>
        <a:bodyPr/>
        <a:lstStyle/>
        <a:p>
          <a:endParaRPr lang="ru-RU"/>
        </a:p>
      </dgm:t>
    </dgm:pt>
    <dgm:pt modelId="{3FC92D86-156D-4CD5-885A-EF378557DDF4}" type="sibTrans" cxnId="{DA7F0F0A-E2DA-43DB-A8C8-CCDEF6007EA3}">
      <dgm:prSet/>
      <dgm:spPr/>
      <dgm:t>
        <a:bodyPr/>
        <a:lstStyle/>
        <a:p>
          <a:endParaRPr lang="ru-RU"/>
        </a:p>
      </dgm:t>
    </dgm:pt>
    <dgm:pt modelId="{A4116822-71D7-432F-A714-5FD01FB9DD80}">
      <dgm:prSet phldrT="[Текст]"/>
      <dgm:spPr/>
      <dgm:t>
        <a:bodyPr/>
        <a:lstStyle/>
        <a:p>
          <a:endParaRPr lang="ru-RU" b="1" dirty="0" smtClean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E6CD971-CE9D-406D-98D2-93C09CA8D5EC}" type="parTrans" cxnId="{B6CF6A7B-114A-40F1-8B70-CFDB0BB4E685}">
      <dgm:prSet/>
      <dgm:spPr/>
      <dgm:t>
        <a:bodyPr/>
        <a:lstStyle/>
        <a:p>
          <a:endParaRPr lang="ru-RU"/>
        </a:p>
      </dgm:t>
    </dgm:pt>
    <dgm:pt modelId="{60AE288E-1130-4241-949A-AAE4D5294231}" type="sibTrans" cxnId="{B6CF6A7B-114A-40F1-8B70-CFDB0BB4E685}">
      <dgm:prSet/>
      <dgm:spPr/>
      <dgm:t>
        <a:bodyPr/>
        <a:lstStyle/>
        <a:p>
          <a:endParaRPr lang="ru-RU"/>
        </a:p>
      </dgm:t>
    </dgm:pt>
    <dgm:pt modelId="{02D281E4-2225-4171-BD50-CC1028EBB70A}" type="pres">
      <dgm:prSet presAssocID="{5B64F000-5AA4-426E-B94A-4EE2A798083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CF653B-D348-43A9-B3C8-707CC6B99129}" type="pres">
      <dgm:prSet presAssocID="{3ECCFFF5-D976-4010-B1A6-D92BAB868E75}" presName="comp" presStyleCnt="0"/>
      <dgm:spPr/>
    </dgm:pt>
    <dgm:pt modelId="{B805FFD1-F57E-4382-AEBC-9AAD941B6369}" type="pres">
      <dgm:prSet presAssocID="{3ECCFFF5-D976-4010-B1A6-D92BAB868E75}" presName="box" presStyleLbl="node1" presStyleIdx="0" presStyleCnt="4"/>
      <dgm:spPr/>
      <dgm:t>
        <a:bodyPr/>
        <a:lstStyle/>
        <a:p>
          <a:endParaRPr lang="ru-RU"/>
        </a:p>
      </dgm:t>
    </dgm:pt>
    <dgm:pt modelId="{1535E884-8192-464D-B3C0-AA018897A7F6}" type="pres">
      <dgm:prSet presAssocID="{3ECCFFF5-D976-4010-B1A6-D92BAB868E75}" presName="img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703BFF6-5310-4962-8714-2D32F0CC2998}" type="pres">
      <dgm:prSet presAssocID="{3ECCFFF5-D976-4010-B1A6-D92BAB868E75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9642F-4270-4A00-B10E-14FF143090B7}" type="pres">
      <dgm:prSet presAssocID="{944E3B24-DEAB-478D-B804-6B83A7A1B7D5}" presName="spacer" presStyleCnt="0"/>
      <dgm:spPr/>
    </dgm:pt>
    <dgm:pt modelId="{83FE1D7E-B7A7-4AB1-B2B2-A1CC6D40B973}" type="pres">
      <dgm:prSet presAssocID="{EC01D972-ACE6-40C3-BFEB-35FC0F8BA0AB}" presName="comp" presStyleCnt="0"/>
      <dgm:spPr/>
    </dgm:pt>
    <dgm:pt modelId="{9CF70DB8-8E47-4404-883E-BBD715019471}" type="pres">
      <dgm:prSet presAssocID="{EC01D972-ACE6-40C3-BFEB-35FC0F8BA0AB}" presName="box" presStyleLbl="node1" presStyleIdx="1" presStyleCnt="4" custScaleY="110525"/>
      <dgm:spPr/>
      <dgm:t>
        <a:bodyPr/>
        <a:lstStyle/>
        <a:p>
          <a:endParaRPr lang="ru-RU"/>
        </a:p>
      </dgm:t>
    </dgm:pt>
    <dgm:pt modelId="{0348FC9E-33FE-4033-BC1A-0DD175865273}" type="pres">
      <dgm:prSet presAssocID="{EC01D972-ACE6-40C3-BFEB-35FC0F8BA0AB}" presName="img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9A5F0B7-FFE9-4705-9E85-86749E36CB5A}" type="pres">
      <dgm:prSet presAssocID="{EC01D972-ACE6-40C3-BFEB-35FC0F8BA0AB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051BC5-D3B5-4871-A2D3-E9A97C65BE59}" type="pres">
      <dgm:prSet presAssocID="{C68BB2A0-43CB-487E-9A1F-FBD1413DE5BC}" presName="spacer" presStyleCnt="0"/>
      <dgm:spPr/>
    </dgm:pt>
    <dgm:pt modelId="{E04E51FD-E34E-458F-BD21-C14B3E367A97}" type="pres">
      <dgm:prSet presAssocID="{620D77AF-338E-400E-BD7A-405C9F9F69B9}" presName="comp" presStyleCnt="0"/>
      <dgm:spPr/>
    </dgm:pt>
    <dgm:pt modelId="{80A4D6B0-DCB9-4691-B5CE-34D3F7B3B41E}" type="pres">
      <dgm:prSet presAssocID="{620D77AF-338E-400E-BD7A-405C9F9F69B9}" presName="box" presStyleLbl="node1" presStyleIdx="2" presStyleCnt="4"/>
      <dgm:spPr/>
      <dgm:t>
        <a:bodyPr/>
        <a:lstStyle/>
        <a:p>
          <a:endParaRPr lang="ru-RU"/>
        </a:p>
      </dgm:t>
    </dgm:pt>
    <dgm:pt modelId="{D27E7C06-0F95-4C3B-8908-9E5237696A89}" type="pres">
      <dgm:prSet presAssocID="{620D77AF-338E-400E-BD7A-405C9F9F69B9}" presName="img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01B4ABE0-F4B2-4476-AF5E-6DAEDE95AF65}" type="pres">
      <dgm:prSet presAssocID="{620D77AF-338E-400E-BD7A-405C9F9F69B9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AEFDC2-FF26-42E4-9EDB-8ED4A6C05688}" type="pres">
      <dgm:prSet presAssocID="{3FC92D86-156D-4CD5-885A-EF378557DDF4}" presName="spacer" presStyleCnt="0"/>
      <dgm:spPr/>
    </dgm:pt>
    <dgm:pt modelId="{BBE6B04E-4367-4374-B161-DA190DA78B7A}" type="pres">
      <dgm:prSet presAssocID="{A4116822-71D7-432F-A714-5FD01FB9DD80}" presName="comp" presStyleCnt="0"/>
      <dgm:spPr/>
    </dgm:pt>
    <dgm:pt modelId="{3E4F2631-6405-420F-A055-2B4E46AABDCE}" type="pres">
      <dgm:prSet presAssocID="{A4116822-71D7-432F-A714-5FD01FB9DD80}" presName="box" presStyleLbl="node1" presStyleIdx="3" presStyleCnt="4" custLinFactNeighborY="2401"/>
      <dgm:spPr/>
      <dgm:t>
        <a:bodyPr/>
        <a:lstStyle/>
        <a:p>
          <a:endParaRPr lang="ru-RU"/>
        </a:p>
      </dgm:t>
    </dgm:pt>
    <dgm:pt modelId="{456A5E83-F2A7-497A-9435-3288E32464BD}" type="pres">
      <dgm:prSet presAssocID="{A4116822-71D7-432F-A714-5FD01FB9DD80}" presName="img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DD66C25-45AB-4C54-898A-5DF8A3DB703F}" type="pres">
      <dgm:prSet presAssocID="{A4116822-71D7-432F-A714-5FD01FB9DD80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66BEC-A577-41E6-98F5-E0752489CD79}" type="presOf" srcId="{620D77AF-338E-400E-BD7A-405C9F9F69B9}" destId="{01B4ABE0-F4B2-4476-AF5E-6DAEDE95AF65}" srcOrd="1" destOrd="0" presId="urn:microsoft.com/office/officeart/2005/8/layout/vList4"/>
    <dgm:cxn modelId="{CBB3A8B7-BEC2-4517-AC28-6F1E2A5DE414}" type="presOf" srcId="{3ECCFFF5-D976-4010-B1A6-D92BAB868E75}" destId="{B703BFF6-5310-4962-8714-2D32F0CC2998}" srcOrd="1" destOrd="0" presId="urn:microsoft.com/office/officeart/2005/8/layout/vList4"/>
    <dgm:cxn modelId="{031C38D3-32CA-42EB-8537-3AA609815246}" type="presOf" srcId="{3ECCFFF5-D976-4010-B1A6-D92BAB868E75}" destId="{B805FFD1-F57E-4382-AEBC-9AAD941B6369}" srcOrd="0" destOrd="0" presId="urn:microsoft.com/office/officeart/2005/8/layout/vList4"/>
    <dgm:cxn modelId="{CB2C82FB-6AE0-4DE0-81B4-6C138244F0E5}" type="presOf" srcId="{A4116822-71D7-432F-A714-5FD01FB9DD80}" destId="{1DD66C25-45AB-4C54-898A-5DF8A3DB703F}" srcOrd="1" destOrd="0" presId="urn:microsoft.com/office/officeart/2005/8/layout/vList4"/>
    <dgm:cxn modelId="{7696ED6E-3AD8-4C95-B289-66308E53CAE0}" type="presOf" srcId="{EC01D972-ACE6-40C3-BFEB-35FC0F8BA0AB}" destId="{39A5F0B7-FFE9-4705-9E85-86749E36CB5A}" srcOrd="1" destOrd="0" presId="urn:microsoft.com/office/officeart/2005/8/layout/vList4"/>
    <dgm:cxn modelId="{6F15DA1D-C8C3-4755-826D-40B942CC0ECE}" type="presOf" srcId="{EC01D972-ACE6-40C3-BFEB-35FC0F8BA0AB}" destId="{9CF70DB8-8E47-4404-883E-BBD715019471}" srcOrd="0" destOrd="0" presId="urn:microsoft.com/office/officeart/2005/8/layout/vList4"/>
    <dgm:cxn modelId="{80E5BB5F-C238-489A-84FE-F8E519BDC57F}" srcId="{5B64F000-5AA4-426E-B94A-4EE2A798083B}" destId="{EC01D972-ACE6-40C3-BFEB-35FC0F8BA0AB}" srcOrd="1" destOrd="0" parTransId="{9A9F5BA1-0669-4157-9F76-7B777A6C9898}" sibTransId="{C68BB2A0-43CB-487E-9A1F-FBD1413DE5BC}"/>
    <dgm:cxn modelId="{58003960-6042-4E18-86C5-C9CF74C51FCA}" type="presOf" srcId="{A4116822-71D7-432F-A714-5FD01FB9DD80}" destId="{3E4F2631-6405-420F-A055-2B4E46AABDCE}" srcOrd="0" destOrd="0" presId="urn:microsoft.com/office/officeart/2005/8/layout/vList4"/>
    <dgm:cxn modelId="{DA7F0F0A-E2DA-43DB-A8C8-CCDEF6007EA3}" srcId="{5B64F000-5AA4-426E-B94A-4EE2A798083B}" destId="{620D77AF-338E-400E-BD7A-405C9F9F69B9}" srcOrd="2" destOrd="0" parTransId="{567F904F-88EF-4878-89E2-2FAE2B3DE94D}" sibTransId="{3FC92D86-156D-4CD5-885A-EF378557DDF4}"/>
    <dgm:cxn modelId="{5D0143C0-8B8A-4959-82F7-357FE63E3026}" srcId="{5B64F000-5AA4-426E-B94A-4EE2A798083B}" destId="{3ECCFFF5-D976-4010-B1A6-D92BAB868E75}" srcOrd="0" destOrd="0" parTransId="{CB3F5634-08C8-4E60-8244-02A49B32AFB2}" sibTransId="{944E3B24-DEAB-478D-B804-6B83A7A1B7D5}"/>
    <dgm:cxn modelId="{B6CF6A7B-114A-40F1-8B70-CFDB0BB4E685}" srcId="{5B64F000-5AA4-426E-B94A-4EE2A798083B}" destId="{A4116822-71D7-432F-A714-5FD01FB9DD80}" srcOrd="3" destOrd="0" parTransId="{0E6CD971-CE9D-406D-98D2-93C09CA8D5EC}" sibTransId="{60AE288E-1130-4241-949A-AAE4D5294231}"/>
    <dgm:cxn modelId="{9B00FA5F-C459-4873-9BC8-1926E0C19783}" type="presOf" srcId="{5B64F000-5AA4-426E-B94A-4EE2A798083B}" destId="{02D281E4-2225-4171-BD50-CC1028EBB70A}" srcOrd="0" destOrd="0" presId="urn:microsoft.com/office/officeart/2005/8/layout/vList4"/>
    <dgm:cxn modelId="{4C73307F-8074-4E0F-906A-D8D6745E67DB}" type="presOf" srcId="{620D77AF-338E-400E-BD7A-405C9F9F69B9}" destId="{80A4D6B0-DCB9-4691-B5CE-34D3F7B3B41E}" srcOrd="0" destOrd="0" presId="urn:microsoft.com/office/officeart/2005/8/layout/vList4"/>
    <dgm:cxn modelId="{A8FDDF71-F58A-4362-8DD6-4DF352C92600}" type="presParOf" srcId="{02D281E4-2225-4171-BD50-CC1028EBB70A}" destId="{E1CF653B-D348-43A9-B3C8-707CC6B99129}" srcOrd="0" destOrd="0" presId="urn:microsoft.com/office/officeart/2005/8/layout/vList4"/>
    <dgm:cxn modelId="{FCC33421-471D-44D0-9CFC-5BF06094B2AB}" type="presParOf" srcId="{E1CF653B-D348-43A9-B3C8-707CC6B99129}" destId="{B805FFD1-F57E-4382-AEBC-9AAD941B6369}" srcOrd="0" destOrd="0" presId="urn:microsoft.com/office/officeart/2005/8/layout/vList4"/>
    <dgm:cxn modelId="{968DA2EF-9D13-4FAC-B2A2-E569BB80A879}" type="presParOf" srcId="{E1CF653B-D348-43A9-B3C8-707CC6B99129}" destId="{1535E884-8192-464D-B3C0-AA018897A7F6}" srcOrd="1" destOrd="0" presId="urn:microsoft.com/office/officeart/2005/8/layout/vList4"/>
    <dgm:cxn modelId="{DC2B6868-C480-4797-BC56-29EA25485DB1}" type="presParOf" srcId="{E1CF653B-D348-43A9-B3C8-707CC6B99129}" destId="{B703BFF6-5310-4962-8714-2D32F0CC2998}" srcOrd="2" destOrd="0" presId="urn:microsoft.com/office/officeart/2005/8/layout/vList4"/>
    <dgm:cxn modelId="{C1B8BE24-9AFD-4E5F-BAAC-48D0FB21BC57}" type="presParOf" srcId="{02D281E4-2225-4171-BD50-CC1028EBB70A}" destId="{7B59642F-4270-4A00-B10E-14FF143090B7}" srcOrd="1" destOrd="0" presId="urn:microsoft.com/office/officeart/2005/8/layout/vList4"/>
    <dgm:cxn modelId="{02E02CBF-9E4F-4AEB-B77A-DEFD2DD01ACC}" type="presParOf" srcId="{02D281E4-2225-4171-BD50-CC1028EBB70A}" destId="{83FE1D7E-B7A7-4AB1-B2B2-A1CC6D40B973}" srcOrd="2" destOrd="0" presId="urn:microsoft.com/office/officeart/2005/8/layout/vList4"/>
    <dgm:cxn modelId="{003CDF79-42E5-4460-AE36-C84429834B05}" type="presParOf" srcId="{83FE1D7E-B7A7-4AB1-B2B2-A1CC6D40B973}" destId="{9CF70DB8-8E47-4404-883E-BBD715019471}" srcOrd="0" destOrd="0" presId="urn:microsoft.com/office/officeart/2005/8/layout/vList4"/>
    <dgm:cxn modelId="{B8D1BE78-F7D1-4979-BDFC-34C9828B8A0E}" type="presParOf" srcId="{83FE1D7E-B7A7-4AB1-B2B2-A1CC6D40B973}" destId="{0348FC9E-33FE-4033-BC1A-0DD175865273}" srcOrd="1" destOrd="0" presId="urn:microsoft.com/office/officeart/2005/8/layout/vList4"/>
    <dgm:cxn modelId="{CB4A32F7-6B60-4FBC-8E7B-D2201D34E136}" type="presParOf" srcId="{83FE1D7E-B7A7-4AB1-B2B2-A1CC6D40B973}" destId="{39A5F0B7-FFE9-4705-9E85-86749E36CB5A}" srcOrd="2" destOrd="0" presId="urn:microsoft.com/office/officeart/2005/8/layout/vList4"/>
    <dgm:cxn modelId="{19D00179-0FDF-409C-A6B2-E28368303F7D}" type="presParOf" srcId="{02D281E4-2225-4171-BD50-CC1028EBB70A}" destId="{DA051BC5-D3B5-4871-A2D3-E9A97C65BE59}" srcOrd="3" destOrd="0" presId="urn:microsoft.com/office/officeart/2005/8/layout/vList4"/>
    <dgm:cxn modelId="{06C1EFB0-6D4F-4640-BD48-492D4E2F3D32}" type="presParOf" srcId="{02D281E4-2225-4171-BD50-CC1028EBB70A}" destId="{E04E51FD-E34E-458F-BD21-C14B3E367A97}" srcOrd="4" destOrd="0" presId="urn:microsoft.com/office/officeart/2005/8/layout/vList4"/>
    <dgm:cxn modelId="{726B5C7C-D508-4A90-A8B3-FBFF1BC6EA3A}" type="presParOf" srcId="{E04E51FD-E34E-458F-BD21-C14B3E367A97}" destId="{80A4D6B0-DCB9-4691-B5CE-34D3F7B3B41E}" srcOrd="0" destOrd="0" presId="urn:microsoft.com/office/officeart/2005/8/layout/vList4"/>
    <dgm:cxn modelId="{962E97F1-3BAE-4CB0-831B-BD74AD5B7E36}" type="presParOf" srcId="{E04E51FD-E34E-458F-BD21-C14B3E367A97}" destId="{D27E7C06-0F95-4C3B-8908-9E5237696A89}" srcOrd="1" destOrd="0" presId="urn:microsoft.com/office/officeart/2005/8/layout/vList4"/>
    <dgm:cxn modelId="{AA2E3FD4-4293-43A2-B180-2BD485184D29}" type="presParOf" srcId="{E04E51FD-E34E-458F-BD21-C14B3E367A97}" destId="{01B4ABE0-F4B2-4476-AF5E-6DAEDE95AF65}" srcOrd="2" destOrd="0" presId="urn:microsoft.com/office/officeart/2005/8/layout/vList4"/>
    <dgm:cxn modelId="{C77E4942-C7F4-45BE-AB2D-DDF14745DF47}" type="presParOf" srcId="{02D281E4-2225-4171-BD50-CC1028EBB70A}" destId="{8CAEFDC2-FF26-42E4-9EDB-8ED4A6C05688}" srcOrd="5" destOrd="0" presId="urn:microsoft.com/office/officeart/2005/8/layout/vList4"/>
    <dgm:cxn modelId="{FEB769B4-BA5E-4E7B-B99B-0D235973AA5E}" type="presParOf" srcId="{02D281E4-2225-4171-BD50-CC1028EBB70A}" destId="{BBE6B04E-4367-4374-B161-DA190DA78B7A}" srcOrd="6" destOrd="0" presId="urn:microsoft.com/office/officeart/2005/8/layout/vList4"/>
    <dgm:cxn modelId="{89DA9F68-1904-4A3D-AB23-93AA9B8E7A03}" type="presParOf" srcId="{BBE6B04E-4367-4374-B161-DA190DA78B7A}" destId="{3E4F2631-6405-420F-A055-2B4E46AABDCE}" srcOrd="0" destOrd="0" presId="urn:microsoft.com/office/officeart/2005/8/layout/vList4"/>
    <dgm:cxn modelId="{981DAFE4-A210-4005-B7AE-49C9BC8173F9}" type="presParOf" srcId="{BBE6B04E-4367-4374-B161-DA190DA78B7A}" destId="{456A5E83-F2A7-497A-9435-3288E32464BD}" srcOrd="1" destOrd="0" presId="urn:microsoft.com/office/officeart/2005/8/layout/vList4"/>
    <dgm:cxn modelId="{584EB279-728E-416B-9808-C2685B7A51FF}" type="presParOf" srcId="{BBE6B04E-4367-4374-B161-DA190DA78B7A}" destId="{1DD66C25-45AB-4C54-898A-5DF8A3DB703F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05FFD1-F57E-4382-AEBC-9AAD941B6369}">
      <dsp:nvSpPr>
        <dsp:cNvPr id="0" name=""/>
        <dsp:cNvSpPr/>
      </dsp:nvSpPr>
      <dsp:spPr>
        <a:xfrm>
          <a:off x="0" y="0"/>
          <a:ext cx="7858179" cy="11989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Региональный проект «Дорожная сеть»</a:t>
          </a:r>
        </a:p>
      </dsp:txBody>
      <dsp:txXfrm>
        <a:off x="1691535" y="0"/>
        <a:ext cx="6166644" cy="1198993"/>
      </dsp:txXfrm>
    </dsp:sp>
    <dsp:sp modelId="{1535E884-8192-464D-B3C0-AA018897A7F6}">
      <dsp:nvSpPr>
        <dsp:cNvPr id="0" name=""/>
        <dsp:cNvSpPr/>
      </dsp:nvSpPr>
      <dsp:spPr>
        <a:xfrm>
          <a:off x="119899" y="119899"/>
          <a:ext cx="1571636" cy="95919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CF70DB8-8E47-4404-883E-BBD715019471}">
      <dsp:nvSpPr>
        <dsp:cNvPr id="0" name=""/>
        <dsp:cNvSpPr/>
      </dsp:nvSpPr>
      <dsp:spPr>
        <a:xfrm>
          <a:off x="0" y="1318892"/>
          <a:ext cx="7858179" cy="13251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Жилье и городская среда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Региональный проект «Обеспечение устойчивого сокращения непригодного для проживания жилищного фонда»  </a:t>
          </a:r>
          <a:endParaRPr lang="ru-RU" sz="16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«Формирование комфортной городской среды»</a:t>
          </a:r>
          <a:endParaRPr lang="ru-RU" sz="1600" kern="1200" dirty="0"/>
        </a:p>
      </dsp:txBody>
      <dsp:txXfrm>
        <a:off x="1691535" y="1318892"/>
        <a:ext cx="6166644" cy="1325187"/>
      </dsp:txXfrm>
    </dsp:sp>
    <dsp:sp modelId="{0348FC9E-33FE-4033-BC1A-0DD175865273}">
      <dsp:nvSpPr>
        <dsp:cNvPr id="0" name=""/>
        <dsp:cNvSpPr/>
      </dsp:nvSpPr>
      <dsp:spPr>
        <a:xfrm>
          <a:off x="119899" y="1501889"/>
          <a:ext cx="1571636" cy="95919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0A4D6B0-DCB9-4691-B5CE-34D3F7B3B41E}">
      <dsp:nvSpPr>
        <dsp:cNvPr id="0" name=""/>
        <dsp:cNvSpPr/>
      </dsp:nvSpPr>
      <dsp:spPr>
        <a:xfrm>
          <a:off x="0" y="2763979"/>
          <a:ext cx="7858179" cy="11989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kern="1200" dirty="0" smtClean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Образование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Региональный проект «Современная школа»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Региональный проект «Цифровая образовательная среда»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91535" y="2763979"/>
        <a:ext cx="6166644" cy="1198993"/>
      </dsp:txXfrm>
    </dsp:sp>
    <dsp:sp modelId="{D27E7C06-0F95-4C3B-8908-9E5237696A89}">
      <dsp:nvSpPr>
        <dsp:cNvPr id="0" name=""/>
        <dsp:cNvSpPr/>
      </dsp:nvSpPr>
      <dsp:spPr>
        <a:xfrm>
          <a:off x="119899" y="2883878"/>
          <a:ext cx="1571636" cy="95919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E4F2631-6405-420F-A055-2B4E46AABDCE}">
      <dsp:nvSpPr>
        <dsp:cNvPr id="0" name=""/>
        <dsp:cNvSpPr/>
      </dsp:nvSpPr>
      <dsp:spPr>
        <a:xfrm>
          <a:off x="0" y="4087418"/>
          <a:ext cx="7858179" cy="11989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700" b="1" kern="1200" dirty="0" smtClean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91535" y="4087418"/>
        <a:ext cx="6166644" cy="1198993"/>
      </dsp:txXfrm>
    </dsp:sp>
    <dsp:sp modelId="{456A5E83-F2A7-497A-9435-3288E32464BD}">
      <dsp:nvSpPr>
        <dsp:cNvPr id="0" name=""/>
        <dsp:cNvSpPr/>
      </dsp:nvSpPr>
      <dsp:spPr>
        <a:xfrm>
          <a:off x="119899" y="4202771"/>
          <a:ext cx="1571636" cy="95919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D4A5C-474F-4286-8BEC-BCA011AC5BC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8903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D4A5C-474F-4286-8BEC-BCA011AC5BC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6569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4F7568-5836-4B5C-838D-36105F60B965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54013-6F04-4B92-985C-D8B7C91225DC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829EF-6A98-49D1-953F-D21B396B9F9C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36A021-F92B-4F05-8AF7-7EB8766D8511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E3D79E-EA96-4973-A531-908754B35D73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A5F93-E628-40C3-8C3F-077A93DF9D7A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5D8CA-8950-4A88-992C-F86E8C07A21D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3BC4E-F227-4EBB-9F54-201A19544496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C327B-9F73-45B5-9B5B-A0CAFD7BF46D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638D1-06E0-49D4-8AF8-C80E19A13612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D7F9D7-4126-40A6-BFF3-5815D2E00801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6401CD8-7DF4-4A8D-9DF0-C389375BABD7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5" name="Рисунок 4" descr="rashody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3540791"/>
            <a:ext cx="4462056" cy="303148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0100" y="214290"/>
            <a:ext cx="80724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Отчет 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об 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исполнении бюджета 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муниципального образования Киреевский район за 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2020 год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2428868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Информация подготовлена финансовым управлением администрации муниципального образования Киреевский район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684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«Демография»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Региональный проект «Содействие занятости женщин – </a:t>
            </a:r>
            <a:b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создание условий дошкольного образования для детей </a:t>
            </a:r>
            <a:b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 возрасте до трех лет»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д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2571744"/>
            <a:ext cx="5763646" cy="3838588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000232" y="1785926"/>
            <a:ext cx="61336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Строительство детского сада в </a:t>
            </a:r>
            <a:r>
              <a:rPr lang="ru-RU" sz="16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мкрн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Брусяновский г. Киреевск</a:t>
            </a:r>
          </a:p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Объем финансирования  –  113 968,5 тыс.руб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1538" y="620688"/>
            <a:ext cx="7456438" cy="10938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муниципального образования Киреевский район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12 месяцев 2020 года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285852" y="2000240"/>
          <a:ext cx="7572430" cy="3554138"/>
        </p:xfrm>
        <a:graphic>
          <a:graphicData uri="http://schemas.openxmlformats.org/drawingml/2006/table">
            <a:tbl>
              <a:tblPr/>
              <a:tblGrid>
                <a:gridCol w="2755627"/>
                <a:gridCol w="1593069"/>
                <a:gridCol w="1576047"/>
                <a:gridCol w="1647687"/>
              </a:tblGrid>
              <a:tr h="500718"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Уточненные плановые назначения на 2020, тыс.руб.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2020, тыс.руб.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исполнения, %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76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377365,2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393757,1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104,3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8647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из других бюджетов бюджетной системы РФ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1467713,7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1341914,7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91,4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323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1845078,9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1735671,8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94,1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323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бюджета, всего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1908145,5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1712497,4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89,7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769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 (+), дефицит (-) бюджета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-63066,6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23174,4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1142976" y="1428736"/>
          <a:ext cx="7715304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</a:rPr>
              <a:t>Долговые обязательства</a:t>
            </a:r>
            <a:endParaRPr lang="ru-RU" sz="2400" b="1" i="1" dirty="0"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Резервный </a:t>
            </a:r>
            <a:r>
              <a:rPr lang="ru-RU" sz="31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фонд муниципального образования Киреевский район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500166" y="1643051"/>
          <a:ext cx="6929486" cy="335758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749422"/>
                <a:gridCol w="2180064"/>
              </a:tblGrid>
              <a:tr h="417425">
                <a:tc>
                  <a:txBody>
                    <a:bodyPr/>
                    <a:lstStyle/>
                    <a:p>
                      <a:r>
                        <a:rPr lang="ru-RU" dirty="0" smtClean="0"/>
                        <a:t>Показатель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Сумма, тыс.руб.</a:t>
                      </a:r>
                      <a:endParaRPr lang="ru-RU" dirty="0"/>
                    </a:p>
                  </a:txBody>
                  <a:tcPr/>
                </a:tc>
              </a:tr>
              <a:tr h="730494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Проведение аварийно-восстановительных работ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1364,7</a:t>
                      </a:r>
                      <a:endParaRPr lang="ru-RU" dirty="0"/>
                    </a:p>
                  </a:txBody>
                  <a:tcPr/>
                </a:tc>
              </a:tr>
              <a:tr h="730494"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Материальная</a:t>
                      </a:r>
                      <a:r>
                        <a:rPr lang="ru-RU" baseline="0" dirty="0" smtClean="0"/>
                        <a:t> помощь пострадавшим при пожаре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60,0</a:t>
                      </a:r>
                      <a:endParaRPr lang="ru-RU" dirty="0"/>
                    </a:p>
                  </a:txBody>
                  <a:tcPr/>
                </a:tc>
              </a:tr>
              <a:tr h="986114"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Материальная помощь пострадавшим при подтоплении земельных участков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75,3</a:t>
                      </a:r>
                    </a:p>
                  </a:txBody>
                  <a:tcPr/>
                </a:tc>
              </a:tr>
              <a:tr h="493057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1500,0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500042"/>
            <a:ext cx="58579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Киреевский район, 2020 год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357290" y="5857892"/>
            <a:ext cx="7286676" cy="8572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000100" y="2643182"/>
          <a:ext cx="3429024" cy="3286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85852" y="2143116"/>
            <a:ext cx="21087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Доходная часть,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млн. руб.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43570" y="2143116"/>
            <a:ext cx="2003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Расходная часть,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млн. руб.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4857752" y="2428868"/>
          <a:ext cx="4143404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571736" y="6072206"/>
            <a:ext cx="5367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Доля программных расходов – 89,5%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55808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Поступление налоговых и неналоговых доходов в бюджет муниципального образования Киреевский район </a:t>
            </a:r>
            <a:b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2019 год и 2020 год (млн. руб.) </a:t>
            </a:r>
            <a:endParaRPr lang="ru-RU" sz="22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071538" y="1357298"/>
          <a:ext cx="7929618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071538" y="0"/>
            <a:ext cx="7764614" cy="11429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безвозмездных поступлений в бюджет муниципального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образования Киреевский район за 2020 год (млн.руб.)</a:t>
            </a: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idx="1"/>
          </p:nvPr>
        </p:nvGraphicFramePr>
        <p:xfrm>
          <a:off x="1214414" y="1142984"/>
          <a:ext cx="778674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565548" cy="654032"/>
          </a:xfrm>
        </p:spPr>
        <p:txBody>
          <a:bodyPr>
            <a:normAutofit/>
          </a:bodyPr>
          <a:lstStyle/>
          <a:p>
            <a:pPr algn="ctr"/>
            <a:r>
              <a:rPr lang="ru-RU" sz="1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 м.о.Киреевский район за 2020 год (млн.руб. / проценты)</a:t>
            </a:r>
            <a:endParaRPr lang="ru-RU" sz="18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000100" y="1071546"/>
          <a:ext cx="7858180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00100" y="1214422"/>
          <a:ext cx="785818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498080" cy="857256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Национальные проекты,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реализуемые в Киреевском районе</a:t>
            </a:r>
            <a:endParaRPr lang="ru-RU" sz="2400" dirty="0">
              <a:solidFill>
                <a:srgbClr val="C00000"/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488" y="5500702"/>
            <a:ext cx="5715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6050" y="5286388"/>
            <a:ext cx="61373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Демография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Региональный проект «Содействие занятости женщин – 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условий дошкольного образования для детей 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возрасте до трех лет»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42976" y="1643050"/>
            <a:ext cx="3786214" cy="1071570"/>
          </a:xfrm>
        </p:spPr>
        <p:txBody>
          <a:bodyPr>
            <a:normAutofit fontScale="85000" lnSpcReduction="10000"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Ремонт автомобильных дорог на территории Киреевского района 8 объектов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68770" y="1571612"/>
            <a:ext cx="3210110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16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Объем финансирования</a:t>
            </a:r>
          </a:p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16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42 781,5 тыс. руб.</a:t>
            </a: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914400" y="500042"/>
            <a:ext cx="822960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«Безопасные и качественные автомобильные дороги»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C:\Users\Zenina\Downloads\20180817_1539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0166" y="3143248"/>
            <a:ext cx="3143272" cy="2669258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143248"/>
            <a:ext cx="322140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123764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357167"/>
            <a:ext cx="77724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«Формирование комфортной городской среды в Тульской области на 2018-2024 годы»</a:t>
            </a:r>
            <a:endParaRPr lang="ru-RU" sz="3100" dirty="0"/>
          </a:p>
        </p:txBody>
      </p:sp>
      <p:sp>
        <p:nvSpPr>
          <p:cNvPr id="6" name="TextBox 5"/>
          <p:cNvSpPr txBox="1"/>
          <p:nvPr/>
        </p:nvSpPr>
        <p:spPr>
          <a:xfrm>
            <a:off x="1428728" y="1571612"/>
            <a:ext cx="330487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Благоустройство территорий: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 – общественные;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 – дворовые.</a:t>
            </a:r>
          </a:p>
          <a:p>
            <a:pPr algn="ctr"/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Объем финансирования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21 713,9 млн.руб.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06" y="4000504"/>
            <a:ext cx="3453802" cy="258381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07a732548f3999d183189b3b2c7db7f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1357298"/>
            <a:ext cx="3576191" cy="2381742"/>
          </a:xfrm>
          <a:prstGeom prst="rect">
            <a:avLst/>
          </a:prstGeom>
        </p:spPr>
      </p:pic>
      <p:pic>
        <p:nvPicPr>
          <p:cNvPr id="9" name="Рисунок 8" descr="DSCN05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14942" y="4000504"/>
            <a:ext cx="3548055" cy="266104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27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«Обеспечение устойчивого сокращения непригодного для проживания жилищного фонда»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im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2786058"/>
            <a:ext cx="6137918" cy="3145683"/>
          </a:xfrm>
        </p:spPr>
      </p:pic>
      <p:sp>
        <p:nvSpPr>
          <p:cNvPr id="9" name="TextBox 8"/>
          <p:cNvSpPr txBox="1"/>
          <p:nvPr/>
        </p:nvSpPr>
        <p:spPr>
          <a:xfrm>
            <a:off x="2357422" y="1357298"/>
            <a:ext cx="5429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Приобретение жилых помещений 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мкрн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Брусяновский г. Киреевск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сумму 62 129,3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1924</TotalTime>
  <Words>449</Words>
  <Application>Microsoft Office PowerPoint</Application>
  <PresentationFormat>Экран (4:3)</PresentationFormat>
  <Paragraphs>127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Слайд 1</vt:lpstr>
      <vt:lpstr>Слайд 2</vt:lpstr>
      <vt:lpstr>Поступление налоговых и неналоговых доходов в бюджет муниципального образования Киреевский район  за 2019 год и 2020 год (млн. руб.) </vt:lpstr>
      <vt:lpstr>   Структура безвозмездных поступлений в бюджет муниципального образования Киреевский район за 2020 год (млн.руб.)  </vt:lpstr>
      <vt:lpstr>Структура расходов бюджета м.о.Киреевский район за 2020 год (млн.руб. / проценты)</vt:lpstr>
      <vt:lpstr>Национальные проекты,  реализуемые в Киреевском районе</vt:lpstr>
      <vt:lpstr>Слайд 7</vt:lpstr>
      <vt:lpstr>  «Формирование комфортной городской среды в Тульской области на 2018-2024 годы»</vt:lpstr>
      <vt:lpstr>«Обеспечение устойчивого сокращения непригодного для проживания жилищного фонда»   </vt:lpstr>
      <vt:lpstr>«Демография»  Региональный проект «Содействие занятости женщин –  создание условий дошкольного образования для детей  в возрасте до трех лет» </vt:lpstr>
      <vt:lpstr>Исполнение бюджета муниципального образования Киреевский район  за 12 месяцев 2020 года</vt:lpstr>
      <vt:lpstr>Долговые обязательства</vt:lpstr>
      <vt:lpstr>Резервный фонд муниципального образования Киреевский район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Volchkova</cp:lastModifiedBy>
  <cp:revision>196</cp:revision>
  <dcterms:created xsi:type="dcterms:W3CDTF">2015-04-12T00:56:59Z</dcterms:created>
  <dcterms:modified xsi:type="dcterms:W3CDTF">2021-04-27T15:09:54Z</dcterms:modified>
</cp:coreProperties>
</file>