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8" r:id="rId1"/>
  </p:sldMasterIdLst>
  <p:notesMasterIdLst>
    <p:notesMasterId r:id="rId9"/>
  </p:notesMasterIdLst>
  <p:sldIdLst>
    <p:sldId id="285" r:id="rId2"/>
    <p:sldId id="263" r:id="rId3"/>
    <p:sldId id="262" r:id="rId4"/>
    <p:sldId id="256" r:id="rId5"/>
    <p:sldId id="284" r:id="rId6"/>
    <p:sldId id="281" r:id="rId7"/>
    <p:sldId id="28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2190"/>
    <a:srgbClr val="35A42C"/>
    <a:srgbClr val="FF0066"/>
    <a:srgbClr val="3CE440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81" autoAdjust="0"/>
    <p:restoredTop sz="94624" autoAdjust="0"/>
  </p:normalViewPr>
  <p:slideViewPr>
    <p:cSldViewPr>
      <p:cViewPr varScale="1">
        <p:scale>
          <a:sx n="108" d="100"/>
          <a:sy n="108" d="100"/>
        </p:scale>
        <p:origin x="-16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0.11366810692099776"/>
          <c:y val="4.9030301333557465E-2"/>
          <c:w val="0.72473038426341563"/>
          <c:h val="0.4174145534528589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-4.1151975346661623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6.5843160554658817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1.1851768899838669E-2"/>
                </c:manualLayout>
              </c:layout>
              <c:showVal val="1"/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55.1</c:v>
                </c:pt>
                <c:pt idx="1">
                  <c:v>32.300000000000004</c:v>
                </c:pt>
                <c:pt idx="2">
                  <c:v>40.800000000000004</c:v>
                </c:pt>
                <c:pt idx="3">
                  <c:v>9</c:v>
                </c:pt>
                <c:pt idx="4">
                  <c:v>4.3</c:v>
                </c:pt>
                <c:pt idx="5">
                  <c:v>8.7000000000000011</c:v>
                </c:pt>
                <c:pt idx="6">
                  <c:v>3.4</c:v>
                </c:pt>
                <c:pt idx="7">
                  <c:v>1.2</c:v>
                </c:pt>
                <c:pt idx="8">
                  <c:v>3</c:v>
                </c:pt>
                <c:pt idx="9">
                  <c:v>0.2</c:v>
                </c:pt>
                <c:pt idx="10">
                  <c:v>22.4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3.4720342840670999E-2"/>
                  <c:y val="1.5530296667506561E-2"/>
                </c:manualLayout>
              </c:layout>
              <c:showVal val="1"/>
            </c:dLbl>
            <c:dLbl>
              <c:idx val="1"/>
              <c:layout>
                <c:manualLayout>
                  <c:x val="2.1398897567743314E-2"/>
                  <c:y val="-7.1110613399031526E-3"/>
                </c:manualLayout>
              </c:layout>
              <c:showVal val="1"/>
            </c:dLbl>
            <c:dLbl>
              <c:idx val="2"/>
              <c:layout>
                <c:manualLayout>
                  <c:x val="2.5161930113862082E-2"/>
                  <c:y val="7.8482973580820993E-3"/>
                </c:manualLayout>
              </c:layout>
              <c:showVal val="1"/>
            </c:dLbl>
            <c:dLbl>
              <c:idx val="3"/>
              <c:layout>
                <c:manualLayout>
                  <c:x val="2.1191967521224327E-2"/>
                  <c:y val="-7.9077109937108238E-3"/>
                </c:manualLayout>
              </c:layout>
              <c:showVal val="1"/>
            </c:dLbl>
            <c:dLbl>
              <c:idx val="4"/>
              <c:layout>
                <c:manualLayout>
                  <c:x val="1.4127978347482814E-2"/>
                  <c:y val="5.2718073291405654E-3"/>
                </c:manualLayout>
              </c:layout>
              <c:showVal val="1"/>
            </c:dLbl>
            <c:dLbl>
              <c:idx val="5"/>
              <c:layout>
                <c:manualLayout>
                  <c:x val="1.5773973391067966E-2"/>
                  <c:y val="1.9228421848316104E-2"/>
                </c:manualLayout>
              </c:layout>
              <c:showVal val="1"/>
            </c:dLbl>
            <c:dLbl>
              <c:idx val="6"/>
              <c:layout>
                <c:manualLayout>
                  <c:x val="2.1191967521224327E-2"/>
                  <c:y val="-5.2718073291405654E-3"/>
                </c:manualLayout>
              </c:layout>
              <c:showVal val="1"/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Val val="1"/>
            </c:dLbl>
            <c:dLbl>
              <c:idx val="8"/>
              <c:layout>
                <c:manualLayout>
                  <c:x val="1.2812723134960641E-2"/>
                  <c:y val="-7.7294144998947475E-3"/>
                </c:manualLayout>
              </c:layout>
              <c:showVal val="1"/>
            </c:dLbl>
            <c:dLbl>
              <c:idx val="9"/>
              <c:layout>
                <c:manualLayout>
                  <c:x val="9.6095423512205149E-3"/>
                  <c:y val="-1.8035300499754325E-2"/>
                </c:manualLayout>
              </c:layout>
              <c:showVal val="1"/>
            </c:dLbl>
            <c:dLbl>
              <c:idx val="10"/>
              <c:layout>
                <c:manualLayout>
                  <c:x val="1.2812723134960641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53.6</c:v>
                </c:pt>
                <c:pt idx="1">
                  <c:v>27</c:v>
                </c:pt>
                <c:pt idx="2">
                  <c:v>32.700000000000003</c:v>
                </c:pt>
                <c:pt idx="3">
                  <c:v>8.1</c:v>
                </c:pt>
                <c:pt idx="4">
                  <c:v>3.6</c:v>
                </c:pt>
                <c:pt idx="5">
                  <c:v>8.5</c:v>
                </c:pt>
                <c:pt idx="6">
                  <c:v>13.5</c:v>
                </c:pt>
                <c:pt idx="7">
                  <c:v>1.5</c:v>
                </c:pt>
                <c:pt idx="8">
                  <c:v>2.1</c:v>
                </c:pt>
                <c:pt idx="9">
                  <c:v>0.1</c:v>
                </c:pt>
                <c:pt idx="10">
                  <c:v>19.600000000000001</c:v>
                </c:pt>
              </c:numCache>
            </c:numRef>
          </c:val>
        </c:ser>
        <c:shape val="cylinder"/>
        <c:axId val="91923584"/>
        <c:axId val="91925120"/>
        <c:axId val="0"/>
      </c:bar3DChart>
      <c:catAx>
        <c:axId val="91923584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91925120"/>
        <c:crosses val="autoZero"/>
        <c:auto val="1"/>
        <c:lblAlgn val="ctr"/>
        <c:lblOffset val="100"/>
      </c:catAx>
      <c:valAx>
        <c:axId val="91925120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91923584"/>
        <c:crosses val="max"/>
        <c:crossBetween val="between"/>
        <c:majorUnit val="30"/>
      </c:valAx>
    </c:plotArea>
    <c:legend>
      <c:legendPos val="r"/>
      <c:layout>
        <c:manualLayout>
          <c:xMode val="edge"/>
          <c:yMode val="edge"/>
          <c:x val="0.8149782562035176"/>
          <c:y val="0.47929355991675765"/>
          <c:w val="0.17514526971328673"/>
          <c:h val="0.12200490868538692"/>
        </c:manualLayout>
      </c:layout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42617693533439588"/>
          <c:y val="2.3809523809523812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млн.руб.</c:v>
                </c:pt>
              </c:strCache>
            </c:strRef>
          </c:tx>
          <c:spPr>
            <a:solidFill>
              <a:schemeClr val="accent1"/>
            </a:solidFill>
          </c:spPr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C00000"/>
              </a:solidFill>
            </c:spPr>
          </c:dPt>
          <c:dPt>
            <c:idx val="4"/>
            <c:spPr>
              <a:solidFill>
                <a:srgbClr val="35A42C"/>
              </a:solidFill>
            </c:spPr>
          </c:dPt>
          <c:dPt>
            <c:idx val="5"/>
            <c:spPr>
              <a:solidFill>
                <a:srgbClr val="9F2190"/>
              </a:solidFill>
            </c:spPr>
          </c:dPt>
          <c:dLbls>
            <c:dLbl>
              <c:idx val="0"/>
              <c:layout>
                <c:manualLayout>
                  <c:x val="-2.4178095434937686E-3"/>
                  <c:y val="-2.7516768737241182E-2"/>
                </c:manualLayout>
              </c:layout>
              <c:showVal val="1"/>
            </c:dLbl>
            <c:dLbl>
              <c:idx val="1"/>
              <c:layout>
                <c:manualLayout>
                  <c:x val="5.8308386726849681E-2"/>
                  <c:y val="1.8411865183518734E-2"/>
                </c:manualLayout>
              </c:layout>
              <c:showVal val="1"/>
            </c:dLbl>
            <c:dLbl>
              <c:idx val="3"/>
              <c:layout>
                <c:manualLayout>
                  <c:x val="7.3851067092481383E-3"/>
                  <c:y val="-6.9325084364454448E-2"/>
                </c:manualLayout>
              </c:layout>
              <c:showVal val="1"/>
            </c:dLbl>
            <c:dLbl>
              <c:idx val="4"/>
              <c:layout>
                <c:manualLayout>
                  <c:x val="2.2792642028975855E-2"/>
                  <c:y val="-4.0954672332625092E-2"/>
                </c:manualLayout>
              </c:layout>
              <c:showVal val="1"/>
            </c:dLbl>
            <c:dLbl>
              <c:idx val="5"/>
              <c:layout>
                <c:manualLayout>
                  <c:x val="2.844873222345938E-2"/>
                  <c:y val="-1.6027996500437444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межбюжетные трансферты</c:v>
                </c:pt>
                <c:pt idx="4">
                  <c:v>Прочие безвозмезные поступления</c:v>
                </c:pt>
                <c:pt idx="5">
                  <c:v>Возврат остатков субсидий прощлых лет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108.8</c:v>
                </c:pt>
                <c:pt idx="1">
                  <c:v>323.39999999999986</c:v>
                </c:pt>
                <c:pt idx="2">
                  <c:v>7.1</c:v>
                </c:pt>
                <c:pt idx="3">
                  <c:v>34.200000000000003</c:v>
                </c:pt>
                <c:pt idx="4">
                  <c:v>15.2</c:v>
                </c:pt>
                <c:pt idx="5">
                  <c:v>-37.200000000000003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403468300586065"/>
          <c:y val="0"/>
          <c:w val="0.33580443638448693"/>
          <c:h val="1"/>
        </c:manualLayout>
      </c:layout>
      <c:txPr>
        <a:bodyPr/>
        <a:lstStyle/>
        <a:p>
          <a:pPr>
            <a:defRPr sz="1400" b="1" i="1" cap="none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2555351421460229E-2"/>
          <c:y val="0.15286159442143527"/>
          <c:w val="0.60430027110619355"/>
          <c:h val="0.830118424367983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млн.руб.; доля (%)</c:v>
                </c:pt>
              </c:strCache>
            </c:strRef>
          </c:tx>
          <c:spPr>
            <a:solidFill>
              <a:schemeClr val="accent1"/>
            </a:solidFill>
          </c:spPr>
          <c:explosion val="16"/>
          <c:dPt>
            <c:idx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Pt>
            <c:idx val="4"/>
            <c:spPr>
              <a:solidFill>
                <a:srgbClr val="C00000"/>
              </a:solidFill>
            </c:spPr>
          </c:dPt>
          <c:dPt>
            <c:idx val="6"/>
            <c:spPr>
              <a:solidFill>
                <a:srgbClr val="92D050"/>
              </a:solidFill>
            </c:spPr>
          </c:dPt>
          <c:dPt>
            <c:idx val="7"/>
            <c:spPr>
              <a:solidFill>
                <a:srgbClr val="FFFF00"/>
              </a:solidFill>
            </c:spPr>
          </c:dPt>
          <c:dPt>
            <c:idx val="8"/>
            <c:spPr>
              <a:solidFill>
                <a:srgbClr val="FF0000"/>
              </a:solidFill>
            </c:spPr>
          </c:dPt>
          <c:dPt>
            <c:idx val="9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2.908155491128122E-2"/>
                  <c:y val="-9.975809775388142E-2"/>
                </c:manualLayout>
              </c:layout>
              <c:showVal val="1"/>
              <c:showPercent val="1"/>
            </c:dLbl>
            <c:dLbl>
              <c:idx val="1"/>
              <c:layout>
                <c:manualLayout>
                  <c:x val="5.9067428199541944E-2"/>
                  <c:y val="-0.11624402287758782"/>
                </c:manualLayout>
              </c:layout>
              <c:showVal val="1"/>
              <c:showPercent val="1"/>
            </c:dLbl>
            <c:dLbl>
              <c:idx val="2"/>
              <c:layout>
                <c:manualLayout>
                  <c:x val="8.9665895006129467E-2"/>
                  <c:y val="-5.0583829263651126E-2"/>
                </c:manualLayout>
              </c:layout>
              <c:showVal val="1"/>
              <c:showPercent val="1"/>
            </c:dLbl>
            <c:dLbl>
              <c:idx val="3"/>
              <c:layout>
                <c:manualLayout>
                  <c:x val="6.3751949995662846E-2"/>
                  <c:y val="-1.6548296637502083E-2"/>
                </c:manualLayout>
              </c:layout>
              <c:showVal val="1"/>
              <c:showPercent val="1"/>
            </c:dLbl>
            <c:dLbl>
              <c:idx val="4"/>
              <c:layout>
                <c:manualLayout>
                  <c:x val="5.0621061284135523E-2"/>
                  <c:y val="3.0932549814816811E-2"/>
                </c:manualLayout>
              </c:layout>
              <c:showVal val="1"/>
              <c:showPercent val="1"/>
            </c:dLbl>
            <c:dLbl>
              <c:idx val="5"/>
              <c:layout>
                <c:manualLayout>
                  <c:x val="0.10194226222903723"/>
                  <c:y val="9.0033280163980378E-2"/>
                </c:manualLayout>
              </c:layout>
              <c:showVal val="1"/>
              <c:showPercent val="1"/>
            </c:dLbl>
            <c:dLbl>
              <c:idx val="6"/>
              <c:layout>
                <c:manualLayout>
                  <c:x val="-5.0267319793781222E-4"/>
                  <c:y val="-1.848199075696692E-2"/>
                </c:manualLayout>
              </c:layout>
              <c:showVal val="1"/>
              <c:showPercent val="1"/>
            </c:dLbl>
            <c:dLbl>
              <c:idx val="7"/>
              <c:layout>
                <c:manualLayout>
                  <c:x val="-5.9106152738301075E-2"/>
                  <c:y val="-8.1926400904954011E-2"/>
                </c:manualLayout>
              </c:layout>
              <c:showVal val="1"/>
              <c:showPercent val="1"/>
            </c:dLbl>
            <c:dLbl>
              <c:idx val="9"/>
              <c:layout>
                <c:manualLayout>
                  <c:x val="4.3372171846537501E-2"/>
                  <c:y val="-0.11275387598204126"/>
                </c:manualLayout>
              </c:layout>
              <c:showVal val="1"/>
              <c:showPercent val="1"/>
            </c:dLbl>
            <c:txPr>
              <a:bodyPr/>
              <a:lstStyle/>
              <a:p>
                <a:pPr>
                  <a:defRPr b="1" i="0" baseline="0"/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ЖКХ</c:v>
                </c:pt>
                <c:pt idx="5">
                  <c:v>Образование</c:v>
                </c:pt>
                <c:pt idx="6">
                  <c:v>Культура и спорт</c:v>
                </c:pt>
                <c:pt idx="7">
                  <c:v>Социальная политика </c:v>
                </c:pt>
                <c:pt idx="8">
                  <c:v>Обслуживание муниц.долга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40.300000000000004</c:v>
                </c:pt>
                <c:pt idx="1">
                  <c:v>0.8</c:v>
                </c:pt>
                <c:pt idx="2">
                  <c:v>3.8</c:v>
                </c:pt>
                <c:pt idx="3">
                  <c:v>17.600000000000001</c:v>
                </c:pt>
                <c:pt idx="4">
                  <c:v>6.5</c:v>
                </c:pt>
                <c:pt idx="5">
                  <c:v>490</c:v>
                </c:pt>
                <c:pt idx="6">
                  <c:v>48.9</c:v>
                </c:pt>
                <c:pt idx="7">
                  <c:v>14.7</c:v>
                </c:pt>
                <c:pt idx="8">
                  <c:v>0.2</c:v>
                </c:pt>
                <c:pt idx="9">
                  <c:v>28.2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453877754835002"/>
          <c:y val="0.20315288002236881"/>
          <c:w val="0.3067180821451308"/>
          <c:h val="0.64402309021791393"/>
        </c:manualLayout>
      </c:layout>
      <c:txPr>
        <a:bodyPr/>
        <a:lstStyle/>
        <a:p>
          <a:pPr>
            <a:defRPr sz="1400" b="1" i="1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02.08.2019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24F7568-5836-4B5C-838D-36105F60B965}" type="datetime1">
              <a:rPr lang="ru-RU" smtClean="0"/>
              <a:pPr/>
              <a:t>02.08.2019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54013-6F04-4B92-985C-D8B7C91225DC}" type="datetime1">
              <a:rPr lang="ru-RU" smtClean="0"/>
              <a:pPr/>
              <a:t>02.08.2019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829EF-6A98-49D1-953F-D21B396B9F9C}" type="datetime1">
              <a:rPr lang="ru-RU" smtClean="0"/>
              <a:pPr/>
              <a:t>02.08.2019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36A021-F92B-4F05-8AF7-7EB8766D8511}" type="datetime1">
              <a:rPr lang="ru-RU" smtClean="0"/>
              <a:pPr/>
              <a:t>02.08.2019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3D79E-EA96-4973-A531-908754B35D73}" type="datetime1">
              <a:rPr lang="ru-RU" smtClean="0"/>
              <a:pPr/>
              <a:t>02.08.2019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A5F93-E628-40C3-8C3F-077A93DF9D7A}" type="datetime1">
              <a:rPr lang="ru-RU" smtClean="0"/>
              <a:pPr/>
              <a:t>02.08.2019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5D8CA-8950-4A88-992C-F86E8C07A21D}" type="datetime1">
              <a:rPr lang="ru-RU" smtClean="0"/>
              <a:pPr/>
              <a:t>02.08.2019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3BC4E-F227-4EBB-9F54-201A19544496}" type="datetime1">
              <a:rPr lang="ru-RU" smtClean="0"/>
              <a:pPr/>
              <a:t>02.08.2019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C327B-9F73-45B5-9B5B-A0CAFD7BF46D}" type="datetime1">
              <a:rPr lang="ru-RU" smtClean="0"/>
              <a:pPr/>
              <a:t>02.08.2019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4D638D1-06E0-49D4-8AF8-C80E19A13612}" type="datetime1">
              <a:rPr lang="ru-RU" smtClean="0"/>
              <a:pPr/>
              <a:t>02.08.2019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D7F9D7-4126-40A6-BFF3-5815D2E00801}" type="datetime1">
              <a:rPr lang="ru-RU" smtClean="0"/>
              <a:pPr/>
              <a:t>02.08.2019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6401CD8-7DF4-4A8D-9DF0-C389375BABD7}" type="datetime1">
              <a:rPr lang="ru-RU" smtClean="0"/>
              <a:pPr/>
              <a:t>02.08.2019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9F2190"/>
                </a:solidFill>
                <a:effectLst/>
              </a:rPr>
              <a:t>БЮДЖЕТ ДЛЯ ГРАЖДАН</a:t>
            </a:r>
            <a:endParaRPr lang="ru-RU" i="1" dirty="0">
              <a:solidFill>
                <a:srgbClr val="9F2190"/>
              </a:solidFill>
              <a:effectLst/>
            </a:endParaRPr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928670"/>
            <a:ext cx="1785950" cy="1785950"/>
          </a:xfrm>
        </p:spPr>
      </p:pic>
      <p:sp>
        <p:nvSpPr>
          <p:cNvPr id="8" name="TextBox 7"/>
          <p:cNvSpPr txBox="1"/>
          <p:nvPr/>
        </p:nvSpPr>
        <p:spPr>
          <a:xfrm>
            <a:off x="1428728" y="2786058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Муниципальное образование Киреевский район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" name="Рисунок 8" descr="кб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3357561"/>
            <a:ext cx="4857784" cy="318553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Рисунок 4" descr="rashody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3786190"/>
            <a:ext cx="3890552" cy="26432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214290"/>
            <a:ext cx="7715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3600" b="1" dirty="0" smtClean="0">
                <a:solidFill>
                  <a:srgbClr val="C00000"/>
                </a:solidFill>
              </a:rPr>
              <a:t>Отчет об исполнении бюджета муниципального образования Киреевский район  за 1 полугодие 2019 года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2071678"/>
            <a:ext cx="7358114" cy="1500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6 месяцев 2019 года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071538" y="2000240"/>
          <a:ext cx="7572430" cy="3554138"/>
        </p:xfrm>
        <a:graphic>
          <a:graphicData uri="http://schemas.openxmlformats.org/drawingml/2006/table">
            <a:tbl>
              <a:tblPr/>
              <a:tblGrid>
                <a:gridCol w="2755627"/>
                <a:gridCol w="1593069"/>
                <a:gridCol w="1576047"/>
                <a:gridCol w="1647687"/>
              </a:tblGrid>
              <a:tr h="500718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2019,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1 </a:t>
                      </a:r>
                      <a:r>
                        <a:rPr lang="ru-RU" sz="1400" b="1" baseline="0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/г 2018,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76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361,8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180,4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49,8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8647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1482,3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451,6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30,5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1844,1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631,9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34,3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1919,6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651,0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769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-75,5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-19,1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</a:t>
            </a:r>
            <a:r>
              <a:rPr lang="ru-RU" sz="22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/г 2018 года и 1 /г 2019 года 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00100" y="1071546"/>
          <a:ext cx="7715304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35100" y="1142984"/>
          <a:ext cx="7499350" cy="5105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569518" cy="857256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Структура безвозмездных поступлений в бюджета района за 6 месяцев 2019 года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857232"/>
          <a:ext cx="8715404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11156"/>
          </a:xfrm>
        </p:spPr>
        <p:txBody>
          <a:bodyPr>
            <a:normAutofit/>
          </a:bodyPr>
          <a:lstStyle/>
          <a:p>
            <a:r>
              <a:rPr lang="ru-RU" sz="26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муниципального бюджета</a:t>
            </a:r>
            <a:endParaRPr lang="ru-RU" sz="26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14356"/>
            <a:ext cx="7862150" cy="55340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2019 году реализуются мероприятия в рамках государственных, муниципальных программ, проектов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6828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Муниципальные</a:t>
            </a:r>
            <a:r>
              <a:rPr lang="ru-RU" sz="3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программы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502689"/>
            <a:ext cx="73581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Безопасные и качественные дороги» в Тульской области»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«Модернизация и развитие автомобильных дорог и дорожного хозяйства»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«Формирование комфортной городской среды в Тульской области на 2018-2024 годы»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Обеспечение качественным жильем и услугами ЖКХ населения Тульской области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«Развитие образования Тульской области»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«Развитие физической культуры и массового спорта в Тульской области»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«Развитие культуры в Тульской области»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Мероприятия в рамках проекта «Народный бюджет»</a:t>
            </a:r>
          </a:p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1823</TotalTime>
  <Words>235</Words>
  <Application>Microsoft Office PowerPoint</Application>
  <PresentationFormat>Экран (4:3)</PresentationFormat>
  <Paragraphs>82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БЮДЖЕТ ДЛЯ ГРАЖДАН</vt:lpstr>
      <vt:lpstr>Слайд 2</vt:lpstr>
      <vt:lpstr>Исполнение бюджета муниципального образования Киреевский район  за 6 месяцев 2019 года</vt:lpstr>
      <vt:lpstr>Поступление налоговых и неналоговых доходов в бюджет муниципального образования Киреевский район  за 1 п/г 2018 года и 1 /г 2019 года (млн. руб.) </vt:lpstr>
      <vt:lpstr>Структура безвозмездных поступлений в бюджета района за 6 месяцев 2019 года</vt:lpstr>
      <vt:lpstr>Структура расходов муниципального бюджета</vt:lpstr>
      <vt:lpstr>Муниципальные программы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Volchkova</cp:lastModifiedBy>
  <cp:revision>188</cp:revision>
  <dcterms:created xsi:type="dcterms:W3CDTF">2015-04-12T00:56:59Z</dcterms:created>
  <dcterms:modified xsi:type="dcterms:W3CDTF">2019-08-02T11:04:35Z</dcterms:modified>
</cp:coreProperties>
</file>