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22"/>
  </p:notesMasterIdLst>
  <p:sldIdLst>
    <p:sldId id="263" r:id="rId2"/>
    <p:sldId id="262" r:id="rId3"/>
    <p:sldId id="265" r:id="rId4"/>
    <p:sldId id="256" r:id="rId5"/>
    <p:sldId id="258" r:id="rId6"/>
    <p:sldId id="266" r:id="rId7"/>
    <p:sldId id="267" r:id="rId8"/>
    <p:sldId id="268" r:id="rId9"/>
    <p:sldId id="273" r:id="rId10"/>
    <p:sldId id="269" r:id="rId11"/>
    <p:sldId id="270" r:id="rId12"/>
    <p:sldId id="271" r:id="rId13"/>
    <p:sldId id="272" r:id="rId14"/>
    <p:sldId id="274" r:id="rId15"/>
    <p:sldId id="279" r:id="rId16"/>
    <p:sldId id="275" r:id="rId17"/>
    <p:sldId id="278" r:id="rId18"/>
    <p:sldId id="277" r:id="rId19"/>
    <p:sldId id="276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9F2190"/>
    <a:srgbClr val="35A42C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-166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>
        <c:manualLayout>
          <c:layoutTarget val="inner"/>
          <c:xMode val="edge"/>
          <c:yMode val="edge"/>
          <c:x val="0.18702347956736379"/>
          <c:y val="6.5313552524110294E-2"/>
          <c:w val="0.79181627191877335"/>
          <c:h val="0.77231427190741253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rgbClr val="92D050"/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rgbClr val="00B050"/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1.8518388905997742E-2"/>
                  <c:y val="-2.1977976337160924E-2"/>
                </c:manualLayout>
              </c:layout>
              <c:showVal val="1"/>
            </c:dLbl>
            <c:dLbl>
              <c:idx val="1"/>
              <c:layout>
                <c:manualLayout>
                  <c:x val="1.8518388905997742E-2"/>
                  <c:y val="-6.5933929011482734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2158.6</c:v>
                </c:pt>
                <c:pt idx="1">
                  <c:v>2112.5</c:v>
                </c:pt>
              </c:numCache>
            </c:numRef>
          </c:val>
        </c:ser>
        <c:shape val="box"/>
        <c:axId val="43527168"/>
        <c:axId val="43656320"/>
        <c:axId val="44409280"/>
      </c:bar3DChart>
      <c:catAx>
        <c:axId val="43527168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3656320"/>
        <c:crosses val="autoZero"/>
        <c:auto val="1"/>
        <c:lblAlgn val="ctr"/>
        <c:lblOffset val="100"/>
      </c:catAx>
      <c:valAx>
        <c:axId val="436563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3527168"/>
        <c:crosses val="autoZero"/>
        <c:crossBetween val="between"/>
      </c:valAx>
      <c:serAx>
        <c:axId val="44409280"/>
        <c:scaling>
          <c:orientation val="minMax"/>
        </c:scaling>
        <c:delete val="1"/>
        <c:axPos val="b"/>
        <c:tickLblPos val="none"/>
        <c:crossAx val="43656320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 </a:t>
            </a:r>
          </a:p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11 206 тыс. руб.</a:t>
            </a:r>
            <a:endParaRPr lang="ru-RU" sz="1800" b="1" i="0" baseline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307436570428695E-2"/>
          <c:y val="0"/>
          <c:w val="0.92582064741907755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5.4564632545932197E-2"/>
                  <c:y val="2.82617866855368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9 794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2.9800524934383187E-2"/>
                  <c:y val="1.061542634992874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1 412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rgbClr val="7030A0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,##0.00">
                  <c:v>20976.2</c:v>
                </c:pt>
                <c:pt idx="1">
                  <c:v>4444.7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7.6949037620297464E-2"/>
          <c:y val="0.86195191200279253"/>
          <c:w val="0.8849555993000876"/>
          <c:h val="0.1380480879972130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7030A0"/>
              </a:solidFill>
            </a:ln>
          </c:spPr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5000</c:v>
                </c:pt>
                <c:pt idx="1">
                  <c:v>1708.5</c:v>
                </c:pt>
              </c:numCache>
            </c:numRef>
          </c:val>
        </c:ser>
        <c:axId val="117515392"/>
        <c:axId val="117516928"/>
      </c:barChart>
      <c:catAx>
        <c:axId val="117515392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516928"/>
        <c:crosses val="autoZero"/>
        <c:auto val="1"/>
        <c:lblAlgn val="ctr"/>
        <c:lblOffset val="100"/>
      </c:catAx>
      <c:valAx>
        <c:axId val="11751692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51539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4320607457593498E-2"/>
          <c:y val="0"/>
          <c:w val="0.78465677475306028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explosion val="25"/>
          <c:dLbls>
            <c:dLbl>
              <c:idx val="0"/>
              <c:layout>
                <c:manualLayout>
                  <c:x val="5.0577966939275423E-2"/>
                  <c:y val="-2.3301673228346458E-2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6.1253994118794022E-2"/>
                  <c:y val="2.7777583358996613E-3"/>
                </c:manualLayout>
              </c:layout>
              <c:spPr/>
              <c:txPr>
                <a:bodyPr/>
                <a:lstStyle/>
                <a:p>
                  <a:pPr>
                    <a:defRPr sz="16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18801.3</c:v>
                </c:pt>
                <c:pt idx="1">
                  <c:v>2467.1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10994343191143224"/>
          <c:y val="0.80187765214991713"/>
          <c:w val="0.74994342413468196"/>
          <c:h val="0.11732676286730152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ctr">
              <a:defRPr/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финансирования,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13 145,0 тыс</a:t>
            </a: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9617784570083838"/>
          <c:y val="4.2396998190833812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5350352215046076"/>
          <c:y val="0"/>
          <c:w val="0.78451512047468552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8615302780033041"/>
                  <c:y val="0.12878356813657355"/>
                </c:manualLayout>
              </c:layout>
              <c:showVal val="1"/>
            </c:dLbl>
            <c:dLbl>
              <c:idx val="1"/>
              <c:layout>
                <c:manualLayout>
                  <c:x val="0.13971189649120244"/>
                  <c:y val="-0.12357833630825596"/>
                </c:manualLayout>
              </c:layout>
              <c:showVal val="1"/>
            </c:dLbl>
            <c:dLbl>
              <c:idx val="2"/>
              <c:layout>
                <c:manualLayout>
                  <c:x val="0.15499241598331606"/>
                  <c:y val="-3.7265052844010611E-2"/>
                </c:manualLayout>
              </c:layout>
              <c:showVal val="1"/>
            </c:dLbl>
            <c:spPr>
              <a:ln>
                <a:solidFill>
                  <a:srgbClr val="7030A0"/>
                </a:solidFill>
              </a:ln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средства федерального бюджета</c:v>
                </c:pt>
                <c:pt idx="1">
                  <c:v>средства регионального бюджета</c:v>
                </c:pt>
                <c:pt idx="2">
                  <c:v>средства муниципального бюджета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8305.4</c:v>
                </c:pt>
                <c:pt idx="1">
                  <c:v>3256.8</c:v>
                </c:pt>
                <c:pt idx="2">
                  <c:v>1582.8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5.8125474496190016E-2"/>
          <c:y val="0.78618503438627185"/>
          <c:w val="0.8686724234753993"/>
          <c:h val="0.13008747710167121"/>
        </c:manualLayout>
      </c:layout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5.6957777855696938E-2"/>
                  <c:y val="-6.6666200061591879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4.9190808148101894E-2"/>
                  <c:y val="-8.444385341134969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Val val="1"/>
            </c:dLbl>
            <c:showVal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2400.4</c:v>
                </c:pt>
                <c:pt idx="1">
                  <c:v>315</c:v>
                </c:pt>
              </c:numCache>
            </c:numRef>
          </c:val>
        </c:ser>
        <c:shape val="box"/>
        <c:axId val="117475584"/>
        <c:axId val="117494912"/>
        <c:axId val="0"/>
      </c:bar3DChart>
      <c:catAx>
        <c:axId val="1174755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494912"/>
        <c:crosses val="autoZero"/>
        <c:auto val="1"/>
        <c:lblAlgn val="ctr"/>
        <c:lblOffset val="100"/>
      </c:catAx>
      <c:valAx>
        <c:axId val="1174949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74755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dPt>
            <c:idx val="0"/>
            <c:spPr>
              <a:solidFill>
                <a:schemeClr val="accent4">
                  <a:lumMod val="75000"/>
                </a:schemeClr>
              </a:solidFill>
              <a:ln>
                <a:solidFill>
                  <a:srgbClr val="FFFF00"/>
                </a:solidFill>
              </a:ln>
            </c:spPr>
          </c:dPt>
          <c:dPt>
            <c:idx val="1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rgbClr val="FFFF00"/>
                </a:solidFill>
              </a:ln>
            </c:spPr>
          </c:dPt>
          <c:dLbls>
            <c:dLbl>
              <c:idx val="0"/>
              <c:layout>
                <c:manualLayout>
                  <c:x val="0"/>
                  <c:y val="-7.958096811088701E-2"/>
                </c:manualLayout>
              </c:layout>
              <c:showVal val="1"/>
            </c:dLbl>
            <c:dLbl>
              <c:idx val="1"/>
              <c:layout>
                <c:manualLayout>
                  <c:x val="2.0125645301612639E-2"/>
                  <c:y val="-7.1204024099214683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2208.1</c:v>
                </c:pt>
                <c:pt idx="1">
                  <c:v>2034.9</c:v>
                </c:pt>
              </c:numCache>
            </c:numRef>
          </c:val>
        </c:ser>
        <c:shape val="box"/>
        <c:axId val="44682240"/>
        <c:axId val="67001344"/>
        <c:axId val="44709632"/>
      </c:bar3DChart>
      <c:catAx>
        <c:axId val="44682240"/>
        <c:scaling>
          <c:orientation val="minMax"/>
        </c:scaling>
        <c:axPos val="b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7001344"/>
        <c:crosses val="autoZero"/>
        <c:auto val="1"/>
        <c:lblAlgn val="ctr"/>
        <c:lblOffset val="100"/>
      </c:catAx>
      <c:valAx>
        <c:axId val="670013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44682240"/>
        <c:crosses val="autoZero"/>
        <c:crossBetween val="between"/>
      </c:valAx>
      <c:serAx>
        <c:axId val="44709632"/>
        <c:scaling>
          <c:orientation val="minMax"/>
        </c:scaling>
        <c:delete val="1"/>
        <c:axPos val="b"/>
        <c:tickLblPos val="none"/>
        <c:crossAx val="67001344"/>
        <c:crosses val="autoZero"/>
      </c:ser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69"/>
          <c:y val="4.9030301333557416E-2"/>
          <c:w val="0.72473038426341563"/>
          <c:h val="0.4174145534528583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65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43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140.1</c:v>
                </c:pt>
                <c:pt idx="1">
                  <c:v>62.1</c:v>
                </c:pt>
                <c:pt idx="2">
                  <c:v>46.2</c:v>
                </c:pt>
                <c:pt idx="3">
                  <c:v>71</c:v>
                </c:pt>
                <c:pt idx="4">
                  <c:v>7.8</c:v>
                </c:pt>
                <c:pt idx="5">
                  <c:v>34.1</c:v>
                </c:pt>
                <c:pt idx="6">
                  <c:v>45</c:v>
                </c:pt>
                <c:pt idx="7">
                  <c:v>0.9</c:v>
                </c:pt>
                <c:pt idx="8">
                  <c:v>5.6</c:v>
                </c:pt>
                <c:pt idx="9">
                  <c:v>6.3</c:v>
                </c:pt>
                <c:pt idx="10">
                  <c:v>60.7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3.4720342840670958E-2"/>
                  <c:y val="1.5530296667506551E-2"/>
                </c:manualLayout>
              </c:layout>
              <c:showVal val="1"/>
            </c:dLbl>
            <c:dLbl>
              <c:idx val="1"/>
              <c:layout>
                <c:manualLayout>
                  <c:x val="2.1398897567743266E-2"/>
                  <c:y val="-7.1110613399031405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889E-3"/>
                </c:manualLayout>
              </c:layout>
              <c:showVal val="1"/>
            </c:dLbl>
            <c:dLbl>
              <c:idx val="3"/>
              <c:layout>
                <c:manualLayout>
                  <c:x val="2.1191967521224254E-2"/>
                  <c:y val="-7.9077109937108134E-3"/>
                </c:manualLayout>
              </c:layout>
              <c:showVal val="1"/>
            </c:dLbl>
            <c:dLbl>
              <c:idx val="4"/>
              <c:layout>
                <c:manualLayout>
                  <c:x val="1.4127978347482788E-2"/>
                  <c:y val="5.2718073291405558E-3"/>
                </c:manualLayout>
              </c:layout>
              <c:showVal val="1"/>
            </c:dLbl>
            <c:dLbl>
              <c:idx val="5"/>
              <c:layout>
                <c:manualLayout>
                  <c:x val="1.5773973391067935E-2"/>
                  <c:y val="1.9228421848316066E-2"/>
                </c:manualLayout>
              </c:layout>
              <c:showVal val="1"/>
            </c:dLbl>
            <c:dLbl>
              <c:idx val="6"/>
              <c:layout>
                <c:manualLayout>
                  <c:x val="2.1191967521224254E-2"/>
                  <c:y val="-5.2718073291405558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31E-2"/>
                  <c:y val="-7.7294144998947354E-3"/>
                </c:manualLayout>
              </c:layout>
              <c:showVal val="1"/>
            </c:dLbl>
            <c:dLbl>
              <c:idx val="9"/>
              <c:layout>
                <c:manualLayout>
                  <c:x val="9.6095423512204976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3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147</c:v>
                </c:pt>
                <c:pt idx="1">
                  <c:v>59.4</c:v>
                </c:pt>
                <c:pt idx="2">
                  <c:v>63.5</c:v>
                </c:pt>
                <c:pt idx="3">
                  <c:v>77.900000000000006</c:v>
                </c:pt>
                <c:pt idx="4">
                  <c:v>7.4</c:v>
                </c:pt>
                <c:pt idx="5">
                  <c:v>35.6</c:v>
                </c:pt>
                <c:pt idx="6">
                  <c:v>31.1</c:v>
                </c:pt>
                <c:pt idx="7">
                  <c:v>2.7</c:v>
                </c:pt>
                <c:pt idx="8">
                  <c:v>5.6</c:v>
                </c:pt>
                <c:pt idx="9">
                  <c:v>7.1</c:v>
                </c:pt>
                <c:pt idx="10">
                  <c:v>62.9</c:v>
                </c:pt>
              </c:numCache>
            </c:numRef>
          </c:val>
        </c:ser>
        <c:shape val="cylinder"/>
        <c:axId val="66991232"/>
        <c:axId val="67114880"/>
        <c:axId val="0"/>
      </c:bar3DChart>
      <c:catAx>
        <c:axId val="66991232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67114880"/>
        <c:crosses val="autoZero"/>
        <c:auto val="1"/>
        <c:lblAlgn val="ctr"/>
        <c:lblOffset val="100"/>
      </c:catAx>
      <c:valAx>
        <c:axId val="67114880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66991232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605"/>
          <c:y val="0.47929355991675765"/>
          <c:w val="0.17514526971328673"/>
          <c:h val="0.12200490868538692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145302618219551"/>
                  <c:y val="7.2199378772911049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223,7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4.5330909523826429E-2"/>
                  <c:y val="3.1112715039423047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629,0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Percent val="1"/>
            </c:dLbl>
            <c:dLbl>
              <c:idx val="2"/>
              <c:layout>
                <c:manualLayout>
                  <c:x val="-2.9261166652215519E-2"/>
                  <c:y val="4.8991423543051291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312,5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  <c:showPercent val="1"/>
            </c:dLbl>
            <c:dLbl>
              <c:idx val="3"/>
              <c:layout>
                <c:manualLayout>
                  <c:x val="-0.24959317020638724"/>
                  <c:y val="1.4069101782674233E-3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36,4;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  <c:showPercent val="1"/>
            </c:dLbl>
            <c:dLbl>
              <c:idx val="4"/>
              <c:layout>
                <c:manualLayout>
                  <c:x val="4.9767508358799603E-2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20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Прочие безвозмездные поступления</a:t>
                    </a:r>
                  </a:p>
                  <a:p>
                    <a:pPr>
                      <a:defRPr sz="20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225,3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  <c:showPercent val="1"/>
            </c:dLbl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223.7</c:v>
                </c:pt>
                <c:pt idx="1">
                  <c:v>629</c:v>
                </c:pt>
                <c:pt idx="2">
                  <c:v>312.5</c:v>
                </c:pt>
                <c:pt idx="3">
                  <c:v>221.7</c:v>
                </c:pt>
                <c:pt idx="4">
                  <c:v>225.4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explosion val="25"/>
          <c:dLbls>
            <c:dLbl>
              <c:idx val="0"/>
              <c:layout>
                <c:manualLayout>
                  <c:x val="4.8307910790808192E-2"/>
                  <c:y val="1.4926879181145963E-2"/>
                </c:manualLayout>
              </c:layout>
              <c:showVal val="1"/>
            </c:dLbl>
            <c:dLbl>
              <c:idx val="1"/>
              <c:layout>
                <c:manualLayout>
                  <c:x val="4.9544042410038965E-2"/>
                  <c:y val="-2.2497714882209599E-2"/>
                </c:manualLayout>
              </c:layout>
              <c:showVal val="1"/>
            </c:dLbl>
            <c:dLbl>
              <c:idx val="2"/>
              <c:layout>
                <c:manualLayout>
                  <c:x val="2.2601001548833408E-2"/>
                  <c:y val="-5.9679782564182451E-2"/>
                </c:manualLayout>
              </c:layout>
              <c:showVal val="1"/>
            </c:dLbl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федеральный бюджет</c:v>
                </c:pt>
                <c:pt idx="1">
                  <c:v>региональный бюджет</c:v>
                </c:pt>
                <c:pt idx="2">
                  <c:v>муниципальный бюджет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200.9</c:v>
                </c:pt>
                <c:pt idx="1">
                  <c:v>827.4</c:v>
                </c:pt>
                <c:pt idx="2">
                  <c:v>449.3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</a:t>
            </a:r>
            <a:r>
              <a:rPr lang="ru-RU" baseline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финансирования </a:t>
            </a:r>
          </a:p>
          <a:p>
            <a:pPr>
              <a:defRPr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baseline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 млн. 570 </a:t>
            </a:r>
            <a:r>
              <a:rPr lang="ru-RU" sz="1400" baseline="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318529308969929"/>
          <c:y val="1.7518240120356278E-2"/>
        </c:manualLayout>
      </c:layout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14098,9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4764280147278624"/>
                  <c:y val="-0.17890100401126327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5845,2 тыс.руб.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\6\6\8\9.\40&quot;р.&quot;" sourceLinked="0"/>
              <c:spPr>
                <a:noFill/>
              </c:spPr>
              <c:showVal val="1"/>
            </c:dLbl>
            <c:dLbl>
              <c:idx val="1"/>
              <c:layout>
                <c:manualLayout>
                  <c:x val="0.17485904763796986"/>
                  <c:y val="0.17928999170527424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6689,4 тыс.руб.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\6\6\8\9.\40&quot;р.&quot;" sourceLinked="0"/>
              <c:spPr>
                <a:noFill/>
              </c:spPr>
              <c:showVal val="1"/>
            </c:dLbl>
            <c:dLbl>
              <c:idx val="2"/>
              <c:layout>
                <c:manualLayout>
                  <c:x val="2.6454137086162691E-2"/>
                  <c:y val="-1.1389844754367605E-2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1035,4 тыс.руб.</a:t>
                    </a:r>
                    <a:endParaRPr lang="ru-RU" dirty="0">
                      <a:solidFill>
                        <a:schemeClr val="tx1"/>
                      </a:solidFill>
                    </a:endParaRPr>
                  </a:p>
                </c:rich>
              </c:tx>
              <c:numFmt formatCode="\6\6\8\9.\40&quot;р.&quot;" sourceLinked="0"/>
              <c:spPr>
                <a:noFill/>
              </c:spPr>
              <c:showVal val="1"/>
            </c:dLbl>
            <c:numFmt formatCode="\6\6\8\9.\40&quot;р.&quot;" sourceLinked="0"/>
            <c:spPr>
              <a:noFill/>
            </c:spPr>
            <c:txPr>
              <a:bodyPr/>
              <a:lstStyle/>
              <a:p>
                <a:pPr>
                  <a:defRPr sz="1600" b="1">
                    <a:solidFill>
                      <a:srgbClr val="92D050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Средства федерального бюджета</c:v>
                </c:pt>
                <c:pt idx="1">
                  <c:v>Средства регионального бюджета</c:v>
                </c:pt>
                <c:pt idx="2">
                  <c:v>Средства муниципального бюджета</c:v>
                </c:pt>
              </c:strCache>
            </c:strRef>
          </c:cat>
          <c:val>
            <c:numRef>
              <c:f>Лист1!$B$2:$B$4</c:f>
              <c:numCache>
                <c:formatCode>#,##0.0_р_.</c:formatCode>
                <c:ptCount val="3"/>
                <c:pt idx="0">
                  <c:v>5845.2</c:v>
                </c:pt>
                <c:pt idx="1">
                  <c:v>6689.4</c:v>
                </c:pt>
                <c:pt idx="2">
                  <c:v>1564.3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022596630148518"/>
          <c:y val="0.2275869980633379"/>
          <c:w val="0.34193534840497825"/>
          <c:h val="0.59605605101164039"/>
        </c:manualLayout>
      </c:layout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 </a:t>
            </a:r>
          </a:p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48 240 тыс. руб.</a:t>
            </a:r>
            <a:endParaRPr lang="ru-RU" sz="1800" b="1" i="0" baseline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3278477690288715"/>
          <c:y val="1.8713319315534563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8074365704286845E-2"/>
          <c:y val="0"/>
          <c:w val="0.925820647419078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5.4564632545932273E-2"/>
                  <c:y val="2.826178668553684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45587,2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7.7022747156605717E-2"/>
                  <c:y val="8.54685427137652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2653,2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rgbClr val="7030A0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,##0.00">
                  <c:v>45745.5</c:v>
                </c:pt>
                <c:pt idx="1">
                  <c:v>2719.4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7.6949037620297464E-2"/>
          <c:y val="0.86195191200279331"/>
          <c:w val="0.8849555993000876"/>
          <c:h val="0.13804808799721324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финансирования, </a:t>
            </a:r>
          </a:p>
          <a:p>
            <a:pPr>
              <a:defRPr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1800" b="1" i="0" baseline="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800" b="1" i="0" baseline="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5301492203029202"/>
          <c:y val="6.861550415696006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6617579812798103E-2"/>
          <c:y val="0.2441749268043987"/>
          <c:w val="0.58657465214591653"/>
          <c:h val="0.755825073195605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8 844,8  тыс. руб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9123253911548778E-2"/>
                  <c:y val="-6.1929121652238198E-2"/>
                </c:manualLayout>
              </c:layout>
              <c:showVal val="1"/>
            </c:dLbl>
            <c:dLbl>
              <c:idx val="1"/>
              <c:layout>
                <c:manualLayout>
                  <c:x val="4.3496417893128358E-2"/>
                  <c:y val="2.0657430081974421E-2"/>
                </c:manualLayout>
              </c:layout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1 </a:t>
                    </a:r>
                    <a:r>
                      <a:rPr lang="en-US" smtClean="0">
                        <a:solidFill>
                          <a:schemeClr val="tx1"/>
                        </a:solidFill>
                      </a:rPr>
                      <a:t>240,4</a:t>
                    </a:r>
                    <a:endParaRPr lang="ru-RU" smtClean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rgbClr val="7030A0"/>
                </a:solidFill>
              </a:ln>
            </c:spPr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Средства федерального бюджета</c:v>
                </c:pt>
                <c:pt idx="1">
                  <c:v>Регионального бюджета </c:v>
                </c:pt>
                <c:pt idx="2">
                  <c:v>Средства бюджета муниципального образования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#,##0.00">
                  <c:v>2426.1</c:v>
                </c:pt>
                <c:pt idx="1">
                  <c:v>5178.3</c:v>
                </c:pt>
                <c:pt idx="2" formatCode="#,##0.00">
                  <c:v>1240.4000000000001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361569165423982"/>
          <c:y val="0.32862231151005611"/>
          <c:w val="0.31828903216001231"/>
          <c:h val="0.67137768848994694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 sz="1800" b="1" i="0" baseline="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3278477690288715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307436570428695E-2"/>
          <c:y val="0"/>
          <c:w val="0.92582064741907799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53"/>
          <c:dLbls>
            <c:dLbl>
              <c:idx val="0"/>
              <c:layout>
                <c:manualLayout>
                  <c:x val="0.10614123935640496"/>
                  <c:y val="-0.77856585430723146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i="0" baseline="0" dirty="0" smtClean="0">
                        <a:solidFill>
                          <a:schemeClr val="tx1"/>
                        </a:solidFill>
                      </a:rPr>
                      <a:t>18 196,78</a:t>
                    </a:r>
                    <a:endParaRPr lang="ru-RU" sz="1200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dLbl>
              <c:idx val="1"/>
              <c:layout>
                <c:manualLayout>
                  <c:x val="-6.0356080489939012E-2"/>
                  <c:y val="4.4852010569087714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i="0" baseline="0" dirty="0" smtClean="0">
                        <a:solidFill>
                          <a:schemeClr val="tx1"/>
                        </a:solidFill>
                      </a:rPr>
                      <a:t>2391,35</a:t>
                    </a:r>
                    <a:endParaRPr lang="ru-RU" sz="1200" dirty="0">
                      <a:solidFill>
                        <a:schemeClr val="tx1"/>
                      </a:solidFill>
                    </a:endParaRPr>
                  </a:p>
                </c:rich>
              </c:tx>
              <c:showVal val="1"/>
            </c:dLbl>
            <c:spPr>
              <a:ln>
                <a:solidFill>
                  <a:srgbClr val="7030A0"/>
                </a:solidFill>
              </a:ln>
            </c:spPr>
            <c:txPr>
              <a:bodyPr/>
              <a:lstStyle/>
              <a:p>
                <a:pPr>
                  <a:defRPr sz="1200" b="1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региональный бюджет</c:v>
                </c:pt>
                <c:pt idx="1">
                  <c:v>муниципальный бюджет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#,##0.00">
                  <c:v>45339.1</c:v>
                </c:pt>
                <c:pt idx="1">
                  <c:v>3575.7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"/>
          <c:y val="0.89610571404574602"/>
          <c:w val="0.99900084886908169"/>
          <c:h val="0.10389428595425453"/>
        </c:manualLayout>
      </c:layout>
      <c:txPr>
        <a:bodyPr/>
        <a:lstStyle/>
        <a:p>
          <a:pPr>
            <a:defRPr sz="12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E66AC0-EE21-41FC-ACCA-B76E24F557A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2A90FE-F076-40BB-B4DD-5E55F7BCF274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2 300 млн. рублей</a:t>
          </a:r>
          <a:endParaRPr lang="ru-RU" dirty="0">
            <a:solidFill>
              <a:schemeClr val="tx1"/>
            </a:solidFill>
          </a:endParaRPr>
        </a:p>
      </dgm:t>
    </dgm:pt>
    <dgm:pt modelId="{D7BCED22-C765-4E63-97CE-49E04452571C}" type="parTrans" cxnId="{D687C57B-8353-4C95-ACBE-40F0BA7AA517}">
      <dgm:prSet/>
      <dgm:spPr/>
      <dgm:t>
        <a:bodyPr/>
        <a:lstStyle/>
        <a:p>
          <a:endParaRPr lang="ru-RU"/>
        </a:p>
      </dgm:t>
    </dgm:pt>
    <dgm:pt modelId="{BF69C3E0-AD14-4C5D-BEDF-F45D76C3C98B}" type="sibTrans" cxnId="{D687C57B-8353-4C95-ACBE-40F0BA7AA517}">
      <dgm:prSet/>
      <dgm:spPr/>
      <dgm:t>
        <a:bodyPr/>
        <a:lstStyle/>
        <a:p>
          <a:endParaRPr lang="ru-RU"/>
        </a:p>
      </dgm:t>
    </dgm:pt>
    <dgm:pt modelId="{4D92DEB3-92B3-4D34-9489-6F9C94059B2E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150 рабочих </a:t>
          </a:r>
          <a:r>
            <a:rPr lang="ru-RU" dirty="0" smtClean="0">
              <a:solidFill>
                <a:schemeClr val="tx1"/>
              </a:solidFill>
            </a:rPr>
            <a:t>мест</a:t>
          </a:r>
          <a:endParaRPr lang="ru-RU" dirty="0">
            <a:solidFill>
              <a:schemeClr val="tx1"/>
            </a:solidFill>
          </a:endParaRPr>
        </a:p>
      </dgm:t>
    </dgm:pt>
    <dgm:pt modelId="{AF08B2C3-5AED-4B14-8935-A478AEC6CD97}" type="parTrans" cxnId="{3DE13C29-BE62-48C6-BF81-248558C284BC}">
      <dgm:prSet/>
      <dgm:spPr/>
      <dgm:t>
        <a:bodyPr/>
        <a:lstStyle/>
        <a:p>
          <a:endParaRPr lang="ru-RU"/>
        </a:p>
      </dgm:t>
    </dgm:pt>
    <dgm:pt modelId="{108F1F3F-3DE1-43AE-A7A4-92037A285801}" type="sibTrans" cxnId="{3DE13C29-BE62-48C6-BF81-248558C284BC}">
      <dgm:prSet/>
      <dgm:spPr/>
      <dgm:t>
        <a:bodyPr/>
        <a:lstStyle/>
        <a:p>
          <a:endParaRPr lang="ru-RU"/>
        </a:p>
      </dgm:t>
    </dgm:pt>
    <dgm:pt modelId="{847CD5AA-CC58-4286-ABA5-D47D5C783554}" type="pres">
      <dgm:prSet presAssocID="{EFE66AC0-EE21-41FC-ACCA-B76E24F557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0FA569-0CF0-41C7-9B6B-02A66DAC3169}" type="pres">
      <dgm:prSet presAssocID="{A52A90FE-F076-40BB-B4DD-5E55F7BCF27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F369C-23E5-4F93-99BD-082DF531C05F}" type="pres">
      <dgm:prSet presAssocID="{4D92DEB3-92B3-4D34-9489-6F9C94059B2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E13C29-BE62-48C6-BF81-248558C284BC}" srcId="{EFE66AC0-EE21-41FC-ACCA-B76E24F557A3}" destId="{4D92DEB3-92B3-4D34-9489-6F9C94059B2E}" srcOrd="1" destOrd="0" parTransId="{AF08B2C3-5AED-4B14-8935-A478AEC6CD97}" sibTransId="{108F1F3F-3DE1-43AE-A7A4-92037A285801}"/>
    <dgm:cxn modelId="{86C3CBDB-B2B4-4C67-86F3-F594843737B0}" type="presOf" srcId="{EFE66AC0-EE21-41FC-ACCA-B76E24F557A3}" destId="{847CD5AA-CC58-4286-ABA5-D47D5C783554}" srcOrd="0" destOrd="0" presId="urn:microsoft.com/office/officeart/2005/8/layout/arrow5"/>
    <dgm:cxn modelId="{D687C57B-8353-4C95-ACBE-40F0BA7AA517}" srcId="{EFE66AC0-EE21-41FC-ACCA-B76E24F557A3}" destId="{A52A90FE-F076-40BB-B4DD-5E55F7BCF274}" srcOrd="0" destOrd="0" parTransId="{D7BCED22-C765-4E63-97CE-49E04452571C}" sibTransId="{BF69C3E0-AD14-4C5D-BEDF-F45D76C3C98B}"/>
    <dgm:cxn modelId="{36B6F0D5-720F-4E8F-8BB0-AE6445D075F7}" type="presOf" srcId="{4D92DEB3-92B3-4D34-9489-6F9C94059B2E}" destId="{F65F369C-23E5-4F93-99BD-082DF531C05F}" srcOrd="0" destOrd="0" presId="urn:microsoft.com/office/officeart/2005/8/layout/arrow5"/>
    <dgm:cxn modelId="{B037A012-4CF1-4295-B3FF-3428F5F743C1}" type="presOf" srcId="{A52A90FE-F076-40BB-B4DD-5E55F7BCF274}" destId="{500FA569-0CF0-41C7-9B6B-02A66DAC3169}" srcOrd="0" destOrd="0" presId="urn:microsoft.com/office/officeart/2005/8/layout/arrow5"/>
    <dgm:cxn modelId="{3ED47C14-3C46-4DDD-9D7F-7E92A9972D57}" type="presParOf" srcId="{847CD5AA-CC58-4286-ABA5-D47D5C783554}" destId="{500FA569-0CF0-41C7-9B6B-02A66DAC3169}" srcOrd="0" destOrd="0" presId="urn:microsoft.com/office/officeart/2005/8/layout/arrow5"/>
    <dgm:cxn modelId="{B15A0641-83A2-458F-862A-DAF67C6C7A7E}" type="presParOf" srcId="{847CD5AA-CC58-4286-ABA5-D47D5C783554}" destId="{F65F369C-23E5-4F93-99BD-082DF531C05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E66AC0-EE21-41FC-ACCA-B76E24F557A3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2A90FE-F076-40BB-B4DD-5E55F7BCF274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654 млн. рублей</a:t>
          </a:r>
          <a:endParaRPr lang="ru-RU" dirty="0">
            <a:solidFill>
              <a:schemeClr val="tx1"/>
            </a:solidFill>
          </a:endParaRPr>
        </a:p>
      </dgm:t>
    </dgm:pt>
    <dgm:pt modelId="{D7BCED22-C765-4E63-97CE-49E04452571C}" type="parTrans" cxnId="{D687C57B-8353-4C95-ACBE-40F0BA7AA517}">
      <dgm:prSet/>
      <dgm:spPr/>
      <dgm:t>
        <a:bodyPr/>
        <a:lstStyle/>
        <a:p>
          <a:endParaRPr lang="ru-RU"/>
        </a:p>
      </dgm:t>
    </dgm:pt>
    <dgm:pt modelId="{BF69C3E0-AD14-4C5D-BEDF-F45D76C3C98B}" type="sibTrans" cxnId="{D687C57B-8353-4C95-ACBE-40F0BA7AA517}">
      <dgm:prSet/>
      <dgm:spPr/>
      <dgm:t>
        <a:bodyPr/>
        <a:lstStyle/>
        <a:p>
          <a:endParaRPr lang="ru-RU"/>
        </a:p>
      </dgm:t>
    </dgm:pt>
    <dgm:pt modelId="{4D92DEB3-92B3-4D34-9489-6F9C94059B2E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62 рабочих места</a:t>
          </a:r>
          <a:endParaRPr lang="ru-RU" dirty="0">
            <a:solidFill>
              <a:schemeClr val="tx1"/>
            </a:solidFill>
          </a:endParaRPr>
        </a:p>
      </dgm:t>
    </dgm:pt>
    <dgm:pt modelId="{AF08B2C3-5AED-4B14-8935-A478AEC6CD97}" type="parTrans" cxnId="{3DE13C29-BE62-48C6-BF81-248558C284BC}">
      <dgm:prSet/>
      <dgm:spPr/>
      <dgm:t>
        <a:bodyPr/>
        <a:lstStyle/>
        <a:p>
          <a:endParaRPr lang="ru-RU"/>
        </a:p>
      </dgm:t>
    </dgm:pt>
    <dgm:pt modelId="{108F1F3F-3DE1-43AE-A7A4-92037A285801}" type="sibTrans" cxnId="{3DE13C29-BE62-48C6-BF81-248558C284BC}">
      <dgm:prSet/>
      <dgm:spPr/>
      <dgm:t>
        <a:bodyPr/>
        <a:lstStyle/>
        <a:p>
          <a:endParaRPr lang="ru-RU"/>
        </a:p>
      </dgm:t>
    </dgm:pt>
    <dgm:pt modelId="{847CD5AA-CC58-4286-ABA5-D47D5C783554}" type="pres">
      <dgm:prSet presAssocID="{EFE66AC0-EE21-41FC-ACCA-B76E24F557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0FA569-0CF0-41C7-9B6B-02A66DAC3169}" type="pres">
      <dgm:prSet presAssocID="{A52A90FE-F076-40BB-B4DD-5E55F7BCF274}" presName="arrow" presStyleLbl="node1" presStyleIdx="0" presStyleCnt="2" custRadScaleRad="100325" custRadScaleInc="-22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5F369C-23E5-4F93-99BD-082DF531C05F}" type="pres">
      <dgm:prSet presAssocID="{4D92DEB3-92B3-4D34-9489-6F9C94059B2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E13C29-BE62-48C6-BF81-248558C284BC}" srcId="{EFE66AC0-EE21-41FC-ACCA-B76E24F557A3}" destId="{4D92DEB3-92B3-4D34-9489-6F9C94059B2E}" srcOrd="1" destOrd="0" parTransId="{AF08B2C3-5AED-4B14-8935-A478AEC6CD97}" sibTransId="{108F1F3F-3DE1-43AE-A7A4-92037A285801}"/>
    <dgm:cxn modelId="{D687C57B-8353-4C95-ACBE-40F0BA7AA517}" srcId="{EFE66AC0-EE21-41FC-ACCA-B76E24F557A3}" destId="{A52A90FE-F076-40BB-B4DD-5E55F7BCF274}" srcOrd="0" destOrd="0" parTransId="{D7BCED22-C765-4E63-97CE-49E04452571C}" sibTransId="{BF69C3E0-AD14-4C5D-BEDF-F45D76C3C98B}"/>
    <dgm:cxn modelId="{F18C52FD-630D-4C71-9E06-E420276749CC}" type="presOf" srcId="{A52A90FE-F076-40BB-B4DD-5E55F7BCF274}" destId="{500FA569-0CF0-41C7-9B6B-02A66DAC3169}" srcOrd="0" destOrd="0" presId="urn:microsoft.com/office/officeart/2005/8/layout/arrow5"/>
    <dgm:cxn modelId="{0C20A486-8682-4C07-AA24-753B547474AC}" type="presOf" srcId="{4D92DEB3-92B3-4D34-9489-6F9C94059B2E}" destId="{F65F369C-23E5-4F93-99BD-082DF531C05F}" srcOrd="0" destOrd="0" presId="urn:microsoft.com/office/officeart/2005/8/layout/arrow5"/>
    <dgm:cxn modelId="{CF0BFE4D-1F7E-40A0-9E7F-48E865FD7E77}" type="presOf" srcId="{EFE66AC0-EE21-41FC-ACCA-B76E24F557A3}" destId="{847CD5AA-CC58-4286-ABA5-D47D5C783554}" srcOrd="0" destOrd="0" presId="urn:microsoft.com/office/officeart/2005/8/layout/arrow5"/>
    <dgm:cxn modelId="{22EF8838-4B02-4427-A87B-048A0E1444F6}" type="presParOf" srcId="{847CD5AA-CC58-4286-ABA5-D47D5C783554}" destId="{500FA569-0CF0-41C7-9B6B-02A66DAC3169}" srcOrd="0" destOrd="0" presId="urn:microsoft.com/office/officeart/2005/8/layout/arrow5"/>
    <dgm:cxn modelId="{BB5EF56A-E0F9-488E-9CA1-A2474ACCD00E}" type="presParOf" srcId="{847CD5AA-CC58-4286-ABA5-D47D5C783554}" destId="{F65F369C-23E5-4F93-99BD-082DF531C05F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0FA569-0CF0-41C7-9B6B-02A66DAC3169}">
      <dsp:nvSpPr>
        <dsp:cNvPr id="0" name=""/>
        <dsp:cNvSpPr/>
      </dsp:nvSpPr>
      <dsp:spPr>
        <a:xfrm rot="16200000">
          <a:off x="753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2 300 млн. рублей</a:t>
          </a:r>
          <a:endParaRPr lang="ru-RU" sz="1300" kern="1200" dirty="0">
            <a:solidFill>
              <a:schemeClr val="tx1"/>
            </a:solidFill>
          </a:endParaRPr>
        </a:p>
      </dsp:txBody>
      <dsp:txXfrm rot="16200000">
        <a:off x="753" y="749"/>
        <a:ext cx="1355822" cy="1355822"/>
      </dsp:txXfrm>
    </dsp:sp>
    <dsp:sp modelId="{F65F369C-23E5-4F93-99BD-082DF531C05F}">
      <dsp:nvSpPr>
        <dsp:cNvPr id="0" name=""/>
        <dsp:cNvSpPr/>
      </dsp:nvSpPr>
      <dsp:spPr>
        <a:xfrm rot="5400000">
          <a:off x="2001010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92456" tIns="92456" rIns="92456" bIns="9245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150 рабочих </a:t>
          </a:r>
          <a:r>
            <a:rPr lang="ru-RU" sz="1300" kern="1200" dirty="0" smtClean="0">
              <a:solidFill>
                <a:schemeClr val="tx1"/>
              </a:solidFill>
            </a:rPr>
            <a:t>мест</a:t>
          </a:r>
          <a:endParaRPr lang="ru-RU" sz="1300" kern="1200" dirty="0">
            <a:solidFill>
              <a:schemeClr val="tx1"/>
            </a:solidFill>
          </a:endParaRPr>
        </a:p>
      </dsp:txBody>
      <dsp:txXfrm rot="5400000">
        <a:off x="2001010" y="749"/>
        <a:ext cx="1355822" cy="13558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00FA569-0CF0-41C7-9B6B-02A66DAC3169}">
      <dsp:nvSpPr>
        <dsp:cNvPr id="0" name=""/>
        <dsp:cNvSpPr/>
      </dsp:nvSpPr>
      <dsp:spPr>
        <a:xfrm rot="16200000">
          <a:off x="0" y="1499"/>
          <a:ext cx="1355822" cy="1355822"/>
        </a:xfrm>
        <a:prstGeom prst="downArrow">
          <a:avLst>
            <a:gd name="adj1" fmla="val 50000"/>
            <a:gd name="adj2" fmla="val 35000"/>
          </a:avLst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654 млн. рублей</a:t>
          </a:r>
          <a:endParaRPr lang="ru-RU" sz="1500" kern="1200" dirty="0">
            <a:solidFill>
              <a:schemeClr val="tx1"/>
            </a:solidFill>
          </a:endParaRPr>
        </a:p>
      </dsp:txBody>
      <dsp:txXfrm rot="16200000">
        <a:off x="0" y="1499"/>
        <a:ext cx="1355822" cy="1355822"/>
      </dsp:txXfrm>
    </dsp:sp>
    <dsp:sp modelId="{F65F369C-23E5-4F93-99BD-082DF531C05F}">
      <dsp:nvSpPr>
        <dsp:cNvPr id="0" name=""/>
        <dsp:cNvSpPr/>
      </dsp:nvSpPr>
      <dsp:spPr>
        <a:xfrm rot="5400000">
          <a:off x="2001010" y="749"/>
          <a:ext cx="1355822" cy="1355822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</a:rPr>
            <a:t>62 рабочих места</a:t>
          </a:r>
          <a:endParaRPr lang="ru-RU" sz="1500" kern="1200" dirty="0">
            <a:solidFill>
              <a:schemeClr val="tx1"/>
            </a:solidFill>
          </a:endParaRPr>
        </a:p>
      </dsp:txBody>
      <dsp:txXfrm rot="5400000">
        <a:off x="2001010" y="749"/>
        <a:ext cx="1355822" cy="1355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4A5C-474F-4286-8BEC-BCA011AC5BC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6569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4A5C-474F-4286-8BEC-BCA011AC5BC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903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D9C2D-6222-463A-89F7-F506CB1C36B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8682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12.03.2019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35.jpe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3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37.jpeg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429000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0100" y="214290"/>
            <a:ext cx="80010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Отчет об исполнении бюджета за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2018 </a:t>
            </a: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572000" y="2285992"/>
          <a:ext cx="4572000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100" y="357166"/>
            <a:ext cx="814390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ЖКХ населения Тульской области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1714489"/>
            <a:ext cx="8429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Переселение граждан из аварийного жилищного фонда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0092" y="2428868"/>
            <a:ext cx="402338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3643306" y="1785926"/>
          <a:ext cx="535785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42976" y="500042"/>
            <a:ext cx="8001024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ЖКХ населения Тульской области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643050"/>
            <a:ext cx="8143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16 молодых семей обеспечены жильем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214554"/>
            <a:ext cx="321471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786314" y="3857628"/>
          <a:ext cx="4000528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 sz="2160" b="1" i="0" u="none" strike="noStrike" kern="1200" baseline="0">
                <a:solidFill>
                  <a:srgbClr val="0070C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ЖКХ населения Тульской области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		              		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214422"/>
            <a:ext cx="42862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Модернизация объектов 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ЖКХ на сумму 20 588,1 тыс.руб.:</a:t>
            </a:r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-ремонт водопровода с.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Дедилово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-ремонт водопровода д.Мостовая;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-техническое перевооружение станции очистки хозяйственно-бытовых сточных вод типа «БиОКС-1200» в п.Бородинский;</a:t>
            </a:r>
          </a:p>
          <a:p>
            <a:pPr algn="just"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замена водопровода в г. Болохово;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-замена трубной части теплообменников на котельных г. Киреевск.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786190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000108"/>
            <a:ext cx="29289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4572000" y="2000240"/>
          <a:ext cx="4572000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072462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Обеспечение качественным жильем и услугами ЖКХ населения Тульской области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1214422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Газификация населенных пунктов Киреевского района</a:t>
            </a:r>
          </a:p>
          <a:p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357430"/>
            <a:ext cx="2500329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4214818"/>
            <a:ext cx="2571768" cy="223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42853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«Модернизация и приобретение коммунальной техники в Тульской области»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429124" y="2571744"/>
          <a:ext cx="4214842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22685" y="1714488"/>
            <a:ext cx="3535776" cy="10341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 </a:t>
            </a: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6 708,5 тыс. руб.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3714776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071942"/>
            <a:ext cx="371477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772400" cy="78581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образования Тульской области»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1428736"/>
            <a:ext cx="3369641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финансирования,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21 268,4 тыс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5000596" y="2285992"/>
          <a:ext cx="4143404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500174"/>
            <a:ext cx="4054939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Благотворительный проект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ООО «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Транснефть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Верхняя Волга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- ремонт здания школы и детского сада на сумму 199,9 млн.руб.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071942"/>
            <a:ext cx="300773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1928802"/>
            <a:ext cx="261350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4071942"/>
            <a:ext cx="2857520" cy="201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1857364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1857364"/>
            <a:ext cx="266701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42852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культуры и туризма»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5072066" y="1500174"/>
          <a:ext cx="3857652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000232" y="500042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Капитальный ремонт </a:t>
            </a:r>
          </a:p>
          <a:p>
            <a:pPr algn="ctr"/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Подосиновского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Красноярского и </a:t>
            </a:r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Приупского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сельских Домов культуры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25387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643050"/>
            <a:ext cx="193079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714752"/>
            <a:ext cx="245270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4612" y="4429132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428605"/>
            <a:ext cx="7772400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физической культуры и массового спорта в Тульской области»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000496" y="2643182"/>
          <a:ext cx="4905388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43504" y="1714489"/>
            <a:ext cx="3369641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финансирования, 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2715,4 тыс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руб.</a:t>
            </a: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VelichkoI\Desktop\Отчет главы по программам\IMG-20181018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500174"/>
            <a:ext cx="1928826" cy="144662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TextBox 6"/>
          <p:cNvSpPr txBox="1"/>
          <p:nvPr/>
        </p:nvSpPr>
        <p:spPr>
          <a:xfrm>
            <a:off x="1571604" y="3214686"/>
            <a:ext cx="23574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Капитальный ремонт вентиляции МБУ «Киреевский ФОК»</a:t>
            </a:r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VelichkoI\Desktop\культ\IMG-20181217-WA00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1571612"/>
            <a:ext cx="1928826" cy="13705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8" name="TextBox 7"/>
          <p:cNvSpPr txBox="1"/>
          <p:nvPr/>
        </p:nvSpPr>
        <p:spPr>
          <a:xfrm>
            <a:off x="1071538" y="5643578"/>
            <a:ext cx="1357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Ремонт МКУ «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Болоховский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ФОК»</a:t>
            </a:r>
          </a:p>
          <a:p>
            <a:pPr algn="ctr"/>
            <a:endParaRPr lang="ru-RU" dirty="0"/>
          </a:p>
        </p:txBody>
      </p:sp>
      <p:pic>
        <p:nvPicPr>
          <p:cNvPr id="2051" name="Picture 3" descr="C:\Users\VelichkoI\Desktop\культ\Бол ФОК\IMG-20190122-WA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5072074"/>
            <a:ext cx="2000264" cy="150019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 descr="C:\Users\VelichkoI\Desktop\культ\Бол ФОК\IMG-20190122-WA00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071942"/>
            <a:ext cx="1873235" cy="140492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14291"/>
            <a:ext cx="7415210" cy="71437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Реализация проекта </a:t>
            </a: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«Народный </a:t>
            </a:r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00174"/>
            <a:ext cx="45719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Shutova\Desktop\приемка работ НБ-2018\Липковская СОШ №2 фото\школа\DSCN4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571876"/>
            <a:ext cx="2928958" cy="2020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Shutova\Desktop\приемка работ НБ-2018\Липковская ООШ №3 замена ограждения\фото Липковская ООШ №3\IMG-20180925-WA0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571876"/>
            <a:ext cx="2857520" cy="20359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1000108"/>
            <a:ext cx="6000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 год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 объектов на общую сумму 33419,5 тысяч рублей., в том числе: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средства бюджета Тульской области  23453,8 тыс. руб.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-средства муниципального бюджета  5824,5 тыс. руб., </a:t>
            </a:r>
          </a:p>
          <a:p>
            <a:pPr algn="just"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средства жителей 4141,2 тыс. руб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500166" y="5786454"/>
            <a:ext cx="40330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Ремонт фасада МКОУ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Липковская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СОШ №2»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5572140"/>
            <a:ext cx="2788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Устройство ограждения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Липковская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СОШ №3»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12 месяцев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2000240"/>
          <a:ext cx="7572430" cy="355413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2018,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2018,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485103,3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500191,9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1673503,7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1612264,9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96,3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2158607,0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2112456,8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2208096,6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2034863,7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-49489,6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77593,1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17028-D6EC-401B-9767-957F029D88FD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285728"/>
            <a:ext cx="7572428" cy="5715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Крупные     инвестиционные проекты  2018 года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14414" y="1000108"/>
            <a:ext cx="5072098" cy="1214446"/>
          </a:xfrm>
          <a:prstGeom prst="round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Строительство современного завода по производству по вакуум - выпарке соляного раствора для налаживания производства соли «экстра» объемом 60 тыс. тонн в год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214818"/>
            <a:ext cx="5429288" cy="700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Строительство двух животноводческих ферм мясного направления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2357422" y="2214554"/>
          <a:ext cx="3357586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Схема 13"/>
          <p:cNvGraphicFramePr/>
          <p:nvPr/>
        </p:nvGraphicFramePr>
        <p:xfrm>
          <a:off x="4929190" y="5072074"/>
          <a:ext cx="3357586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s://tularegion.ru/upload/iblock/79e/79e0b1ecf27fc758073f944e352cd03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43702" y="928670"/>
            <a:ext cx="2143140" cy="1428760"/>
          </a:xfrm>
          <a:prstGeom prst="rect">
            <a:avLst/>
          </a:prstGeom>
          <a:noFill/>
        </p:spPr>
      </p:pic>
      <p:pic>
        <p:nvPicPr>
          <p:cNvPr id="2052" name="Picture 4" descr="http://jilkin.ru/sites/default/files/uploads/gallery/1833/uploadsnews_imgsgallery14375945516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2500306"/>
            <a:ext cx="2214578" cy="1476385"/>
          </a:xfrm>
          <a:prstGeom prst="rect">
            <a:avLst/>
          </a:prstGeom>
          <a:noFill/>
        </p:spPr>
      </p:pic>
      <p:pic>
        <p:nvPicPr>
          <p:cNvPr id="2054" name="Picture 6" descr="http://vkurske.com/media/imgs2018/Ploskoe_2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000232" y="5143512"/>
            <a:ext cx="2133557" cy="1600168"/>
          </a:xfrm>
          <a:prstGeom prst="rect">
            <a:avLst/>
          </a:prstGeom>
          <a:noFill/>
        </p:spPr>
      </p:pic>
      <p:pic>
        <p:nvPicPr>
          <p:cNvPr id="20" name="Picture 6" descr="http://inruza.ru/upload/page/72/87072_picture_bdd116755b05c27622a7d787b12b5fc92d28aa67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57224" y="3714752"/>
            <a:ext cx="2267510" cy="15001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714356"/>
            <a:ext cx="51500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Консолидированный бюджет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образования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Киреевский район, 2018 год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57290" y="5857892"/>
            <a:ext cx="7286676" cy="85725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000100" y="2643182"/>
          <a:ext cx="3429024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285852" y="2143116"/>
            <a:ext cx="2108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Доходная часть,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2143116"/>
            <a:ext cx="2003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Расходная часть,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4857752" y="2428868"/>
          <a:ext cx="4143404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571736" y="6072206"/>
            <a:ext cx="5136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Доля программных расходов – 70%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и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2018 год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071538" y="1071546"/>
          <a:ext cx="778674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85728"/>
            <a:ext cx="7772400" cy="128588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программных расходов в 2018 году, 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млн. руб.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2071678"/>
          <a:ext cx="8858280" cy="3389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35716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в Тульской области на 2018-2024 годы»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2241620839"/>
              </p:ext>
            </p:extLst>
          </p:nvPr>
        </p:nvGraphicFramePr>
        <p:xfrm>
          <a:off x="4644008" y="1700808"/>
          <a:ext cx="4429156" cy="4349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0100" y="1571612"/>
            <a:ext cx="33048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Благоустройство территорий: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– общественные;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4 - дворовые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2" y="4641440"/>
            <a:ext cx="2232248" cy="167386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3" y="2619153"/>
            <a:ext cx="2237472" cy="167386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Users\Zenina\Downloads\20181116_13495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2571744"/>
            <a:ext cx="2483782" cy="371368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76" y="1643050"/>
            <a:ext cx="3786214" cy="1071570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Ремонт автомобильных дорог – 19 объектов протяженностью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15,5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км.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86380" y="1571612"/>
            <a:ext cx="3574889" cy="1188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Сумма финансирования</a:t>
            </a:r>
          </a:p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16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134 495,6 тыс. руб.</a:t>
            </a:r>
          </a:p>
          <a:p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Федеральные средства-117 656,0 тыс. руб.</a:t>
            </a:r>
          </a:p>
          <a:p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Средства МО-16 839,6 тыс. руб.</a:t>
            </a:r>
          </a:p>
        </p:txBody>
      </p:sp>
      <p:sp>
        <p:nvSpPr>
          <p:cNvPr id="7" name="Заголовок 4"/>
          <p:cNvSpPr txBox="1">
            <a:spLocks/>
          </p:cNvSpPr>
          <p:nvPr/>
        </p:nvSpPr>
        <p:spPr>
          <a:xfrm>
            <a:off x="914400" y="500042"/>
            <a:ext cx="8229600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Безопасные и качественные дороги» в Тульской области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Users\Zenina\Downloads\20180817_1539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3143248"/>
            <a:ext cx="3143272" cy="266925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143248"/>
            <a:ext cx="322140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2376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00042"/>
            <a:ext cx="8001024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«Модернизация и развитие автомобильных дорог и дорожного хозяйства»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7" y="1539699"/>
            <a:ext cx="7686239" cy="889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счет средств дорожного фонда на сумму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11,3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млн.руб. в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2018 году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отремонтировано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автодорог общей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протяженность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Zenina\Downloads\Липки Больничная посл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6" y="2500306"/>
            <a:ext cx="3714776" cy="307183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2500306"/>
            <a:ext cx="3571900" cy="3095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xmlns="" val="2483116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1616</TotalTime>
  <Words>586</Words>
  <Application>Microsoft Office PowerPoint</Application>
  <PresentationFormat>Экран (4:3)</PresentationFormat>
  <Paragraphs>163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Слайд 1</vt:lpstr>
      <vt:lpstr>Исполнение бюджета муниципального образования Киреевский район  за 12 месяцев 2018 года</vt:lpstr>
      <vt:lpstr>Слайд 3</vt:lpstr>
      <vt:lpstr>Поступление налоговых и неналоговых доходов в бюджет муниципального образования Киреевский район  за 2017 год и 2018 год (млн. руб.) </vt:lpstr>
      <vt:lpstr>   Структура безвозмездных поступлений в бюджет муниципального образования Киреевский район за 2018 год (млн.руб.)  </vt:lpstr>
      <vt:lpstr>Структура программных расходов в 2018 году,  млн. руб.  </vt:lpstr>
      <vt:lpstr>«Формирование комфортной городской среды в Тульской области на 2018-2024 годы» </vt:lpstr>
      <vt:lpstr>Слайд 8</vt:lpstr>
      <vt:lpstr>«Модернизация и развитие автомобильных дорог и дорожного хозяйства»</vt:lpstr>
      <vt:lpstr>«Обеспечение качественным жильем и услугами ЖКХ населения Тульской области»</vt:lpstr>
      <vt:lpstr>«Обеспечение качественным жильем и услугами ЖКХ населения Тульской области»</vt:lpstr>
      <vt:lpstr>  «Обеспечение качественным жильем и услугами ЖКХ населения Тульской области»                          </vt:lpstr>
      <vt:lpstr>«Обеспечение качественным жильем и услугами ЖКХ населения Тульской области»</vt:lpstr>
      <vt:lpstr>«Модернизация и приобретение коммунальной техники в Тульской области»</vt:lpstr>
      <vt:lpstr>«Развитие образования Тульской области»</vt:lpstr>
      <vt:lpstr>Благотворительный проект  ООО «Транснефть – Верхняя Волга» - ремонт здания школы и детского сада на сумму 199,9 млн.руб.</vt:lpstr>
      <vt:lpstr>«Развитие культуры и туризма»</vt:lpstr>
      <vt:lpstr>«Развитие физической культуры и массового спорта в Тульской области»</vt:lpstr>
      <vt:lpstr>   Реализация проекта «Народный бюджет» 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161</cp:revision>
  <dcterms:created xsi:type="dcterms:W3CDTF">2015-04-12T00:56:59Z</dcterms:created>
  <dcterms:modified xsi:type="dcterms:W3CDTF">2019-03-12T12:46:02Z</dcterms:modified>
</cp:coreProperties>
</file>