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056" r:id="rId1"/>
  </p:sldMasterIdLst>
  <p:notesMasterIdLst>
    <p:notesMasterId r:id="rId9"/>
  </p:notesMasterIdLst>
  <p:sldIdLst>
    <p:sldId id="285" r:id="rId2"/>
    <p:sldId id="263" r:id="rId3"/>
    <p:sldId id="262" r:id="rId4"/>
    <p:sldId id="256" r:id="rId5"/>
    <p:sldId id="284" r:id="rId6"/>
    <p:sldId id="281" r:id="rId7"/>
    <p:sldId id="28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2190"/>
    <a:srgbClr val="FF0066"/>
    <a:srgbClr val="3CE440"/>
    <a:srgbClr val="FF6600"/>
    <a:srgbClr val="35A42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85BE263C-DBD7-4A20-BB59-AAB30ACAA65A}" styleName="Средний стиль 3 - акцент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69C7853C-536D-4A76-A0AE-DD22124D55A5}" styleName="Стиль из темы 1 - акцент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0505E3EF-67EA-436B-97B2-0124C06EBD24}" styleName="Средний стиль 4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E8B1032C-EA38-4F05-BA0D-38AFFFC7BED3}" styleName="Светлый стиль 3 - акцент 6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881" autoAdjust="0"/>
    <p:restoredTop sz="94624" autoAdjust="0"/>
  </p:normalViewPr>
  <p:slideViewPr>
    <p:cSldViewPr>
      <p:cViewPr varScale="1">
        <p:scale>
          <a:sx n="110" d="100"/>
          <a:sy n="110" d="100"/>
        </p:scale>
        <p:origin x="-164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rAngAx val="1"/>
    </c:view3D>
    <c:sideWall>
      <c:spPr>
        <a:gradFill flip="none" rotWithShape="1">
          <a:gsLst>
            <a:gs pos="0">
              <a:srgbClr val="FBEAC7"/>
            </a:gs>
            <a:gs pos="17999">
              <a:srgbClr val="FEE7F2"/>
            </a:gs>
            <a:gs pos="36000">
              <a:srgbClr val="FAC77D"/>
            </a:gs>
            <a:gs pos="61000">
              <a:srgbClr val="FBA97D"/>
            </a:gs>
            <a:gs pos="82001">
              <a:srgbClr val="FBD49C"/>
            </a:gs>
            <a:gs pos="100000">
              <a:srgbClr val="FEE7F2"/>
            </a:gs>
          </a:gsLst>
          <a:lin ang="16200000" scaled="0"/>
          <a:tileRect/>
        </a:gradFill>
      </c:spPr>
    </c:sideWall>
    <c:backWall>
      <c:spPr>
        <a:gradFill flip="none" rotWithShape="1">
          <a:gsLst>
            <a:gs pos="0">
              <a:schemeClr val="accent2">
                <a:lumMod val="40000"/>
                <a:lumOff val="60000"/>
              </a:schemeClr>
            </a:gs>
            <a:gs pos="64999">
              <a:srgbClr val="F0EBD5"/>
            </a:gs>
            <a:gs pos="100000">
              <a:srgbClr val="D1C39F"/>
            </a:gs>
          </a:gsLst>
          <a:lin ang="16200000" scaled="0"/>
          <a:tileRect/>
        </a:gradFill>
      </c:spPr>
    </c:backWall>
    <c:plotArea>
      <c:layout>
        <c:manualLayout>
          <c:layoutTarget val="inner"/>
          <c:xMode val="edge"/>
          <c:yMode val="edge"/>
          <c:x val="2.7464109449232586E-2"/>
          <c:y val="4.9030301333557513E-2"/>
          <c:w val="0.9130568590307292"/>
          <c:h val="0.41741455345285944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факт</c:v>
                </c:pt>
              </c:strCache>
            </c:strRef>
          </c:tx>
          <c:spPr>
            <a:solidFill>
              <a:srgbClr val="FF0000"/>
            </a:solidFill>
          </c:spPr>
          <c:dLbls>
            <c:dLbl>
              <c:idx val="0"/>
              <c:layout>
                <c:manualLayout>
                  <c:x val="-1.1258871424832277E-2"/>
                  <c:y val="-2.4840745394486686E-3"/>
                </c:manualLayout>
              </c:layout>
              <c:showVal val="1"/>
            </c:dLbl>
            <c:dLbl>
              <c:idx val="1"/>
              <c:layout>
                <c:manualLayout>
                  <c:x val="-6.5843160554658834E-3"/>
                  <c:y val="0"/>
                </c:manualLayout>
              </c:layout>
              <c:showVal val="1"/>
            </c:dLbl>
            <c:dLbl>
              <c:idx val="3"/>
              <c:layout>
                <c:manualLayout>
                  <c:x val="-8.2303950693323209E-3"/>
                  <c:y val="0"/>
                </c:manualLayout>
              </c:layout>
              <c:showVal val="1"/>
            </c:dLbl>
            <c:dLbl>
              <c:idx val="5"/>
              <c:layout>
                <c:manualLayout>
                  <c:x val="0"/>
                  <c:y val="-1.1851768899838688E-2"/>
                </c:manualLayout>
              </c:layout>
              <c:showVal val="1"/>
            </c:dLbl>
            <c:dLbl>
              <c:idx val="10"/>
              <c:layout>
                <c:manualLayout>
                  <c:x val="-1.3168632110931722E-2"/>
                  <c:y val="0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 i="0" baseline="0">
                    <a:solidFill>
                      <a:schemeClr val="tx1"/>
                    </a:solidFill>
                    <a:latin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Налоги на имущество 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Прочие неналоговые доходы</c:v>
                </c:pt>
                <c:pt idx="10">
                  <c:v>Платные услуги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119.4</c:v>
                </c:pt>
                <c:pt idx="1">
                  <c:v>68.400000000000006</c:v>
                </c:pt>
                <c:pt idx="2">
                  <c:v>76.099999999999994</c:v>
                </c:pt>
                <c:pt idx="3">
                  <c:v>18.7</c:v>
                </c:pt>
                <c:pt idx="4">
                  <c:v>9.6</c:v>
                </c:pt>
                <c:pt idx="5">
                  <c:v>26.2</c:v>
                </c:pt>
                <c:pt idx="6">
                  <c:v>14.4</c:v>
                </c:pt>
                <c:pt idx="7">
                  <c:v>1.5</c:v>
                </c:pt>
                <c:pt idx="8">
                  <c:v>8.9</c:v>
                </c:pt>
                <c:pt idx="9">
                  <c:v>0.1</c:v>
                </c:pt>
                <c:pt idx="10">
                  <c:v>43.7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план</c:v>
                </c:pt>
              </c:strCache>
            </c:strRef>
          </c:tx>
          <c:spPr>
            <a:solidFill>
              <a:srgbClr val="00B0F0"/>
            </a:solidFill>
          </c:spPr>
          <c:dLbls>
            <c:dLbl>
              <c:idx val="0"/>
              <c:layout>
                <c:manualLayout>
                  <c:x val="3.2882410428973073E-2"/>
                  <c:y val="-7.4522236183460098E-3"/>
                </c:manualLayout>
              </c:layout>
              <c:showVal val="1"/>
            </c:dLbl>
            <c:dLbl>
              <c:idx val="1"/>
              <c:layout>
                <c:manualLayout>
                  <c:x val="8.9679301169926558E-3"/>
                  <c:y val="-5.7133714407319403E-2"/>
                </c:manualLayout>
              </c:layout>
              <c:showVal val="1"/>
            </c:dLbl>
            <c:dLbl>
              <c:idx val="2"/>
              <c:layout>
                <c:manualLayout>
                  <c:x val="3.886103050696816E-2"/>
                  <c:y val="2.4840745394486686E-3"/>
                </c:manualLayout>
              </c:layout>
              <c:showVal val="1"/>
            </c:dLbl>
            <c:dLbl>
              <c:idx val="3"/>
              <c:layout>
                <c:manualLayout>
                  <c:x val="1.7935860233985312E-2"/>
                  <c:y val="-2.2356670855038008E-2"/>
                </c:manualLayout>
              </c:layout>
              <c:showVal val="1"/>
            </c:dLbl>
            <c:dLbl>
              <c:idx val="4"/>
              <c:layout>
                <c:manualLayout>
                  <c:x val="1.7935860233985312E-2"/>
                  <c:y val="-2.7324819933935353E-2"/>
                </c:manualLayout>
              </c:layout>
              <c:showVal val="1"/>
            </c:dLbl>
            <c:dLbl>
              <c:idx val="5"/>
              <c:layout>
                <c:manualLayout>
                  <c:x val="2.5409135331479198E-2"/>
                  <c:y val="-4.9681490788973824E-3"/>
                </c:manualLayout>
              </c:layout>
              <c:showVal val="1"/>
            </c:dLbl>
            <c:dLbl>
              <c:idx val="6"/>
              <c:layout>
                <c:manualLayout>
                  <c:x val="2.3914480311980391E-2"/>
                  <c:y val="-2.7324819933935311E-2"/>
                </c:manualLayout>
              </c:layout>
              <c:showVal val="1"/>
            </c:dLbl>
            <c:dLbl>
              <c:idx val="7"/>
              <c:layout>
                <c:manualLayout>
                  <c:x val="1.0462585136491429E-2"/>
                  <c:y val="-2.2356670855037973E-2"/>
                </c:manualLayout>
              </c:layout>
              <c:showVal val="1"/>
            </c:dLbl>
            <c:dLbl>
              <c:idx val="8"/>
              <c:layout>
                <c:manualLayout>
                  <c:x val="1.6441205214486533E-2"/>
                  <c:y val="-1.4904447236692014E-2"/>
                </c:manualLayout>
              </c:layout>
              <c:showVal val="1"/>
            </c:dLbl>
            <c:dLbl>
              <c:idx val="9"/>
              <c:layout>
                <c:manualLayout>
                  <c:x val="1.0457443146916373E-2"/>
                  <c:y val="2.5315850114219877E-3"/>
                </c:manualLayout>
              </c:layout>
              <c:showVal val="1"/>
            </c:dLbl>
            <c:numFmt formatCode="General" sourceLinked="0"/>
            <c:txPr>
              <a:bodyPr/>
              <a:lstStyle/>
              <a:p>
                <a:pPr>
                  <a:defRPr sz="1400" b="1" i="0" baseline="0">
                    <a:latin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Лист1!$A$2:$A$12</c:f>
              <c:strCache>
                <c:ptCount val="11"/>
                <c:pt idx="0">
                  <c:v>НДФЛ</c:v>
                </c:pt>
                <c:pt idx="1">
                  <c:v>Акцизы</c:v>
                </c:pt>
                <c:pt idx="2">
                  <c:v>Налоги на совокупный доход</c:v>
                </c:pt>
                <c:pt idx="3">
                  <c:v>Налоги на имущество </c:v>
                </c:pt>
                <c:pt idx="4">
                  <c:v>Гос.пошлина</c:v>
                </c:pt>
                <c:pt idx="5">
                  <c:v>Аренда имущества</c:v>
                </c:pt>
                <c:pt idx="6">
                  <c:v>Доходы от продажи активов</c:v>
                </c:pt>
                <c:pt idx="7">
                  <c:v>Платежи при польз. природ.ресурс.</c:v>
                </c:pt>
                <c:pt idx="8">
                  <c:v>Штрафы, санкции</c:v>
                </c:pt>
                <c:pt idx="9">
                  <c:v>Прочие неналоговые доходы</c:v>
                </c:pt>
                <c:pt idx="10">
                  <c:v>Платные услуги</c:v>
                </c:pt>
              </c:strCache>
            </c:strRef>
          </c:cat>
          <c:val>
            <c:numRef>
              <c:f>Лист1!$C$2:$C$12</c:f>
              <c:numCache>
                <c:formatCode>General</c:formatCode>
                <c:ptCount val="11"/>
                <c:pt idx="0">
                  <c:v>117.3</c:v>
                </c:pt>
                <c:pt idx="1">
                  <c:v>63.8</c:v>
                </c:pt>
                <c:pt idx="2">
                  <c:v>73.5</c:v>
                </c:pt>
                <c:pt idx="3">
                  <c:v>18.5</c:v>
                </c:pt>
                <c:pt idx="4">
                  <c:v>8.5</c:v>
                </c:pt>
                <c:pt idx="5">
                  <c:v>23.9</c:v>
                </c:pt>
                <c:pt idx="6">
                  <c:v>13.2</c:v>
                </c:pt>
                <c:pt idx="7">
                  <c:v>1.5</c:v>
                </c:pt>
                <c:pt idx="8">
                  <c:v>8.4</c:v>
                </c:pt>
                <c:pt idx="9">
                  <c:v>0</c:v>
                </c:pt>
                <c:pt idx="10">
                  <c:v>52</c:v>
                </c:pt>
              </c:numCache>
            </c:numRef>
          </c:val>
        </c:ser>
        <c:shape val="cylinder"/>
        <c:axId val="40143488"/>
        <c:axId val="39989632"/>
        <c:axId val="0"/>
      </c:bar3DChart>
      <c:catAx>
        <c:axId val="40143488"/>
        <c:scaling>
          <c:orientation val="minMax"/>
        </c:scaling>
        <c:axPos val="b"/>
        <c:majorTickMark val="cross"/>
        <c:tickLblPos val="low"/>
        <c:txPr>
          <a:bodyPr/>
          <a:lstStyle/>
          <a:p>
            <a:pPr>
              <a:defRPr sz="1300" b="1" i="1" baseline="0">
                <a:solidFill>
                  <a:srgbClr val="C00000"/>
                </a:solidFill>
                <a:latin typeface="Times New Roman" pitchFamily="18" charset="0"/>
              </a:defRPr>
            </a:pPr>
            <a:endParaRPr lang="ru-RU"/>
          </a:p>
        </c:txPr>
        <c:crossAx val="39989632"/>
        <c:crosses val="autoZero"/>
        <c:auto val="1"/>
        <c:lblAlgn val="ctr"/>
        <c:lblOffset val="100"/>
      </c:catAx>
      <c:valAx>
        <c:axId val="39989632"/>
        <c:scaling>
          <c:orientation val="minMax"/>
        </c:scaling>
        <c:axPos val="r"/>
        <c:majorGridlines/>
        <c:numFmt formatCode="General" sourceLinked="1"/>
        <c:tickLblPos val="nextTo"/>
        <c:txPr>
          <a:bodyPr/>
          <a:lstStyle/>
          <a:p>
            <a:pPr>
              <a:defRPr baseline="0">
                <a:latin typeface="Times New Roman" pitchFamily="18" charset="0"/>
              </a:defRPr>
            </a:pPr>
            <a:endParaRPr lang="ru-RU"/>
          </a:p>
        </c:txPr>
        <c:crossAx val="40143488"/>
        <c:crosses val="max"/>
        <c:crossBetween val="between"/>
        <c:majorUnit val="30"/>
      </c:valAx>
    </c:plotArea>
    <c:plotVisOnly val="1"/>
  </c:chart>
  <c:spPr>
    <a:solidFill>
      <a:schemeClr val="accent6">
        <a:lumMod val="20000"/>
        <a:lumOff val="80000"/>
      </a:schemeClr>
    </a:solidFill>
  </c:spPr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млн.руб.</c:v>
                </c:pt>
              </c:strCache>
            </c:strRef>
          </c:tx>
          <c:spPr>
            <a:solidFill>
              <a:schemeClr val="accent1"/>
            </a:solidFill>
          </c:spPr>
          <c:dPt>
            <c:idx val="0"/>
            <c:spPr>
              <a:solidFill>
                <a:srgbClr val="FF6600"/>
              </a:solidFill>
            </c:spPr>
          </c:dPt>
          <c:dPt>
            <c:idx val="1"/>
            <c:spPr>
              <a:solidFill>
                <a:srgbClr val="0070C0"/>
              </a:solidFill>
            </c:spPr>
          </c:dPt>
          <c:dPt>
            <c:idx val="2"/>
            <c:spPr>
              <a:solidFill>
                <a:srgbClr val="FFFF00"/>
              </a:solidFill>
            </c:spPr>
          </c:dPt>
          <c:dPt>
            <c:idx val="3"/>
            <c:spPr>
              <a:solidFill>
                <a:srgbClr val="C00000"/>
              </a:solidFill>
            </c:spPr>
          </c:dPt>
          <c:dPt>
            <c:idx val="4"/>
            <c:spPr>
              <a:solidFill>
                <a:srgbClr val="35A42C"/>
              </a:solidFill>
            </c:spPr>
          </c:dPt>
          <c:dPt>
            <c:idx val="5"/>
            <c:spPr>
              <a:solidFill>
                <a:srgbClr val="9F2190"/>
              </a:solidFill>
            </c:spPr>
          </c:dPt>
          <c:dLbls>
            <c:dLbl>
              <c:idx val="0"/>
              <c:layout>
                <c:manualLayout>
                  <c:x val="-2.4178095434937677E-3"/>
                  <c:y val="-2.7516768737241182E-2"/>
                </c:manualLayout>
              </c:layout>
              <c:showVal val="1"/>
            </c:dLbl>
            <c:dLbl>
              <c:idx val="1"/>
              <c:layout>
                <c:manualLayout>
                  <c:x val="-3.8282232385510893E-2"/>
                  <c:y val="9.9956072704987034E-2"/>
                </c:manualLayout>
              </c:layout>
              <c:showVal val="1"/>
            </c:dLbl>
            <c:dLbl>
              <c:idx val="2"/>
              <c:layout>
                <c:manualLayout>
                  <c:x val="3.2196892873078329E-3"/>
                  <c:y val="-0.23828122059428491"/>
                </c:manualLayout>
              </c:layout>
              <c:showVal val="1"/>
            </c:dLbl>
            <c:dLbl>
              <c:idx val="3"/>
              <c:layout>
                <c:manualLayout>
                  <c:x val="7.3851733816930852E-3"/>
                  <c:y val="-7.6787670191812027E-2"/>
                </c:manualLayout>
              </c:layout>
              <c:showVal val="1"/>
            </c:dLbl>
            <c:dLbl>
              <c:idx val="4"/>
              <c:layout>
                <c:manualLayout>
                  <c:x val="2.4486122130584643E-2"/>
                  <c:y val="-8.573072204106387E-2"/>
                </c:manualLayout>
              </c:layout>
              <c:showVal val="1"/>
            </c:dLbl>
            <c:dLbl>
              <c:idx val="5"/>
              <c:layout>
                <c:manualLayout>
                  <c:x val="5.7237893950809124E-2"/>
                  <c:y val="-3.3440957602671406E-2"/>
                </c:manualLayout>
              </c:layout>
              <c:showVal val="1"/>
            </c:dLbl>
            <c:txPr>
              <a:bodyPr/>
              <a:lstStyle/>
              <a:p>
                <a:pPr>
                  <a:defRPr b="1" i="1" baseline="0"/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Лист1!$A$2:$A$7</c:f>
              <c:strCache>
                <c:ptCount val="6"/>
                <c:pt idx="0">
                  <c:v>Дотации</c:v>
                </c:pt>
                <c:pt idx="1">
                  <c:v>Субвенции</c:v>
                </c:pt>
                <c:pt idx="2">
                  <c:v>Субсидии</c:v>
                </c:pt>
                <c:pt idx="3">
                  <c:v>Иные межбюжетные трансферты</c:v>
                </c:pt>
                <c:pt idx="4">
                  <c:v>Прочие безвозмезные поступления</c:v>
                </c:pt>
                <c:pt idx="5">
                  <c:v>Возврат остатков субсидий прощлых лет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229.6</c:v>
                </c:pt>
                <c:pt idx="1">
                  <c:v>692.7</c:v>
                </c:pt>
                <c:pt idx="2">
                  <c:v>326.60000000000002</c:v>
                </c:pt>
                <c:pt idx="3">
                  <c:v>136.9</c:v>
                </c:pt>
                <c:pt idx="4">
                  <c:v>20.8</c:v>
                </c:pt>
                <c:pt idx="5">
                  <c:v>-38.700000000000003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5403468300586065"/>
          <c:y val="0"/>
          <c:w val="0.33580443638448776"/>
          <c:h val="1"/>
        </c:manualLayout>
      </c:layout>
      <c:txPr>
        <a:bodyPr/>
        <a:lstStyle/>
        <a:p>
          <a:pPr>
            <a:defRPr sz="1400" b="1" i="1" cap="none" baseline="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  <c:txPr>
        <a:bodyPr/>
        <a:lstStyle/>
        <a:p>
          <a:pPr>
            <a:defRPr sz="1600"/>
          </a:pPr>
          <a:endParaRPr lang="ru-RU"/>
        </a:p>
      </c:txPr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1.6726591217113996E-2"/>
          <c:y val="0.16861394549084074"/>
          <c:w val="0.60430027110619411"/>
          <c:h val="0.83011842436798344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Расходы, млн.руб.; доля (%)</c:v>
                </c:pt>
              </c:strCache>
            </c:strRef>
          </c:tx>
          <c:spPr>
            <a:solidFill>
              <a:schemeClr val="accent1"/>
            </a:solidFill>
          </c:spPr>
          <c:explosion val="16"/>
          <c:dPt>
            <c:idx val="0"/>
            <c:spPr>
              <a:solidFill>
                <a:srgbClr val="7030A0"/>
              </a:solidFill>
            </c:spPr>
          </c:dPt>
          <c:dPt>
            <c:idx val="2"/>
            <c:spPr>
              <a:solidFill>
                <a:srgbClr val="FFC000"/>
              </a:solidFill>
            </c:spPr>
          </c:dPt>
          <c:dPt>
            <c:idx val="3"/>
            <c:spPr>
              <a:solidFill>
                <a:srgbClr val="0070C0"/>
              </a:solidFill>
            </c:spPr>
          </c:dPt>
          <c:dPt>
            <c:idx val="4"/>
            <c:spPr>
              <a:solidFill>
                <a:srgbClr val="C00000"/>
              </a:solidFill>
            </c:spPr>
          </c:dPt>
          <c:dPt>
            <c:idx val="5"/>
            <c:spPr>
              <a:solidFill>
                <a:srgbClr val="00B0F0"/>
              </a:solidFill>
            </c:spPr>
          </c:dPt>
          <c:dPt>
            <c:idx val="6"/>
            <c:spPr>
              <a:solidFill>
                <a:srgbClr val="00B050"/>
              </a:solidFill>
            </c:spPr>
          </c:dPt>
          <c:dPt>
            <c:idx val="7"/>
            <c:spPr>
              <a:solidFill>
                <a:srgbClr val="FFFF00"/>
              </a:solidFill>
            </c:spPr>
          </c:dPt>
          <c:dPt>
            <c:idx val="8"/>
            <c:spPr>
              <a:solidFill>
                <a:srgbClr val="3CE440"/>
              </a:solidFill>
            </c:spPr>
          </c:dPt>
          <c:dPt>
            <c:idx val="9"/>
            <c:spPr>
              <a:solidFill>
                <a:srgbClr val="FF0066"/>
              </a:solidFill>
            </c:spPr>
          </c:dPt>
          <c:dPt>
            <c:idx val="10"/>
            <c:spPr>
              <a:solidFill>
                <a:srgbClr val="FF6600"/>
              </a:solidFill>
            </c:spPr>
          </c:dPt>
          <c:dLbls>
            <c:dLbl>
              <c:idx val="0"/>
              <c:layout>
                <c:manualLayout>
                  <c:x val="9.5957333631960587E-3"/>
                  <c:y val="-0.1391238000419561"/>
                </c:manualLayout>
              </c:layout>
              <c:showVal val="1"/>
              <c:showPercent val="1"/>
            </c:dLbl>
            <c:dLbl>
              <c:idx val="1"/>
              <c:layout>
                <c:manualLayout>
                  <c:x val="5.9067428199542027E-2"/>
                  <c:y val="-0.11624402287758794"/>
                </c:manualLayout>
              </c:layout>
              <c:showVal val="1"/>
              <c:showPercent val="1"/>
            </c:dLbl>
            <c:dLbl>
              <c:idx val="2"/>
              <c:layout>
                <c:manualLayout>
                  <c:x val="0.11006661309102825"/>
                  <c:y val="-1.9079127124839775E-2"/>
                </c:manualLayout>
              </c:layout>
              <c:showVal val="1"/>
              <c:showPercent val="1"/>
            </c:dLbl>
            <c:dLbl>
              <c:idx val="3"/>
              <c:layout>
                <c:manualLayout>
                  <c:x val="4.9953236681232653E-3"/>
                  <c:y val="-1.6548308773926775E-2"/>
                </c:manualLayout>
              </c:layout>
              <c:showVal val="1"/>
              <c:showPercent val="1"/>
            </c:dLbl>
            <c:dLbl>
              <c:idx val="4"/>
              <c:layout>
                <c:manualLayout>
                  <c:x val="-5.7211002496269821E-2"/>
                  <c:y val="7.5939267155975917E-2"/>
                </c:manualLayout>
              </c:layout>
              <c:showVal val="1"/>
              <c:showPercent val="1"/>
            </c:dLbl>
            <c:dLbl>
              <c:idx val="5"/>
              <c:layout>
                <c:manualLayout>
                  <c:x val="0.47668702646504901"/>
                  <c:y val="-3.7496064218153248E-2"/>
                </c:manualLayout>
              </c:layout>
              <c:showVal val="1"/>
              <c:showPercent val="1"/>
            </c:dLbl>
            <c:dLbl>
              <c:idx val="6"/>
              <c:layout>
                <c:manualLayout>
                  <c:x val="1.8440797466187469E-2"/>
                  <c:y val="-2.2982662491082821E-2"/>
                </c:manualLayout>
              </c:layout>
              <c:showVal val="1"/>
              <c:showPercent val="1"/>
            </c:dLbl>
            <c:dLbl>
              <c:idx val="7"/>
              <c:layout>
                <c:manualLayout>
                  <c:x val="-7.7185099702432494E-2"/>
                  <c:y val="-8.9232276134070823E-2"/>
                </c:manualLayout>
              </c:layout>
              <c:showVal val="1"/>
              <c:showPercent val="1"/>
            </c:dLbl>
            <c:dLbl>
              <c:idx val="9"/>
              <c:layout>
                <c:manualLayout>
                  <c:x val="4.3372171846537577E-2"/>
                  <c:y val="-0.11275387598204126"/>
                </c:manualLayout>
              </c:layout>
              <c:showVal val="1"/>
              <c:showPercent val="1"/>
            </c:dLbl>
            <c:dLbl>
              <c:idx val="10"/>
              <c:layout>
                <c:manualLayout>
                  <c:x val="6.596000514372781E-2"/>
                  <c:y val="-3.9762806104114805E-2"/>
                </c:manualLayout>
              </c:layout>
              <c:tx>
                <c:rich>
                  <a:bodyPr/>
                  <a:lstStyle/>
                  <a:p>
                    <a:r>
                      <a:rPr lang="en-US" dirty="0" smtClean="0"/>
                      <a:t>63,8</a:t>
                    </a:r>
                    <a:r>
                      <a:rPr lang="en-US" dirty="0"/>
                      <a:t>; </a:t>
                    </a:r>
                    <a:endParaRPr lang="ru-RU" dirty="0" smtClean="0"/>
                  </a:p>
                  <a:p>
                    <a:r>
                      <a:rPr lang="en-US" dirty="0" smtClean="0"/>
                      <a:t>4</a:t>
                    </a:r>
                    <a:r>
                      <a:rPr lang="en-US" dirty="0"/>
                      <a:t>%</a:t>
                    </a:r>
                  </a:p>
                </c:rich>
              </c:tx>
              <c:showVal val="1"/>
              <c:showPercent val="1"/>
            </c:dLbl>
            <c:txPr>
              <a:bodyPr/>
              <a:lstStyle/>
              <a:p>
                <a:pPr>
                  <a:defRPr sz="1600" b="1" i="1" baseline="0">
                    <a:latin typeface="Times New Roman" pitchFamily="18" charset="0"/>
                  </a:defRPr>
                </a:pPr>
                <a:endParaRPr lang="ru-RU"/>
              </a:p>
            </c:txPr>
            <c:showVal val="1"/>
            <c:showPercent val="1"/>
            <c:showLeaderLines val="1"/>
          </c:dLbls>
          <c:cat>
            <c:strRef>
              <c:f>Лист1!$A$2:$A$12</c:f>
              <c:strCache>
                <c:ptCount val="11"/>
                <c:pt idx="0">
                  <c:v>Общегосударственные расходы</c:v>
                </c:pt>
                <c:pt idx="1">
                  <c:v>Национальная оборона</c:v>
                </c:pt>
                <c:pt idx="2">
                  <c:v>Национальная безопасность</c:v>
                </c:pt>
                <c:pt idx="3">
                  <c:v>Национальная экономика</c:v>
                </c:pt>
                <c:pt idx="4">
                  <c:v>ЖКХ</c:v>
                </c:pt>
                <c:pt idx="5">
                  <c:v>Образование</c:v>
                </c:pt>
                <c:pt idx="6">
                  <c:v>Культура и спорт</c:v>
                </c:pt>
                <c:pt idx="7">
                  <c:v>Социальная политика </c:v>
                </c:pt>
                <c:pt idx="8">
                  <c:v>Охрана окружающей среды</c:v>
                </c:pt>
                <c:pt idx="9">
                  <c:v>Обслуживание муниц.долга</c:v>
                </c:pt>
                <c:pt idx="10">
                  <c:v>Межбюджетные трансферты</c:v>
                </c:pt>
              </c:strCache>
            </c:strRef>
          </c:cat>
          <c:val>
            <c:numRef>
              <c:f>Лист1!$B$2:$B$12</c:f>
              <c:numCache>
                <c:formatCode>General</c:formatCode>
                <c:ptCount val="11"/>
                <c:pt idx="0">
                  <c:v>92.3</c:v>
                </c:pt>
                <c:pt idx="1">
                  <c:v>2.1</c:v>
                </c:pt>
                <c:pt idx="2">
                  <c:v>8.1999999999999993</c:v>
                </c:pt>
                <c:pt idx="3">
                  <c:v>297.8</c:v>
                </c:pt>
                <c:pt idx="4">
                  <c:v>113.2</c:v>
                </c:pt>
                <c:pt idx="5">
                  <c:v>1038.5999999999999</c:v>
                </c:pt>
                <c:pt idx="6">
                  <c:v>148.4</c:v>
                </c:pt>
                <c:pt idx="7">
                  <c:v>29.5</c:v>
                </c:pt>
                <c:pt idx="8">
                  <c:v>3.3</c:v>
                </c:pt>
                <c:pt idx="9">
                  <c:v>0.4</c:v>
                </c:pt>
                <c:pt idx="10">
                  <c:v>63.8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8453877754835002"/>
          <c:y val="0.20315288002236895"/>
          <c:w val="0.3067180821451308"/>
          <c:h val="0.64402309021791393"/>
        </c:manualLayout>
      </c:layout>
      <c:txPr>
        <a:bodyPr/>
        <a:lstStyle/>
        <a:p>
          <a:pPr>
            <a:defRPr sz="1400" b="1" i="1" baseline="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3315DF-AA98-4F44-85D9-F843ECC38110}" type="datetimeFigureOut">
              <a:rPr lang="ru-RU" smtClean="0"/>
              <a:pPr/>
              <a:t>29.01.2020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00695EC-7365-4A07-A668-1F7FBFE4370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24F7568-5836-4B5C-838D-36105F60B965}" type="datetime1">
              <a:rPr lang="ru-RU" smtClean="0"/>
              <a:pPr/>
              <a:t>29.01.2020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2654013-6F04-4B92-985C-D8B7C91225DC}" type="datetime1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A9829EF-6A98-49D1-953F-D21B396B9F9C}" type="datetime1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D536A021-F92B-4F05-8AF7-7EB8766D8511}" type="datetime1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3E3D79E-EA96-4973-A531-908754B35D73}" type="datetime1">
              <a:rPr lang="ru-RU" smtClean="0"/>
              <a:pPr/>
              <a:t>29.01.2020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A7A5F93-E628-40C3-8C3F-077A93DF9D7A}" type="datetime1">
              <a:rPr lang="ru-RU" smtClean="0"/>
              <a:pPr/>
              <a:t>29.01.2020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D5D8CA-8950-4A88-992C-F86E8C07A21D}" type="datetime1">
              <a:rPr lang="ru-RU" smtClean="0"/>
              <a:pPr/>
              <a:t>29.01.2020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693BC4E-F227-4EBB-9F54-201A19544496}" type="datetime1">
              <a:rPr lang="ru-RU" smtClean="0"/>
              <a:pPr/>
              <a:t>29.01.2020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E6C327B-9F73-45B5-9B5B-A0CAFD7BF46D}" type="datetime1">
              <a:rPr lang="ru-RU" smtClean="0"/>
              <a:pPr/>
              <a:t>29.01.2020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4D638D1-06E0-49D4-8AF8-C80E19A13612}" type="datetime1">
              <a:rPr lang="ru-RU" smtClean="0"/>
              <a:pPr/>
              <a:t>29.01.2020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BD7F9D7-4126-40A6-BFF3-5815D2E00801}" type="datetime1">
              <a:rPr lang="ru-RU" smtClean="0"/>
              <a:pPr/>
              <a:t>29.01.2020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6401CD8-7DF4-4A8D-9DF0-C389375BABD7}" type="datetime1">
              <a:rPr lang="ru-RU" smtClean="0"/>
              <a:pPr/>
              <a:t>29.01.2020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1E903835-508C-4C18-ACC0-5D1CDB77065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57" r:id="rId1"/>
    <p:sldLayoutId id="2147484058" r:id="rId2"/>
    <p:sldLayoutId id="2147484059" r:id="rId3"/>
    <p:sldLayoutId id="2147484060" r:id="rId4"/>
    <p:sldLayoutId id="2147484061" r:id="rId5"/>
    <p:sldLayoutId id="2147484062" r:id="rId6"/>
    <p:sldLayoutId id="2147484063" r:id="rId7"/>
    <p:sldLayoutId id="2147484064" r:id="rId8"/>
    <p:sldLayoutId id="2147484065" r:id="rId9"/>
    <p:sldLayoutId id="2147484066" r:id="rId10"/>
    <p:sldLayoutId id="2147484067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39784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cs typeface="Times New Roman" pitchFamily="18" charset="0"/>
              </a:rPr>
              <a:t>БЮДЖЕТ ДЛЯ ГРАЖДАН</a:t>
            </a:r>
            <a:endParaRPr lang="ru-RU" sz="4800" dirty="0">
              <a:solidFill>
                <a:schemeClr val="accent2">
                  <a:lumMod val="75000"/>
                </a:schemeClr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35896" y="1484784"/>
            <a:ext cx="1785950" cy="1785950"/>
          </a:xfrm>
        </p:spPr>
      </p:pic>
      <p:sp>
        <p:nvSpPr>
          <p:cNvPr id="3" name="Номер слайда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E903835-508C-4C18-ACC0-5D1CDB770654}" type="slidenum">
              <a:rPr lang="ru-RU" smtClean="0"/>
              <a:pPr/>
              <a:t>1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1331640" y="4005064"/>
            <a:ext cx="67866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Муниципальное образование Киреевский район</a:t>
            </a:r>
            <a:endParaRPr lang="ru-RU" sz="3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E903835-508C-4C18-ACC0-5D1CDB770654}" type="slidenum">
              <a:rPr lang="ru-RU" smtClean="0"/>
              <a:pPr/>
              <a:t>2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755576" y="620688"/>
            <a:ext cx="77153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74320" lvl="0" indent="-274320" algn="ctr">
              <a:spcBef>
                <a:spcPct val="20000"/>
              </a:spcBef>
              <a:buClr>
                <a:srgbClr val="0F6FC6"/>
              </a:buClr>
              <a:buSzPct val="85000"/>
            </a:pPr>
            <a:r>
              <a:rPr lang="ru-RU" sz="2800" b="1" dirty="0" smtClean="0">
                <a:solidFill>
                  <a:srgbClr val="C00000"/>
                </a:solidFill>
              </a:rPr>
              <a:t>Отчет об исполнении бюджета муниципального образования Киреевский район  за 2019 год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1500166" y="4357694"/>
            <a:ext cx="642942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endParaRPr lang="ru-RU" b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b="1" dirty="0" smtClean="0">
                <a:solidFill>
                  <a:srgbClr val="C00000"/>
                </a:solidFill>
              </a:rPr>
              <a:t>Информация подготовлена финансовым управлением администрации муниципального образования Киреевский район</a:t>
            </a:r>
          </a:p>
        </p:txBody>
      </p:sp>
      <p:pic>
        <p:nvPicPr>
          <p:cNvPr id="7" name="Рисунок 6" descr="kvartalnyy-otchet-ip_5e130cbbaa4f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00298" y="2285992"/>
            <a:ext cx="4286280" cy="24124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071538" y="620688"/>
            <a:ext cx="7456438" cy="109380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Исполнение бюджета муниципального образования Киреевский район </a:t>
            </a:r>
            <a:b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2019 год</a:t>
            </a:r>
            <a:endParaRPr lang="ru-RU" sz="24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500034" y="2428868"/>
          <a:ext cx="8208912" cy="3565882"/>
        </p:xfrm>
        <a:graphic>
          <a:graphicData uri="http://schemas.openxmlformats.org/drawingml/2006/table">
            <a:tbl>
              <a:tblPr/>
              <a:tblGrid>
                <a:gridCol w="2987245"/>
                <a:gridCol w="1726970"/>
                <a:gridCol w="1708518"/>
                <a:gridCol w="1786179"/>
              </a:tblGrid>
              <a:tr h="956253">
                <a:tc>
                  <a:txBody>
                    <a:bodyPr/>
                    <a:lstStyle/>
                    <a:p>
                      <a:pPr algn="ctr"/>
                      <a:endParaRPr lang="ru-RU" sz="1400" b="1" dirty="0" smtClean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Показатель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Уточненные плановые назначения на 2019, млн.руб.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Исполнено</a:t>
                      </a:r>
                      <a:r>
                        <a:rPr lang="ru-RU" sz="1400" b="1" baseline="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за 12 месяцев 2019, млн.руб.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Процент исполнения, %</a:t>
                      </a:r>
                      <a:endParaRPr lang="ru-RU" sz="1400" b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1823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Налоговые и неналоговые доходы   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380,6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387,0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101,7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786581"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Безвозмездные поступления из других бюджетов бюджетной системы РФ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1482,1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1367,9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92,3</a:t>
                      </a:r>
                      <a:endParaRPr lang="ru-RU" sz="1400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329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Доходы бюджета, всего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1862,7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1754,9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94,2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39329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Расходы бюджета, всего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1931,0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1797,6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93,1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518234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Профицит (+), дефицит (-) бюджета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-68,3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smtClean="0">
                          <a:solidFill>
                            <a:schemeClr val="bg2">
                              <a:lumMod val="25000"/>
                            </a:schemeClr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-42,7</a:t>
                      </a:r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1400" b="1" dirty="0">
                        <a:solidFill>
                          <a:schemeClr val="bg2">
                            <a:lumMod val="25000"/>
                          </a:schemeClr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548680"/>
            <a:ext cx="7586016" cy="83844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Поступление налоговых и неналоговых доходов в бюджет муниципального образования Киреевский район </a:t>
            </a:r>
            <a:b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 2019 год (млн. руб.) </a:t>
            </a:r>
            <a:endParaRPr lang="ru-RU" sz="22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428596" y="1412776"/>
          <a:ext cx="8286808" cy="49451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85728"/>
            <a:ext cx="7569518" cy="857256"/>
          </a:xfrm>
        </p:spPr>
        <p:txBody>
          <a:bodyPr>
            <a:no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</a:rPr>
              <a:t>Структура безвозмездных поступлений в бюджета района за </a:t>
            </a:r>
            <a:r>
              <a:rPr lang="ru-RU" sz="2000" b="1" i="1" dirty="0" smtClean="0">
                <a:solidFill>
                  <a:srgbClr val="C00000"/>
                </a:solidFill>
              </a:rPr>
              <a:t>2019 год, млн.руб.</a:t>
            </a:r>
            <a:endParaRPr lang="ru-RU" sz="2000" b="1" i="1" dirty="0">
              <a:solidFill>
                <a:srgbClr val="C00000"/>
              </a:solidFill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683568" y="1412776"/>
          <a:ext cx="7888960" cy="44451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E903835-508C-4C18-ACC0-5D1CDB770654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404664"/>
            <a:ext cx="7498080" cy="511156"/>
          </a:xfrm>
        </p:spPr>
        <p:txBody>
          <a:bodyPr>
            <a:normAutofit/>
          </a:bodyPr>
          <a:lstStyle/>
          <a:p>
            <a:pPr algn="ctr"/>
            <a:r>
              <a:rPr lang="ru-RU" sz="2600" b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Структура расходов муниципального бюджета</a:t>
            </a:r>
            <a:endParaRPr lang="ru-RU" sz="2600" b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28596" y="1285860"/>
          <a:ext cx="8429684" cy="52149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1E903835-508C-4C18-ACC0-5D1CDB770654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7498080" cy="36828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</a:b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Муниципальные</a:t>
            </a:r>
            <a:r>
              <a:rPr lang="ru-RU" sz="32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i="1" dirty="0" smtClean="0"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программы</a:t>
            </a:r>
            <a:endParaRPr lang="ru-RU" sz="2400" b="1" i="1" dirty="0"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052736"/>
            <a:ext cx="8424936" cy="48245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9F2190"/>
                </a:solidFill>
                <a:latin typeface="Times New Roman" pitchFamily="18" charset="0"/>
                <a:cs typeface="Times New Roman" pitchFamily="18" charset="0"/>
              </a:rPr>
              <a:t>В 2019 году </a:t>
            </a:r>
            <a:r>
              <a:rPr lang="ru-RU" sz="2000" b="1" dirty="0" smtClean="0">
                <a:solidFill>
                  <a:srgbClr val="9F2190"/>
                </a:solidFill>
                <a:latin typeface="Times New Roman" pitchFamily="18" charset="0"/>
                <a:cs typeface="Times New Roman" pitchFamily="18" charset="0"/>
              </a:rPr>
              <a:t>реализованы </a:t>
            </a:r>
            <a:r>
              <a:rPr lang="ru-RU" sz="2000" b="1" dirty="0" smtClean="0">
                <a:solidFill>
                  <a:srgbClr val="9F2190"/>
                </a:solidFill>
                <a:latin typeface="Times New Roman" pitchFamily="18" charset="0"/>
                <a:cs typeface="Times New Roman" pitchFamily="18" charset="0"/>
              </a:rPr>
              <a:t>мероприятия в рамках государственных, муниципальных программ, проектов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903835-508C-4C18-ACC0-5D1CDB770654}" type="slidenum">
              <a:rPr lang="ru-RU" smtClean="0"/>
              <a:pPr/>
              <a:t>7</a:t>
            </a:fld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1785927"/>
            <a:ext cx="7960398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«Безопасные и качественные дороги» в Тульской области»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«Модернизация и развитие автомобильных дорог и дорожного хозяйства»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«Формирование комфортной городской среды в Тульской области на 2018-2024 годы»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«Обеспечение качественным жильем и услугами ЖКХ населения Тульской области» 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«Развитие образования Тульской области»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«Развитие физической культуры и массового спорта в Тульской области»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«Развитие культуры в Тульской области»</a:t>
            </a:r>
          </a:p>
          <a:p>
            <a:pPr algn="just"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Мероприятия в рамках проекта «Народный бюджет»</a:t>
            </a:r>
          </a:p>
          <a:p>
            <a:endParaRPr lang="ru-RU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Обычная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1982</TotalTime>
  <Words>234</Words>
  <Application>Microsoft Office PowerPoint</Application>
  <PresentationFormat>Экран (4:3)</PresentationFormat>
  <Paragraphs>84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Аспект</vt:lpstr>
      <vt:lpstr>БЮДЖЕТ ДЛЯ ГРАЖДАН</vt:lpstr>
      <vt:lpstr>Слайд 2</vt:lpstr>
      <vt:lpstr>Исполнение бюджета муниципального образования Киреевский район  за 2019 год</vt:lpstr>
      <vt:lpstr>Поступление налоговых и неналоговых доходов в бюджет муниципального образования Киреевский район  за 2019 год (млн. руб.) </vt:lpstr>
      <vt:lpstr>Структура безвозмездных поступлений в бюджета района за 2019 год, млн.руб.</vt:lpstr>
      <vt:lpstr>Структура расходов муниципального бюджета</vt:lpstr>
      <vt:lpstr> Муниципальные программы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Volchkova</cp:lastModifiedBy>
  <cp:revision>207</cp:revision>
  <dcterms:created xsi:type="dcterms:W3CDTF">2015-04-12T00:56:59Z</dcterms:created>
  <dcterms:modified xsi:type="dcterms:W3CDTF">2020-01-29T10:08:02Z</dcterms:modified>
</cp:coreProperties>
</file>