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56" r:id="rId1"/>
  </p:sldMasterIdLst>
  <p:notesMasterIdLst>
    <p:notesMasterId r:id="rId9"/>
  </p:notesMasterIdLst>
  <p:sldIdLst>
    <p:sldId id="285" r:id="rId2"/>
    <p:sldId id="263" r:id="rId3"/>
    <p:sldId id="262" r:id="rId4"/>
    <p:sldId id="256" r:id="rId5"/>
    <p:sldId id="284" r:id="rId6"/>
    <p:sldId id="281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35A42C"/>
    <a:srgbClr val="FF0066"/>
    <a:srgbClr val="3CE44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95" d="100"/>
          <a:sy n="95" d="100"/>
        </p:scale>
        <p:origin x="-1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2.7464109449232572E-2"/>
          <c:y val="4.9030301333557492E-2"/>
          <c:w val="0.9130568590307292"/>
          <c:h val="0.41741455345285916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2019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-4.115197534666162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834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78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82.2</c:v>
                </c:pt>
                <c:pt idx="1">
                  <c:v>50.7</c:v>
                </c:pt>
                <c:pt idx="2">
                  <c:v>57.1</c:v>
                </c:pt>
                <c:pt idx="3">
                  <c:v>13.5</c:v>
                </c:pt>
                <c:pt idx="4">
                  <c:v>6.6</c:v>
                </c:pt>
                <c:pt idx="5">
                  <c:v>18</c:v>
                </c:pt>
                <c:pt idx="6">
                  <c:v>7.9</c:v>
                </c:pt>
                <c:pt idx="7">
                  <c:v>1.5</c:v>
                </c:pt>
                <c:pt idx="8">
                  <c:v>5</c:v>
                </c:pt>
                <c:pt idx="9">
                  <c:v>0.2</c:v>
                </c:pt>
                <c:pt idx="10">
                  <c:v>32.299999999999997</c:v>
                </c:pt>
              </c:numCache>
            </c:numRef>
          </c:val>
        </c:ser>
        <c:shape val="cylinder"/>
        <c:axId val="65886464"/>
        <c:axId val="65884928"/>
        <c:axId val="0"/>
      </c:bar3DChart>
      <c:catAx>
        <c:axId val="65886464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65884928"/>
        <c:crosses val="autoZero"/>
        <c:auto val="1"/>
        <c:lblAlgn val="ctr"/>
        <c:lblOffset val="100"/>
      </c:catAx>
      <c:valAx>
        <c:axId val="65884928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65886464"/>
        <c:crosses val="max"/>
        <c:crossBetween val="between"/>
        <c:majorUnit val="30"/>
      </c:valAx>
    </c:plotArea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>
        <c:manualLayout>
          <c:xMode val="edge"/>
          <c:yMode val="edge"/>
          <c:x val="0.42617693533439605"/>
          <c:y val="2.3809523809523812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млн.руб.</c:v>
                </c:pt>
              </c:strCache>
            </c:strRef>
          </c:tx>
          <c:spPr>
            <a:solidFill>
              <a:schemeClr val="accent1"/>
            </a:solidFill>
          </c:spPr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35A42C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Lbls>
            <c:dLbl>
              <c:idx val="0"/>
              <c:layout>
                <c:manualLayout>
                  <c:x val="-2.4178095434937677E-3"/>
                  <c:y val="-2.7516768737241182E-2"/>
                </c:manualLayout>
              </c:layout>
              <c:showVal val="1"/>
            </c:dLbl>
            <c:dLbl>
              <c:idx val="1"/>
              <c:layout>
                <c:manualLayout>
                  <c:x val="5.8308386726849695E-2"/>
                  <c:y val="1.8411865183518741E-2"/>
                </c:manualLayout>
              </c:layout>
              <c:showVal val="1"/>
            </c:dLbl>
            <c:dLbl>
              <c:idx val="2"/>
              <c:layout>
                <c:manualLayout>
                  <c:x val="-2.2573956409555496E-3"/>
                  <c:y val="-3.5825875893365007E-2"/>
                </c:manualLayout>
              </c:layout>
              <c:showVal val="1"/>
            </c:dLbl>
            <c:dLbl>
              <c:idx val="3"/>
              <c:layout>
                <c:manualLayout>
                  <c:x val="7.38517338169308E-3"/>
                  <c:y val="-7.6787670191811985E-2"/>
                </c:manualLayout>
              </c:layout>
              <c:showVal val="1"/>
            </c:dLbl>
            <c:dLbl>
              <c:idx val="4"/>
              <c:layout>
                <c:manualLayout>
                  <c:x val="2.448612213058465E-2"/>
                  <c:y val="-8.5730722041063814E-2"/>
                </c:manualLayout>
              </c:layout>
              <c:showVal val="1"/>
            </c:dLbl>
            <c:dLbl>
              <c:idx val="5"/>
              <c:layout>
                <c:manualLayout>
                  <c:x val="5.7237893950809103E-2"/>
                  <c:y val="-3.3440957602671385E-2"/>
                </c:manualLayout>
              </c:layout>
              <c:showVal val="1"/>
            </c:dLbl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межбюжетные трансферты</c:v>
                </c:pt>
                <c:pt idx="4">
                  <c:v>Прочие безвозмезные поступления</c:v>
                </c:pt>
                <c:pt idx="5">
                  <c:v>Возврат остатков субсидий прощлых лет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174.4</c:v>
                </c:pt>
                <c:pt idx="1">
                  <c:v>455</c:v>
                </c:pt>
                <c:pt idx="2">
                  <c:v>26.4</c:v>
                </c:pt>
                <c:pt idx="3">
                  <c:v>45</c:v>
                </c:pt>
                <c:pt idx="4">
                  <c:v>20.3</c:v>
                </c:pt>
                <c:pt idx="5">
                  <c:v>-37.5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403468300586065"/>
          <c:y val="0"/>
          <c:w val="0.33580443638448726"/>
          <c:h val="1"/>
        </c:manualLayout>
      </c:layout>
      <c:txPr>
        <a:bodyPr/>
        <a:lstStyle/>
        <a:p>
          <a:pPr>
            <a:defRPr sz="1400" b="1" i="1" cap="none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1600"/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6726591217113975E-2"/>
          <c:y val="0.16861394549084074"/>
          <c:w val="0.60430027110619378"/>
          <c:h val="0.830118424367983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млн.руб.; доля (%)</c:v>
                </c:pt>
              </c:strCache>
            </c:strRef>
          </c:tx>
          <c:spPr>
            <a:solidFill>
              <a:schemeClr val="accent1"/>
            </a:solidFill>
          </c:spPr>
          <c:explosion val="16"/>
          <c:dPt>
            <c:idx val="0"/>
            <c:spPr>
              <a:solidFill>
                <a:schemeClr val="accent6">
                  <a:lumMod val="60000"/>
                  <a:lumOff val="40000"/>
                </a:schemeClr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6"/>
            <c:spPr>
              <a:solidFill>
                <a:srgbClr val="92D050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FF0000"/>
              </a:solidFill>
            </c:spPr>
          </c:dPt>
          <c:dPt>
            <c:idx val="9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2.908155491128122E-2"/>
                  <c:y val="-9.9758097753881489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5.9067428199541978E-2"/>
                  <c:y val="-0.11624402287758787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8.9665895006129551E-2"/>
                  <c:y val="-5.0583829263651126E-2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6.3751949995662846E-2"/>
                  <c:y val="-1.6548296637502083E-2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2.7306020466750593E-2"/>
                  <c:y val="5.5686244352454339E-2"/>
                </c:manualLayout>
              </c:layout>
              <c:showVal val="1"/>
              <c:showPercent val="1"/>
            </c:dLbl>
            <c:dLbl>
              <c:idx val="5"/>
              <c:layout>
                <c:manualLayout>
                  <c:x val="9.6113502024690989E-2"/>
                  <c:y val="4.502656282282131E-2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1.8440797466187455E-2"/>
                  <c:y val="-2.2982662491082821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-5.9106152738301082E-2"/>
                  <c:y val="-8.1926400904954025E-2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4.3372171846537529E-2"/>
                  <c:y val="-0.11275387598204126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b="1" i="0" baseline="0"/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Образование</c:v>
                </c:pt>
                <c:pt idx="6">
                  <c:v>Культура и спорт</c:v>
                </c:pt>
                <c:pt idx="7">
                  <c:v>Социальная политика </c:v>
                </c:pt>
                <c:pt idx="8">
                  <c:v>Обслуживание муниц.долга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63.2</c:v>
                </c:pt>
                <c:pt idx="1">
                  <c:v>1.2</c:v>
                </c:pt>
                <c:pt idx="2">
                  <c:v>5.7</c:v>
                </c:pt>
                <c:pt idx="3">
                  <c:v>46.5</c:v>
                </c:pt>
                <c:pt idx="4">
                  <c:v>35.5</c:v>
                </c:pt>
                <c:pt idx="5">
                  <c:v>681.6</c:v>
                </c:pt>
                <c:pt idx="6">
                  <c:v>78.099999999999994</c:v>
                </c:pt>
                <c:pt idx="7">
                  <c:v>19.100000000000001</c:v>
                </c:pt>
                <c:pt idx="8">
                  <c:v>0.3</c:v>
                </c:pt>
                <c:pt idx="9">
                  <c:v>41.3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453877754835002"/>
          <c:y val="0.20315288002236886"/>
          <c:w val="0.3067180821451308"/>
          <c:h val="0.64402309021791393"/>
        </c:manualLayout>
      </c:layout>
      <c:txPr>
        <a:bodyPr/>
        <a:lstStyle/>
        <a:p>
          <a:pPr>
            <a:defRPr sz="1400" b="1" i="1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4800" dirty="0"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484784"/>
            <a:ext cx="1785950" cy="1785950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31640" y="4005064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Муниципальное образование Киреевский район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86050" y="3786190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755576" y="620688"/>
            <a:ext cx="771530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dirty="0" smtClean="0">
                <a:solidFill>
                  <a:srgbClr val="C00000"/>
                </a:solidFill>
              </a:rPr>
              <a:t>Отчет об исполнении бюджета муниципального образования Киреевский район  за </a:t>
            </a:r>
            <a:r>
              <a:rPr lang="en-US" sz="2800" b="1" dirty="0" smtClean="0">
                <a:solidFill>
                  <a:srgbClr val="C00000"/>
                </a:solidFill>
              </a:rPr>
              <a:t>9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месяцев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</a:rPr>
              <a:t>2019 года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071678"/>
            <a:ext cx="7358114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месяцев 2019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67544" y="1772816"/>
          <a:ext cx="8208912" cy="4608513"/>
        </p:xfrm>
        <a:graphic>
          <a:graphicData uri="http://schemas.openxmlformats.org/drawingml/2006/table">
            <a:tbl>
              <a:tblPr/>
              <a:tblGrid>
                <a:gridCol w="2987245"/>
                <a:gridCol w="1726970"/>
                <a:gridCol w="1708518"/>
                <a:gridCol w="1786179"/>
              </a:tblGrid>
              <a:tr h="956253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2019,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 месяцев 2019,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369,2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275,0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74,5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58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1499,4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700,8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46,7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234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16,0</a:t>
                      </a:r>
                      <a:endParaRPr lang="ru-RU" sz="14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20,3</a:t>
                      </a:r>
                      <a:endParaRPr lang="ru-RU" sz="14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126,9</a:t>
                      </a:r>
                      <a:endParaRPr lang="ru-RU" sz="14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24397">
                <a:tc>
                  <a:txBody>
                    <a:bodyPr/>
                    <a:lstStyle/>
                    <a:p>
                      <a:r>
                        <a:rPr lang="ru-RU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 субсидий прошлых лет</a:t>
                      </a:r>
                      <a:endParaRPr lang="ru-RU" sz="1400" b="0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-37,5</a:t>
                      </a:r>
                      <a:endParaRPr lang="ru-RU" sz="14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1884,6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958,6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1960,1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972,5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-75,5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-13,9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586016" cy="838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мес. 2019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года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323528" y="1412776"/>
          <a:ext cx="8496944" cy="511256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569518" cy="85725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Структура безвозмездных поступлений в бюджета района за </a:t>
            </a:r>
            <a:r>
              <a:rPr lang="ru-RU" sz="2000" b="1" i="1" dirty="0" smtClean="0">
                <a:solidFill>
                  <a:srgbClr val="C00000"/>
                </a:solidFill>
              </a:rPr>
              <a:t>9 </a:t>
            </a:r>
            <a:r>
              <a:rPr lang="ru-RU" sz="2000" b="1" i="1" dirty="0" smtClean="0">
                <a:solidFill>
                  <a:srgbClr val="C00000"/>
                </a:solidFill>
              </a:rPr>
              <a:t>месяцев 2019 года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3568" y="1412776"/>
          <a:ext cx="7499350" cy="51054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498080" cy="511156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муниципального бюджета</a:t>
            </a:r>
            <a:endParaRPr lang="ru-RU" sz="26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51520" y="1214398"/>
          <a:ext cx="8715404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498080" cy="36828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Муниципальные</a:t>
            </a:r>
            <a:r>
              <a:rPr lang="ru-RU" sz="3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424936" cy="4824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2019 году реализуются мероприятия в рамках государственных, муниципальных программ, проектов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502689"/>
            <a:ext cx="7960398" cy="43745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Безопасные и качественные дороги»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«Модернизация и развитие автомобильных дорог и дорожного хозяйства»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«Формирование комфортной городской среды в Тульской области на 2018-2024 годы»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«Обеспечение качественным жильем и услугами ЖКХ населения Тульской области»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«Развитие образования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«Развитие физической культуры и массового спорта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«Развитие культуры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Мероприятия в рамках проекта «Народный бюджет»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1878</TotalTime>
  <Words>236</Words>
  <Application>Microsoft Office PowerPoint</Application>
  <PresentationFormat>Экран (4:3)</PresentationFormat>
  <Paragraphs>79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БЮДЖЕТ ДЛЯ ГРАЖДАН</vt:lpstr>
      <vt:lpstr>Слайд 2</vt:lpstr>
      <vt:lpstr>Исполнение бюджета муниципального образования Киреевский район  за 9 месяцев 2019 года</vt:lpstr>
      <vt:lpstr>Поступление налоговых и неналоговых доходов в бюджет муниципального образования Киреевский район  за 9 мес. 2019 года (млн. руб.) </vt:lpstr>
      <vt:lpstr>Структура безвозмездных поступлений в бюджета района за 9 месяцев 2019 года</vt:lpstr>
      <vt:lpstr>Структура расходов муниципального бюджета</vt:lpstr>
      <vt:lpstr> Муниципальные программы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195</cp:revision>
  <dcterms:created xsi:type="dcterms:W3CDTF">2015-04-12T00:56:59Z</dcterms:created>
  <dcterms:modified xsi:type="dcterms:W3CDTF">2020-10-16T17:32:01Z</dcterms:modified>
</cp:coreProperties>
</file>