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7"/>
  </p:notesMasterIdLst>
  <p:sldIdLst>
    <p:sldId id="262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35A42C"/>
    <a:srgbClr val="FF6600"/>
    <a:srgbClr val="9F219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6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53"/>
          <c:y val="4.9030301333557305E-2"/>
          <c:w val="0.72473038426341496"/>
          <c:h val="0.41741455345285733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2015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635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95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598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62.2</c:v>
                </c:pt>
                <c:pt idx="1">
                  <c:v>25.9</c:v>
                </c:pt>
                <c:pt idx="2">
                  <c:v>33.4</c:v>
                </c:pt>
                <c:pt idx="3">
                  <c:v>10.199999999999999</c:v>
                </c:pt>
                <c:pt idx="4">
                  <c:v>4</c:v>
                </c:pt>
                <c:pt idx="5">
                  <c:v>6.6</c:v>
                </c:pt>
                <c:pt idx="6">
                  <c:v>22.4</c:v>
                </c:pt>
                <c:pt idx="7">
                  <c:v>1.7</c:v>
                </c:pt>
                <c:pt idx="8">
                  <c:v>1.6</c:v>
                </c:pt>
                <c:pt idx="9">
                  <c:v>0.3</c:v>
                </c:pt>
                <c:pt idx="10">
                  <c:v>25.9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2.6489959401530039E-2"/>
                  <c:y val="-1.0543614658281054E-2"/>
                </c:manualLayout>
              </c:layout>
              <c:showVal val="1"/>
            </c:dLbl>
            <c:dLbl>
              <c:idx val="2"/>
              <c:layout>
                <c:manualLayout>
                  <c:x val="2.5161930113862054E-2"/>
                  <c:y val="7.8482973580820715E-3"/>
                </c:manualLayout>
              </c:layout>
              <c:showVal val="1"/>
            </c:dLbl>
            <c:dLbl>
              <c:idx val="3"/>
              <c:layout>
                <c:manualLayout>
                  <c:x val="2.1191967521224105E-2"/>
                  <c:y val="-7.9077109937107943E-3"/>
                </c:manualLayout>
              </c:layout>
              <c:showVal val="1"/>
            </c:dLbl>
            <c:dLbl>
              <c:idx val="4"/>
              <c:layout>
                <c:manualLayout>
                  <c:x val="1.4127978347482743E-2"/>
                  <c:y val="5.2718073291405394E-3"/>
                </c:manualLayout>
              </c:layout>
              <c:showVal val="1"/>
            </c:dLbl>
            <c:dLbl>
              <c:idx val="5"/>
              <c:layout>
                <c:manualLayout>
                  <c:x val="1.4127978347482686E-2"/>
                  <c:y val="2.6359036645702601E-3"/>
                </c:manualLayout>
              </c:layout>
              <c:showVal val="1"/>
            </c:dLbl>
            <c:dLbl>
              <c:idx val="6"/>
              <c:layout>
                <c:manualLayout>
                  <c:x val="2.1191967521224105E-2"/>
                  <c:y val="-5.2718073291405394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45E-2"/>
                </c:manualLayout>
              </c:layout>
              <c:showVal val="1"/>
            </c:dLbl>
            <c:dLbl>
              <c:idx val="8"/>
              <c:layout>
                <c:manualLayout>
                  <c:x val="1.2812723134960607E-2"/>
                  <c:y val="-7.7294144998947146E-3"/>
                </c:manualLayout>
              </c:layout>
              <c:showVal val="1"/>
            </c:dLbl>
            <c:dLbl>
              <c:idx val="9"/>
              <c:layout>
                <c:manualLayout>
                  <c:x val="9.6095423512204611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0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92.3</c:v>
                </c:pt>
                <c:pt idx="1">
                  <c:v>44.5</c:v>
                </c:pt>
                <c:pt idx="2">
                  <c:v>31.5</c:v>
                </c:pt>
                <c:pt idx="3">
                  <c:v>30.8</c:v>
                </c:pt>
                <c:pt idx="4">
                  <c:v>5.9</c:v>
                </c:pt>
                <c:pt idx="5">
                  <c:v>15</c:v>
                </c:pt>
                <c:pt idx="6">
                  <c:v>14.1</c:v>
                </c:pt>
                <c:pt idx="7">
                  <c:v>1.4</c:v>
                </c:pt>
                <c:pt idx="8">
                  <c:v>3.6</c:v>
                </c:pt>
                <c:pt idx="9">
                  <c:v>3.1</c:v>
                </c:pt>
                <c:pt idx="10">
                  <c:v>38</c:v>
                </c:pt>
              </c:numCache>
            </c:numRef>
          </c:val>
        </c:ser>
        <c:shape val="cylinder"/>
        <c:axId val="82932864"/>
        <c:axId val="82934400"/>
        <c:axId val="0"/>
      </c:bar3DChart>
      <c:catAx>
        <c:axId val="82932864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82934400"/>
        <c:crosses val="autoZero"/>
        <c:auto val="1"/>
        <c:lblAlgn val="ctr"/>
        <c:lblOffset val="100"/>
      </c:catAx>
      <c:valAx>
        <c:axId val="82934400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82932864"/>
        <c:crosses val="max"/>
        <c:crossBetween val="between"/>
        <c:majorUnit val="30"/>
      </c:valAx>
    </c:plotArea>
    <c:legend>
      <c:legendPos val="r"/>
      <c:layout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4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2.8374088307500329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Дотации 135,6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</c:dLbl>
            <c:dLbl>
              <c:idx val="1"/>
              <c:layout>
                <c:manualLayout>
                  <c:x val="2.2400596032237104E-2"/>
                  <c:y val="3.333333333333334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Субвенции 365,5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</c:dLbl>
            <c:dLbl>
              <c:idx val="2"/>
              <c:layout>
                <c:manualLayout>
                  <c:x val="0.59423949534223575"/>
                  <c:y val="0.19734133226674089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Субсидии 872,2</a:t>
                    </a:r>
                    <a:endParaRPr lang="ru-RU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dLbl>
              <c:idx val="3"/>
              <c:layout>
                <c:manualLayout>
                  <c:x val="-0.32871225109175889"/>
                  <c:y val="0.248862794252943"/>
                </c:manualLayout>
              </c:layout>
              <c:tx>
                <c:rich>
                  <a:bodyPr/>
                  <a:lstStyle/>
                  <a:p>
                    <a:r>
                      <a:rPr lang="ru-RU" kern="0" baseline="0" dirty="0"/>
                      <a:t>Иные межбюджетные трансферты; </a:t>
                    </a:r>
                    <a:r>
                      <a:rPr lang="ru-RU" kern="0" baseline="0" dirty="0" smtClean="0"/>
                      <a:t>0,5</a:t>
                    </a:r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</c:dLbl>
            <c:dLbl>
              <c:idx val="4"/>
              <c:layout>
                <c:manualLayout>
                  <c:x val="-0.29471383344791163"/>
                  <c:y val="1.6720824783896495E-2"/>
                </c:manualLayout>
              </c:layout>
              <c:tx>
                <c:rich>
                  <a:bodyPr/>
                  <a:lstStyle/>
                  <a:p>
                    <a:r>
                      <a:rPr lang="ru-RU" dirty="0"/>
                      <a:t>Прочие безвозмездные поступления; </a:t>
                    </a:r>
                    <a:r>
                      <a:rPr lang="ru-RU" dirty="0" smtClean="0"/>
                      <a:t>13,2</a:t>
                    </a:r>
                    <a:endParaRPr lang="ru-RU" dirty="0"/>
                  </a:p>
                </c:rich>
              </c:tx>
              <c:showLegendKey val="1"/>
              <c:showVal val="1"/>
              <c:showCatName val="1"/>
              <c:showSerName val="1"/>
              <c:showPercent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LegendKey val="1"/>
            <c:showVal val="1"/>
            <c:showCatName val="1"/>
            <c:showSerName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135.6</c:v>
                </c:pt>
                <c:pt idx="1">
                  <c:v>365.5</c:v>
                </c:pt>
                <c:pt idx="2">
                  <c:v>872.2</c:v>
                </c:pt>
                <c:pt idx="3">
                  <c:v>0.5</c:v>
                </c:pt>
                <c:pt idx="4">
                  <c:v>13.2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5.0297642209947396E-2"/>
          <c:w val="0.6036927944645275"/>
          <c:h val="0.90347213481541089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1.1633521436093877E-2"/>
                  <c:y val="-2.4545754142762572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0.1384107000048663"/>
                  <c:y val="-0.26393947808285556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-3.9180047487836524E-2"/>
                  <c:y val="1.7482056115653063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1.6780619416942654E-2"/>
                  <c:y val="-0.15021267478292952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1.971601410678887E-2"/>
                  <c:y val="-1.7619131346575185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2.5321222343522895E-2"/>
                  <c:y val="-4.6886134359988382E-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600">
                    <a:latin typeface="Arial Rounded MT Bold" pitchFamily="34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Культура и спорт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Общегосударственные расходы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48.3</c:v>
                </c:pt>
                <c:pt idx="1">
                  <c:v>530.70000000000005</c:v>
                </c:pt>
                <c:pt idx="2">
                  <c:v>19.3</c:v>
                </c:pt>
                <c:pt idx="3">
                  <c:v>1.2</c:v>
                </c:pt>
                <c:pt idx="4">
                  <c:v>4.5</c:v>
                </c:pt>
                <c:pt idx="5">
                  <c:v>19.100000000000001</c:v>
                </c:pt>
                <c:pt idx="6">
                  <c:v>45.3</c:v>
                </c:pt>
                <c:pt idx="7">
                  <c:v>523</c:v>
                </c:pt>
                <c:pt idx="8">
                  <c:v>1.9</c:v>
                </c:pt>
                <c:pt idx="9">
                  <c:v>30.3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834818628967761"/>
          <c:y val="4.8809030823671613E-2"/>
          <c:w val="0.33801164061444761"/>
          <c:h val="0.8321026181506066"/>
        </c:manualLayout>
      </c:layout>
      <c:spPr>
        <a:solidFill>
          <a:schemeClr val="bg1"/>
        </a:solidFill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12.10.2016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муниципального образования Киреевский район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2016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2000240"/>
          <a:ext cx="7572430" cy="416373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Плановые назначения на 2016 г.,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9 месяцев 2016г.,тыс.руб.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280691,4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211837,3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75,5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2268960,4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1376801,4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60,7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7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1206,1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1240,4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102,8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93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прошлых лет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-249094,0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</a:t>
                      </a:r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всего</a:t>
                      </a:r>
                      <a:endParaRPr lang="ru-RU" sz="1400" b="1" dirty="0" smtClean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2550857,9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1340785,1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52,6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2956138,1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1223588,1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41,4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-405280,2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117197,0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2015 г. и 2016г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.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071538" y="116632"/>
            <a:ext cx="7823410" cy="1000132"/>
          </a:xfrm>
        </p:spPr>
        <p:txBody>
          <a:bodyPr>
            <a:noAutofit/>
          </a:bodyPr>
          <a:lstStyle/>
          <a:p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налоговых и неналоговых доходов бюджета муниципального образования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Киреевский район за </a:t>
            </a: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2016 год</a:t>
            </a:r>
            <a:endParaRPr lang="ru-RU" sz="2200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2" name="Рисунок 11"/>
          <p:cNvGraphicFramePr>
            <a:graphicFrameLocks noGrp="1"/>
          </p:cNvGraphicFramePr>
          <p:nvPr>
            <p:ph idx="1"/>
          </p:nvPr>
        </p:nvGraphicFramePr>
        <p:xfrm>
          <a:off x="1500166" y="1428736"/>
          <a:ext cx="6857918" cy="4961313"/>
        </p:xfrm>
        <a:graphic>
          <a:graphicData uri="http://schemas.openxmlformats.org/drawingml/2006/table">
            <a:tbl>
              <a:tblPr/>
              <a:tblGrid>
                <a:gridCol w="5143121"/>
                <a:gridCol w="1714797"/>
              </a:tblGrid>
              <a:tr h="34578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Доля</a:t>
                      </a:r>
                      <a:r>
                        <a:rPr lang="ru-RU" sz="1600" b="1" i="0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i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(%)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НДФЛ</a:t>
                      </a: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32,9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8231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 на товары, реализуемые на территории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РФ(акцизы)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15,9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298205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Налоги на совокупный доход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11,2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95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Налог на имущество организаций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11,0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19029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Государственная пошлина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2,1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8531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использования имущества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5,4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реализации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активов</a:t>
                      </a:r>
                      <a:endParaRPr lang="ru-RU" sz="1600" dirty="0" smtClean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5,0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60040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Платежи при пользовании природными</a:t>
                      </a:r>
                      <a:r>
                        <a:rPr lang="ru-RU" sz="1600" b="1" baseline="0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 </a:t>
                      </a: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ресурсами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0,5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99513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Штрафы, санкции, возмещение ущерба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1,3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4554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Прочие неналоговые доходы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1,1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3982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Доходы от платных услуг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 smtClean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13,6</a:t>
                      </a:r>
                      <a:endParaRPr lang="ru-RU" sz="1600" b="1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  <a:tr h="334102"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Итого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 pitchFamily="18" charset="0"/>
                          <a:ea typeface="Calibri"/>
                          <a:cs typeface="Times New Roman" pitchFamily="18" charset="0"/>
                        </a:rPr>
                        <a:t>100,0</a:t>
                      </a:r>
                      <a:endParaRPr lang="ru-RU" sz="1600" dirty="0"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69670" marR="6967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4" name="Номер слайда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поступления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9 месяцев 2016 года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071538" y="1357298"/>
          <a:ext cx="8072462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20020" cy="771508"/>
          </a:xfrm>
        </p:spPr>
        <p:txBody>
          <a:bodyPr>
            <a:no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за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месяцев 2016 года,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(млн.руб., доля в %)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214398"/>
          <a:ext cx="81439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838</TotalTime>
  <Words>253</Words>
  <Application>Microsoft Office PowerPoint</Application>
  <PresentationFormat>Экран (4:3)</PresentationFormat>
  <Paragraphs>90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Отчет об исполнении бюджета муниципального образования Киреевский район  за 9 месяцев 2016 года</vt:lpstr>
      <vt:lpstr>Поступление налоговых и неналоговых доходов в бюджет муниципального образования Киреевский район за 9 месяцев 2015 г. и 2016г. (млн. руб.) </vt:lpstr>
      <vt:lpstr>Структура налоговых и неналоговых доходов бюджета муниципального образования  Киреевский район за 2016 год</vt:lpstr>
      <vt:lpstr>   Безвозмездные поступления в бюджет муниципального образования Киреевский район за 9 месяцев 2016 года (млн.руб.)  </vt:lpstr>
      <vt:lpstr>Структура расходов бюджета муниципального образования Киреевский район за 9 месяцев 2016 года, (млн.руб., доля в %)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Romasheva</cp:lastModifiedBy>
  <cp:revision>87</cp:revision>
  <dcterms:created xsi:type="dcterms:W3CDTF">2015-04-12T00:56:59Z</dcterms:created>
  <dcterms:modified xsi:type="dcterms:W3CDTF">2016-10-12T14:06:20Z</dcterms:modified>
</cp:coreProperties>
</file>