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36" r:id="rId1"/>
  </p:sldMasterIdLst>
  <p:notesMasterIdLst>
    <p:notesMasterId r:id="rId8"/>
  </p:notesMasterIdLst>
  <p:sldIdLst>
    <p:sldId id="264" r:id="rId2"/>
    <p:sldId id="263" r:id="rId3"/>
    <p:sldId id="262" r:id="rId4"/>
    <p:sldId id="256" r:id="rId5"/>
    <p:sldId id="258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CE440"/>
    <a:srgbClr val="35A42C"/>
    <a:srgbClr val="FF6600"/>
    <a:srgbClr val="9F2190"/>
    <a:srgbClr val="FF006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06" autoAdjust="0"/>
    <p:restoredTop sz="94624" autoAdjust="0"/>
  </p:normalViewPr>
  <p:slideViewPr>
    <p:cSldViewPr>
      <p:cViewPr varScale="1">
        <p:scale>
          <a:sx n="108" d="100"/>
          <a:sy n="108" d="100"/>
        </p:scale>
        <p:origin x="-169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layout/>
    </c:title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8.5684763685267673E-2"/>
          <c:y val="8.9326315593008465E-2"/>
          <c:w val="0.72473038426341552"/>
          <c:h val="0.41741455345285788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2016</c:v>
                </c:pt>
              </c:strCache>
            </c:strRef>
          </c:tx>
          <c:dLbls>
            <c:dLbl>
              <c:idx val="0"/>
              <c:layout>
                <c:manualLayout>
                  <c:x val="0"/>
                  <c:y val="0"/>
                </c:manualLayout>
              </c:layout>
              <c:showVal val="1"/>
            </c:dLbl>
            <c:dLbl>
              <c:idx val="1"/>
              <c:layout>
                <c:manualLayout>
                  <c:x val="-6.5843160554658713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19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7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accent6">
                        <a:lumMod val="50000"/>
                      </a:schemeClr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 на имущество организаций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89</c:v>
                </c:pt>
                <c:pt idx="1">
                  <c:v>47</c:v>
                </c:pt>
                <c:pt idx="2">
                  <c:v>44.4</c:v>
                </c:pt>
                <c:pt idx="3">
                  <c:v>14.7</c:v>
                </c:pt>
                <c:pt idx="4">
                  <c:v>5.8</c:v>
                </c:pt>
                <c:pt idx="5">
                  <c:v>10.7</c:v>
                </c:pt>
                <c:pt idx="6">
                  <c:v>9.6</c:v>
                </c:pt>
                <c:pt idx="7">
                  <c:v>2.2999999999999998</c:v>
                </c:pt>
                <c:pt idx="8">
                  <c:v>2.6</c:v>
                </c:pt>
                <c:pt idx="10">
                  <c:v>33.300000000000004</c:v>
                </c:pt>
              </c:numCache>
            </c:numRef>
          </c:val>
        </c:ser>
        <c:shape val="cylinder"/>
        <c:axId val="85541248"/>
        <c:axId val="85542784"/>
        <c:axId val="0"/>
      </c:bar3DChart>
      <c:catAx>
        <c:axId val="85541248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400" b="1" i="1" baseline="0">
                <a:solidFill>
                  <a:srgbClr val="C00000"/>
                </a:solidFill>
              </a:defRPr>
            </a:pPr>
            <a:endParaRPr lang="ru-RU"/>
          </a:p>
        </c:txPr>
        <c:crossAx val="85542784"/>
        <c:crosses val="autoZero"/>
        <c:auto val="1"/>
        <c:lblAlgn val="ctr"/>
        <c:lblOffset val="100"/>
      </c:catAx>
      <c:valAx>
        <c:axId val="85542784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85541248"/>
        <c:crosses val="max"/>
        <c:crossBetween val="between"/>
        <c:majorUnit val="30"/>
      </c:valAx>
    </c:plotArea>
    <c:legend>
      <c:legendPos val="r"/>
      <c:layout/>
      <c:txPr>
        <a:bodyPr/>
        <a:lstStyle/>
        <a:p>
          <a:pPr>
            <a:defRPr b="1" i="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plotArea>
      <c:layout>
        <c:manualLayout>
          <c:layoutTarget val="inner"/>
          <c:xMode val="edge"/>
          <c:yMode val="edge"/>
          <c:x val="0.19546341624153821"/>
          <c:y val="8.1462713588473012E-2"/>
          <c:w val="0.54614317168665516"/>
          <c:h val="0.822852450143247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spPr>
            <a:solidFill>
              <a:schemeClr val="accent4">
                <a:lumMod val="60000"/>
                <a:lumOff val="40000"/>
              </a:schemeClr>
            </a:solidFill>
          </c:spPr>
          <c:dPt>
            <c:idx val="0"/>
            <c:spPr>
              <a:solidFill>
                <a:srgbClr val="FFC000"/>
              </a:solidFill>
            </c:spPr>
          </c:dPt>
          <c:dPt>
            <c:idx val="1"/>
            <c:spPr>
              <a:solidFill>
                <a:srgbClr val="FF0000"/>
              </a:solidFill>
            </c:spPr>
          </c:dPt>
          <c:dPt>
            <c:idx val="2"/>
            <c:spPr>
              <a:solidFill>
                <a:srgbClr val="7030A0"/>
              </a:solidFill>
            </c:spPr>
          </c:dPt>
          <c:dLbls>
            <c:dLbl>
              <c:idx val="0"/>
              <c:layout>
                <c:manualLayout>
                  <c:x val="6.2363130356017815E-2"/>
                  <c:y val="0.22407532872327518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Дотации 135,6</a:t>
                    </a:r>
                    <a:endParaRPr lang="ru-RU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</c:dLbl>
            <c:dLbl>
              <c:idx val="1"/>
              <c:layout>
                <c:manualLayout>
                  <c:x val="-8.9611384977718075E-2"/>
                  <c:y val="-0.20410537809009216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Субвенции 365,5</a:t>
                    </a:r>
                    <a:endParaRPr lang="ru-RU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</c:dLbl>
            <c:dLbl>
              <c:idx val="2"/>
              <c:layout>
                <c:manualLayout>
                  <c:x val="-0.20114842287272469"/>
                  <c:y val="1.2444357344830487E-2"/>
                </c:manualLayout>
              </c:layout>
              <c:tx>
                <c:rich>
                  <a:bodyPr/>
                  <a:lstStyle/>
                  <a:p>
                    <a:r>
                      <a:rPr lang="ru-RU" dirty="0" smtClean="0"/>
                      <a:t>Субсидии 872,2</a:t>
                    </a:r>
                    <a:endParaRPr lang="ru-RU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</c:dLbl>
            <c:dLbl>
              <c:idx val="3"/>
              <c:layout>
                <c:manualLayout>
                  <c:x val="0.36537812132159941"/>
                  <c:y val="2.6666480024636747E-2"/>
                </c:manualLayout>
              </c:layout>
              <c:tx>
                <c:rich>
                  <a:bodyPr/>
                  <a:lstStyle/>
                  <a:p>
                    <a:r>
                      <a:rPr lang="ru-RU" kern="0" baseline="0" dirty="0"/>
                      <a:t>Иные межбюджетные трансферты; </a:t>
                    </a:r>
                    <a:r>
                      <a:rPr lang="ru-RU" kern="0" baseline="0" dirty="0" smtClean="0"/>
                      <a:t>0,5</a:t>
                    </a:r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</c:dLbl>
            <c:dLbl>
              <c:idx val="4"/>
              <c:tx>
                <c:rich>
                  <a:bodyPr/>
                  <a:lstStyle/>
                  <a:p>
                    <a:r>
                      <a:rPr lang="ru-RU" dirty="0"/>
                      <a:t>Прочие безвозмездные поступления; </a:t>
                    </a:r>
                    <a:r>
                      <a:rPr lang="ru-RU" dirty="0" smtClean="0"/>
                      <a:t>13,2</a:t>
                    </a:r>
                    <a:endParaRPr lang="ru-RU" dirty="0"/>
                  </a:p>
                </c:rich>
              </c:tx>
              <c:dLblPos val="bestFit"/>
              <c:showLegendKey val="1"/>
              <c:showVal val="1"/>
              <c:showCatName val="1"/>
              <c:showSerName val="1"/>
              <c:showPercent val="1"/>
            </c:dLbl>
            <c:txPr>
              <a:bodyPr/>
              <a:lstStyle/>
              <a:p>
                <a:pPr>
                  <a:defRPr sz="1800" b="1" baseline="0">
                    <a:solidFill>
                      <a:schemeClr val="tx1"/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dLblPos val="bestFit"/>
            <c:showLegendKey val="1"/>
            <c:showVal val="1"/>
            <c:showCatName val="1"/>
            <c:showSerName val="1"/>
            <c:showPercent val="1"/>
            <c:showLeaderLines val="1"/>
          </c:dLbls>
          <c:cat>
            <c:strRef>
              <c:f>Лист1!$A$2:$A$5</c:f>
              <c:strCache>
                <c:ptCount val="4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межбюджетные трансферты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175.5</c:v>
                </c:pt>
                <c:pt idx="1">
                  <c:v>531.4</c:v>
                </c:pt>
                <c:pt idx="2">
                  <c:v>10.9</c:v>
                </c:pt>
                <c:pt idx="3">
                  <c:v>5.2</c:v>
                </c:pt>
              </c:numCache>
            </c:numRef>
          </c:val>
        </c:ser>
        <c:firstSliceAng val="0"/>
      </c:pieChart>
    </c:plotArea>
    <c:plotVisOnly val="1"/>
  </c:chart>
  <c:spPr>
    <a:gradFill>
      <a:gsLst>
        <a:gs pos="0">
          <a:schemeClr val="accent2">
            <a:lumMod val="40000"/>
            <a:lumOff val="60000"/>
          </a:schemeClr>
        </a:gs>
        <a:gs pos="64999">
          <a:srgbClr val="F0EBD5"/>
        </a:gs>
        <a:gs pos="100000">
          <a:srgbClr val="D1C39F"/>
        </a:gs>
      </a:gsLst>
      <a:lin ang="5400000" scaled="0"/>
    </a:gradFill>
    <a:effectLst>
      <a:outerShdw blurRad="50800" dist="50800" dir="5400000" algn="ctr" rotWithShape="0">
        <a:srgbClr val="FFFF00"/>
      </a:outerShdw>
    </a:effectLst>
  </c:sp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0"/>
          <c:y val="5.0297642209947403E-2"/>
          <c:w val="0.60369279446452828"/>
          <c:h val="0.90347213481541033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spPr>
              <a:solidFill>
                <a:srgbClr val="FF0066"/>
              </a:solidFill>
            </c:spPr>
          </c:dPt>
          <c:dPt>
            <c:idx val="1"/>
            <c:spPr>
              <a:solidFill>
                <a:schemeClr val="accent6">
                  <a:lumMod val="40000"/>
                  <a:lumOff val="60000"/>
                </a:schemeClr>
              </a:solidFill>
            </c:spPr>
          </c:dPt>
          <c:dPt>
            <c:idx val="2"/>
            <c:spPr>
              <a:solidFill>
                <a:schemeClr val="accent1">
                  <a:lumMod val="60000"/>
                  <a:lumOff val="40000"/>
                </a:schemeClr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FFFF00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Pt>
            <c:idx val="6"/>
            <c:spPr>
              <a:solidFill>
                <a:srgbClr val="FFC000"/>
              </a:solidFill>
            </c:spPr>
          </c:dPt>
          <c:dPt>
            <c:idx val="7"/>
            <c:spPr>
              <a:solidFill>
                <a:srgbClr val="00B050"/>
              </a:solidFill>
            </c:spPr>
          </c:dPt>
          <c:dPt>
            <c:idx val="8"/>
            <c:spPr>
              <a:solidFill>
                <a:srgbClr val="FFFF00"/>
              </a:solidFill>
            </c:spPr>
          </c:dPt>
          <c:dPt>
            <c:idx val="9"/>
            <c:spPr>
              <a:solidFill>
                <a:schemeClr val="accent3">
                  <a:lumMod val="60000"/>
                  <a:lumOff val="40000"/>
                </a:schemeClr>
              </a:solidFill>
            </c:spPr>
          </c:dPt>
          <c:dLbls>
            <c:dLbl>
              <c:idx val="0"/>
              <c:layout>
                <c:manualLayout>
                  <c:x val="-5.0744483601223016E-2"/>
                  <c:y val="-3.8047863757933335E-2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-0.10254337602377239"/>
                  <c:y val="-0.19807491740204219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5.7974066479205303E-3"/>
                  <c:y val="-0.16624258762400326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3.2011014378860267E-2"/>
                  <c:y val="-9.9112410832656164E-2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-3.9180047487836572E-2"/>
                  <c:y val="1.7482056115653063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4.3291297781161364E-2"/>
                  <c:y val="4.3316130372056727E-2"/>
                </c:manualLayout>
              </c:layout>
              <c:showVal val="1"/>
              <c:showPercent val="1"/>
            </c:dLbl>
            <c:dLbl>
              <c:idx val="8"/>
              <c:layout>
                <c:manualLayout>
                  <c:x val="-1.9716014106788873E-2"/>
                  <c:y val="-1.7619131346575202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2.5321222343522888E-2"/>
                  <c:y val="-4.6886134359988438E-2"/>
                </c:manualLayout>
              </c:layout>
              <c:showVal val="1"/>
              <c:showPercent val="1"/>
            </c:dLbl>
            <c:txPr>
              <a:bodyPr/>
              <a:lstStyle/>
              <a:p>
                <a:pPr>
                  <a:defRPr sz="1600">
                    <a:latin typeface="Arial Rounded MT Bold" pitchFamily="34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Лист1!$A$2:$A$11</c:f>
              <c:strCache>
                <c:ptCount val="10"/>
                <c:pt idx="0">
                  <c:v>Культура и спорт</c:v>
                </c:pt>
                <c:pt idx="1">
                  <c:v>ЖКХ</c:v>
                </c:pt>
                <c:pt idx="2">
                  <c:v>Социальная политика</c:v>
                </c:pt>
                <c:pt idx="3">
                  <c:v>Национальная оборона</c:v>
                </c:pt>
                <c:pt idx="4">
                  <c:v>Национальная безопасность </c:v>
                </c:pt>
                <c:pt idx="5">
                  <c:v>Национальная экономика</c:v>
                </c:pt>
                <c:pt idx="6">
                  <c:v>Общегосударственные расходы</c:v>
                </c:pt>
                <c:pt idx="7">
                  <c:v>Образование</c:v>
                </c:pt>
                <c:pt idx="8">
                  <c:v>Обслуживание муниц.долга</c:v>
                </c:pt>
                <c:pt idx="9">
                  <c:v>Межбюджетные трансферты</c:v>
                </c:pt>
              </c:strCache>
            </c:strRef>
          </c:cat>
          <c:val>
            <c:numRef>
              <c:f>Лист1!$B$2:$B$11</c:f>
              <c:numCache>
                <c:formatCode>General</c:formatCode>
                <c:ptCount val="10"/>
                <c:pt idx="0">
                  <c:v>67.900000000000006</c:v>
                </c:pt>
                <c:pt idx="1">
                  <c:v>21.5</c:v>
                </c:pt>
                <c:pt idx="2">
                  <c:v>23.1</c:v>
                </c:pt>
                <c:pt idx="3">
                  <c:v>1.8</c:v>
                </c:pt>
                <c:pt idx="4">
                  <c:v>6.5</c:v>
                </c:pt>
                <c:pt idx="5">
                  <c:v>54</c:v>
                </c:pt>
                <c:pt idx="6">
                  <c:v>58.7</c:v>
                </c:pt>
                <c:pt idx="7">
                  <c:v>735.9</c:v>
                </c:pt>
                <c:pt idx="8">
                  <c:v>1.4</c:v>
                </c:pt>
                <c:pt idx="9">
                  <c:v>37.6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4834818628967816"/>
          <c:y val="4.8809030823671697E-2"/>
          <c:w val="0.33801164061444816"/>
          <c:h val="0.8321026181506066"/>
        </c:manualLayout>
      </c:layout>
      <c:spPr>
        <a:solidFill>
          <a:schemeClr val="bg1"/>
        </a:solidFill>
      </c:spPr>
      <c:txPr>
        <a:bodyPr/>
        <a:lstStyle/>
        <a:p>
          <a:pPr algn="l">
            <a:defRPr sz="1600" b="1" i="0" kern="0" spc="-50" baseline="0">
              <a:latin typeface="Times New Roman" pitchFamily="18" charset="0"/>
            </a:defRPr>
          </a:pPr>
          <a:endParaRPr lang="ru-RU"/>
        </a:p>
      </c:txPr>
    </c:legend>
    <c:plotVisOnly val="1"/>
  </c:chart>
  <c:spPr>
    <a:gradFill>
      <a:gsLst>
        <a:gs pos="0">
          <a:schemeClr val="accent1">
            <a:tint val="66000"/>
            <a:satMod val="160000"/>
          </a:schemeClr>
        </a:gs>
        <a:gs pos="50000">
          <a:schemeClr val="accent1">
            <a:tint val="44500"/>
            <a:satMod val="160000"/>
          </a:schemeClr>
        </a:gs>
        <a:gs pos="100000">
          <a:schemeClr val="accent1">
            <a:tint val="23500"/>
            <a:satMod val="160000"/>
          </a:schemeClr>
        </a:gs>
      </a:gsLst>
      <a:lin ang="5400000" scaled="0"/>
    </a:gradFill>
  </c:spPr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18.01.2017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28604"/>
            <a:ext cx="7576398" cy="5819796"/>
          </a:xfrm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БЮДЖЕТ ДЛЯ ГРАЖДАН</a:t>
            </a:r>
          </a:p>
          <a:p>
            <a:pPr>
              <a:buNone/>
            </a:pPr>
            <a:endParaRPr lang="ru-RU" sz="5400" b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Информация подготовлена финансовым управлением администрации муниципального образования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ru-RU" sz="2000" b="1" dirty="0" smtClean="0">
                <a:solidFill>
                  <a:srgbClr val="7030A0"/>
                </a:solidFill>
              </a:rPr>
              <a:t>Киреевский район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pic>
        <p:nvPicPr>
          <p:cNvPr id="5" name="Рисунок 4" descr="rashody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71802" y="3483324"/>
            <a:ext cx="4020862" cy="273173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647836" cy="129697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sz="4000" b="1" dirty="0" smtClean="0">
                <a:solidFill>
                  <a:srgbClr val="7030A0"/>
                </a:solidFill>
              </a:rPr>
              <a:t>БЮДЖЕТ МУНИЦИПАЛЬНОГО ОБРАЗОВАНИЯ </a:t>
            </a:r>
            <a:r>
              <a:rPr lang="ru-RU" sz="4000" b="1" dirty="0" smtClean="0">
                <a:solidFill>
                  <a:srgbClr val="7030A0"/>
                </a:solidFill>
                <a:effectLst/>
              </a:rPr>
              <a:t>КИРЕЕВСКИЙ РАЙОН </a:t>
            </a:r>
            <a:br>
              <a:rPr lang="ru-RU" sz="4000" b="1" dirty="0" smtClean="0">
                <a:solidFill>
                  <a:srgbClr val="7030A0"/>
                </a:solidFill>
                <a:effectLst/>
              </a:rPr>
            </a:br>
            <a:r>
              <a:rPr lang="ru-RU" sz="4000" b="1" dirty="0" smtClean="0">
                <a:solidFill>
                  <a:srgbClr val="7030A0"/>
                </a:solidFill>
                <a:effectLst/>
              </a:rPr>
              <a:t>на 2016 год</a:t>
            </a:r>
            <a:endParaRPr lang="ru-RU" sz="4000" b="1" dirty="0">
              <a:solidFill>
                <a:srgbClr val="7030A0"/>
              </a:solidFill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14480" y="1928802"/>
            <a:ext cx="7219208" cy="4319598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В соответствии с решением Собрания представителей муниципального образования Киреевский  район</a:t>
            </a: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 </a:t>
            </a: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от 23 декабря 2015 года № 33-179 </a:t>
            </a:r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«О бюджете муниципального образования Киреевский  район 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chemeClr val="accent4">
                    <a:lumMod val="50000"/>
                  </a:schemeClr>
                </a:solidFill>
              </a:rPr>
              <a:t>на 2016 год и на плановый период 2017 и 2018 годов»</a:t>
            </a:r>
            <a:endParaRPr lang="ru-RU" dirty="0" smtClean="0">
              <a:solidFill>
                <a:schemeClr val="accent4">
                  <a:lumMod val="50000"/>
                </a:schemeClr>
              </a:solidFill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Основные характеристики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 2016 год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214414" y="2000240"/>
          <a:ext cx="6929486" cy="3786214"/>
        </p:xfrm>
        <a:graphic>
          <a:graphicData uri="http://schemas.openxmlformats.org/drawingml/2006/table">
            <a:tbl>
              <a:tblPr/>
              <a:tblGrid>
                <a:gridCol w="4390989"/>
                <a:gridCol w="2538497"/>
              </a:tblGrid>
              <a:tr h="567171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Плановые назначения на 2016 г., тыс.руб.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6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259 452,2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86086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723 012,2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4631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Прочие безвозмездные поступления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33630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Возврат остатков прошлых лет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042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982 464,4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430429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1 008 409,6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58692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- 25 945,2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214290"/>
            <a:ext cx="7558086" cy="85725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Налоговые и неналоговые доходы бюджета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муниципального образования Киреевский район на 2016г.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1000100" y="1071546"/>
          <a:ext cx="7715304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Заголовок 17"/>
          <p:cNvSpPr>
            <a:spLocks noGrp="1"/>
          </p:cNvSpPr>
          <p:nvPr>
            <p:ph type="title"/>
          </p:nvPr>
        </p:nvSpPr>
        <p:spPr>
          <a:xfrm>
            <a:off x="1071538" y="0"/>
            <a:ext cx="7764614" cy="1142984"/>
          </a:xfrm>
        </p:spPr>
        <p:txBody>
          <a:bodyPr>
            <a:normAutofit fontScale="90000"/>
          </a:bodyPr>
          <a:lstStyle/>
          <a:p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Безвозмездные поступления в бюджет муниципального</a:t>
            </a:r>
            <a:b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0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образования Киреевский район за 9 месяцев 2016 года (млн.руб.)</a:t>
            </a:r>
            <a:r>
              <a:rPr lang="ru-RU" sz="2000" b="1" i="1" dirty="0" smtClean="0">
                <a:solidFill>
                  <a:srgbClr val="C00000"/>
                </a:solidFill>
              </a:rPr>
              <a:t/>
            </a:r>
            <a:br>
              <a:rPr lang="ru-RU" sz="2000" b="1" i="1" dirty="0" smtClean="0">
                <a:solidFill>
                  <a:srgbClr val="C00000"/>
                </a:solidFill>
              </a:rPr>
            </a:br>
            <a: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17" name="Рисунок 16"/>
          <p:cNvGraphicFramePr>
            <a:graphicFrameLocks noGrp="1"/>
          </p:cNvGraphicFramePr>
          <p:nvPr>
            <p:ph idx="1"/>
          </p:nvPr>
        </p:nvGraphicFramePr>
        <p:xfrm>
          <a:off x="1071538" y="1357298"/>
          <a:ext cx="8072462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9" name="Номер слайда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142852"/>
            <a:ext cx="7891458" cy="1000132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бюджета муниципального образования Киреевский район в 2016 году,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(млн.руб., доля в %)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1000100" y="1214398"/>
          <a:ext cx="8143900" cy="564360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911</TotalTime>
  <Words>183</Words>
  <Application>Microsoft Office PowerPoint</Application>
  <PresentationFormat>Экран (4:3)</PresentationFormat>
  <Paragraphs>52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Солнцестояние</vt:lpstr>
      <vt:lpstr>Слайд 1</vt:lpstr>
      <vt:lpstr> БЮДЖЕТ МУНИЦИПАЛЬНОГО ОБРАЗОВАНИЯ КИРЕЕВСКИЙ РАЙОН  на 2016 год</vt:lpstr>
      <vt:lpstr>Основные характеристики бюджета муниципального образования Киреевский район  на 2016 год</vt:lpstr>
      <vt:lpstr>Налоговые и неналоговые доходы бюджета  муниципального образования Киреевский район на 2016г.  (млн. руб.) </vt:lpstr>
      <vt:lpstr>   Безвозмездные поступления в бюджет муниципального образования Киреевский район за 9 месяцев 2016 года (млн.руб.)  </vt:lpstr>
      <vt:lpstr>Структура расходов бюджета муниципального образования Киреевский район в 2016 году,  (млн.руб., доля в %)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Romasheva</cp:lastModifiedBy>
  <cp:revision>97</cp:revision>
  <dcterms:created xsi:type="dcterms:W3CDTF">2015-04-12T00:56:59Z</dcterms:created>
  <dcterms:modified xsi:type="dcterms:W3CDTF">2017-01-18T11:04:34Z</dcterms:modified>
</cp:coreProperties>
</file>