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32" r:id="rId1"/>
  </p:sldMasterIdLst>
  <p:notesMasterIdLst>
    <p:notesMasterId r:id="rId17"/>
  </p:notesMasterIdLst>
  <p:sldIdLst>
    <p:sldId id="351" r:id="rId2"/>
    <p:sldId id="350" r:id="rId3"/>
    <p:sldId id="352" r:id="rId4"/>
    <p:sldId id="353" r:id="rId5"/>
    <p:sldId id="354" r:id="rId6"/>
    <p:sldId id="355" r:id="rId7"/>
    <p:sldId id="362" r:id="rId8"/>
    <p:sldId id="356" r:id="rId9"/>
    <p:sldId id="357" r:id="rId10"/>
    <p:sldId id="358" r:id="rId11"/>
    <p:sldId id="368" r:id="rId12"/>
    <p:sldId id="363" r:id="rId13"/>
    <p:sldId id="361" r:id="rId14"/>
    <p:sldId id="365" r:id="rId15"/>
    <p:sldId id="366" r:id="rId16"/>
  </p:sldIdLst>
  <p:sldSz cx="9144000" cy="6858000" type="screen4x3"/>
  <p:notesSz cx="6648450" cy="97742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F1FB"/>
    <a:srgbClr val="66FFFF"/>
    <a:srgbClr val="66FF66"/>
    <a:srgbClr val="FFFFFF"/>
    <a:srgbClr val="000000"/>
    <a:srgbClr val="FFFFCC"/>
    <a:srgbClr val="FF5050"/>
    <a:srgbClr val="33CC33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433" autoAdjust="0"/>
  </p:normalViewPr>
  <p:slideViewPr>
    <p:cSldViewPr>
      <p:cViewPr varScale="1">
        <p:scale>
          <a:sx n="116" d="100"/>
          <a:sy n="116" d="100"/>
        </p:scale>
        <p:origin x="1446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1068803802944455"/>
          <c:y val="4.6296939228974557E-2"/>
          <c:w val="0.86971537393712706"/>
          <c:h val="0.71931466940181255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  <a:sp3d/>
          </c:spPr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516.20000000000005</c:v>
                </c:pt>
                <c:pt idx="1">
                  <c:v>543.70000000000005</c:v>
                </c:pt>
                <c:pt idx="2">
                  <c:v>570.20000000000005</c:v>
                </c:pt>
                <c:pt idx="3">
                  <c:v>598.79999999999995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Лист1!$A$2:$A$5</c:f>
              <c:numCache>
                <c:formatCode>General</c:formatCode>
                <c:ptCount val="4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2123.1</c:v>
                </c:pt>
                <c:pt idx="1">
                  <c:v>1683.4</c:v>
                </c:pt>
                <c:pt idx="2">
                  <c:v>1358.1</c:v>
                </c:pt>
                <c:pt idx="3">
                  <c:v>1428.6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2617784"/>
        <c:axId val="112616216"/>
        <c:axId val="0"/>
      </c:bar3DChart>
      <c:catAx>
        <c:axId val="112617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2616216"/>
        <c:crosses val="autoZero"/>
        <c:auto val="1"/>
        <c:lblAlgn val="ctr"/>
        <c:lblOffset val="100"/>
        <c:noMultiLvlLbl val="0"/>
      </c:catAx>
      <c:valAx>
        <c:axId val="112616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2617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9075781703267539"/>
          <c:y val="0.86201030345287322"/>
          <c:w val="0.68341601821807774"/>
          <c:h val="0.136455138963332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</c:dPt>
          <c:cat>
            <c:strRef>
              <c:f>Лист1!$A$2:$A$9</c:f>
              <c:strCache>
                <c:ptCount val="8"/>
                <c:pt idx="0">
                  <c:v>НДФЛ</c:v>
                </c:pt>
                <c:pt idx="1">
                  <c:v>Акцизы</c:v>
                </c:pt>
                <c:pt idx="2">
                  <c:v>Налог на совокупный дохолд</c:v>
                </c:pt>
                <c:pt idx="3">
                  <c:v>Налог на имущество организаций</c:v>
                </c:pt>
                <c:pt idx="4">
                  <c:v>Аренда</c:v>
                </c:pt>
                <c:pt idx="5">
                  <c:v>Продажи нефинансовых активов</c:v>
                </c:pt>
                <c:pt idx="6">
                  <c:v>Доходы от платных услуг</c:v>
                </c:pt>
                <c:pt idx="7">
                  <c:v>Иные доходы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171.4</c:v>
                </c:pt>
                <c:pt idx="1">
                  <c:v>97.8</c:v>
                </c:pt>
                <c:pt idx="2">
                  <c:v>127.5</c:v>
                </c:pt>
                <c:pt idx="3">
                  <c:v>22.3</c:v>
                </c:pt>
                <c:pt idx="4">
                  <c:v>13.6</c:v>
                </c:pt>
                <c:pt idx="5">
                  <c:v>10.8</c:v>
                </c:pt>
                <c:pt idx="6">
                  <c:v>60.3</c:v>
                </c:pt>
                <c:pt idx="7">
                  <c:v>12.5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2024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Лист1!$A$2:$A$9</c:f>
              <c:strCache>
                <c:ptCount val="8"/>
                <c:pt idx="0">
                  <c:v>НДФЛ</c:v>
                </c:pt>
                <c:pt idx="1">
                  <c:v>Акцизы</c:v>
                </c:pt>
                <c:pt idx="2">
                  <c:v>Налог на совокупный дохолд</c:v>
                </c:pt>
                <c:pt idx="3">
                  <c:v>Налог на имущество организаций</c:v>
                </c:pt>
                <c:pt idx="4">
                  <c:v>Аренда</c:v>
                </c:pt>
                <c:pt idx="5">
                  <c:v>Продажи нефинансовых активов</c:v>
                </c:pt>
                <c:pt idx="6">
                  <c:v>Доходы от платных услуг</c:v>
                </c:pt>
                <c:pt idx="7">
                  <c:v>Иные доходы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188.1</c:v>
                </c:pt>
                <c:pt idx="1">
                  <c:v>99.4</c:v>
                </c:pt>
                <c:pt idx="2">
                  <c:v>133.1</c:v>
                </c:pt>
                <c:pt idx="3">
                  <c:v>22.5</c:v>
                </c:pt>
                <c:pt idx="4">
                  <c:v>12.7</c:v>
                </c:pt>
                <c:pt idx="5">
                  <c:v>9.8000000000000007</c:v>
                </c:pt>
                <c:pt idx="6">
                  <c:v>67.099999999999994</c:v>
                </c:pt>
                <c:pt idx="7">
                  <c:v>11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2025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Лист1!$A$2:$A$9</c:f>
              <c:strCache>
                <c:ptCount val="8"/>
                <c:pt idx="0">
                  <c:v>НДФЛ</c:v>
                </c:pt>
                <c:pt idx="1">
                  <c:v>Акцизы</c:v>
                </c:pt>
                <c:pt idx="2">
                  <c:v>Налог на совокупный дохолд</c:v>
                </c:pt>
                <c:pt idx="3">
                  <c:v>Налог на имущество организаций</c:v>
                </c:pt>
                <c:pt idx="4">
                  <c:v>Аренда</c:v>
                </c:pt>
                <c:pt idx="5">
                  <c:v>Продажи нефинансовых активов</c:v>
                </c:pt>
                <c:pt idx="6">
                  <c:v>Доходы от платных услуг</c:v>
                </c:pt>
                <c:pt idx="7">
                  <c:v>Иные доходы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  <c:pt idx="0">
                  <c:v>205.1</c:v>
                </c:pt>
                <c:pt idx="1">
                  <c:v>102.3</c:v>
                </c:pt>
                <c:pt idx="2">
                  <c:v>138.1</c:v>
                </c:pt>
                <c:pt idx="3">
                  <c:v>24.1</c:v>
                </c:pt>
                <c:pt idx="4">
                  <c:v>12.8</c:v>
                </c:pt>
                <c:pt idx="5">
                  <c:v>9.6999999999999993</c:v>
                </c:pt>
                <c:pt idx="6">
                  <c:v>67.099999999999994</c:v>
                </c:pt>
                <c:pt idx="7">
                  <c:v>11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2026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Лист1!$A$2:$A$9</c:f>
              <c:strCache>
                <c:ptCount val="8"/>
                <c:pt idx="0">
                  <c:v>НДФЛ</c:v>
                </c:pt>
                <c:pt idx="1">
                  <c:v>Акцизы</c:v>
                </c:pt>
                <c:pt idx="2">
                  <c:v>Налог на совокупный дохолд</c:v>
                </c:pt>
                <c:pt idx="3">
                  <c:v>Налог на имущество организаций</c:v>
                </c:pt>
                <c:pt idx="4">
                  <c:v>Аренда</c:v>
                </c:pt>
                <c:pt idx="5">
                  <c:v>Продажи нефинансовых активов</c:v>
                </c:pt>
                <c:pt idx="6">
                  <c:v>Доходы от платных услуг</c:v>
                </c:pt>
                <c:pt idx="7">
                  <c:v>Иные доходы</c:v>
                </c:pt>
              </c:strCache>
            </c:strRef>
          </c:cat>
          <c:val>
            <c:numRef>
              <c:f>Лист1!$E$2:$E$9</c:f>
              <c:numCache>
                <c:formatCode>General</c:formatCode>
                <c:ptCount val="8"/>
                <c:pt idx="0">
                  <c:v>222.1</c:v>
                </c:pt>
                <c:pt idx="1">
                  <c:v>107</c:v>
                </c:pt>
                <c:pt idx="2">
                  <c:v>143.69999999999999</c:v>
                </c:pt>
                <c:pt idx="3">
                  <c:v>25.5</c:v>
                </c:pt>
                <c:pt idx="4">
                  <c:v>12.9</c:v>
                </c:pt>
                <c:pt idx="5">
                  <c:v>9.5</c:v>
                </c:pt>
                <c:pt idx="6">
                  <c:v>67.099999999999994</c:v>
                </c:pt>
                <c:pt idx="7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2621104"/>
        <c:axId val="112622280"/>
      </c:barChart>
      <c:catAx>
        <c:axId val="112621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2622280"/>
        <c:crosses val="autoZero"/>
        <c:auto val="1"/>
        <c:lblAlgn val="ctr"/>
        <c:lblOffset val="100"/>
        <c:noMultiLvlLbl val="0"/>
      </c:catAx>
      <c:valAx>
        <c:axId val="112622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2621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6286828432223823"/>
          <c:y val="0.13491019516350031"/>
          <c:w val="0.42832220031107654"/>
          <c:h val="5.542435057922888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>
      <a:glow rad="63500">
        <a:schemeClr val="accent1">
          <a:satMod val="175000"/>
          <a:alpha val="40000"/>
        </a:schemeClr>
      </a:glow>
    </a:effectLst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i="0" baseline="0" dirty="0" smtClean="0">
                <a:solidFill>
                  <a:schemeClr val="bg1"/>
                </a:solidFill>
              </a:rPr>
              <a:t>2023</a:t>
            </a:r>
            <a:endParaRPr lang="ru-RU" sz="1800" b="1" i="0" baseline="0" dirty="0">
              <a:solidFill>
                <a:schemeClr val="bg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998328468553999"/>
          <c:y val="0.14193961693022286"/>
          <c:w val="0.42703462241569118"/>
          <c:h val="0.5124415468988293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3.7411668063817828E-2"/>
                  <c:y val="3.206714405470099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672262004558416E-3"/>
                  <c:y val="3.527385846017109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5.3445240091168321E-2"/>
                  <c:y val="-6.092757370393188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3.206714405470102E-2"/>
                  <c:y val="6.734100251487208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304</c:v>
                </c:pt>
                <c:pt idx="1">
                  <c:v>431.7</c:v>
                </c:pt>
                <c:pt idx="2">
                  <c:v>900.1</c:v>
                </c:pt>
                <c:pt idx="3">
                  <c:v>487.2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8813995414650904E-2"/>
          <c:y val="0.72565624021573372"/>
          <c:w val="0.74357584005817534"/>
          <c:h val="0.2711370453787962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i="0" baseline="0" dirty="0" smtClean="0">
                <a:solidFill>
                  <a:schemeClr val="bg1"/>
                </a:solidFill>
              </a:rPr>
              <a:t>2024</a:t>
            </a:r>
            <a:endParaRPr lang="ru-RU" sz="1800" b="1" i="0" baseline="0" dirty="0">
              <a:solidFill>
                <a:schemeClr val="bg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0740253869182165"/>
          <c:y val="0.1722290957570371"/>
          <c:w val="0.52566529725360456"/>
          <c:h val="0.5096910949288463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5.9529885773451023E-2"/>
                  <c:y val="8.337457454222257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22158346371228993"/>
                  <c:y val="-0.1058215753805132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3.6379374639331184E-2"/>
                  <c:y val="5.45141448929916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6.945153340235953E-2"/>
                  <c:y val="1.603357202735048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343.1</c:v>
                </c:pt>
                <c:pt idx="1">
                  <c:v>910.4</c:v>
                </c:pt>
                <c:pt idx="2">
                  <c:v>280.89999999999998</c:v>
                </c:pt>
                <c:pt idx="3">
                  <c:v>149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133677066184565"/>
          <c:w val="0.84625716910654136"/>
          <c:h val="0.28396390300067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Федеральный бюджет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  <a:sp3d/>
          </c:spPr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77.599999999999994</c:v>
                </c:pt>
                <c:pt idx="1">
                  <c:v>53.9</c:v>
                </c:pt>
                <c:pt idx="2">
                  <c:v>51.9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Региональный бюджет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  <a:sp3d/>
          </c:spPr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</c:numCache>
            </c:numRef>
          </c:cat>
          <c:val>
            <c:numRef>
              <c:f>Лист1!$C$2:$C$4</c:f>
              <c:numCache>
                <c:formatCode>#,##0.00</c:formatCode>
                <c:ptCount val="3"/>
                <c:pt idx="0">
                  <c:v>1261.4000000000001</c:v>
                </c:pt>
                <c:pt idx="1">
                  <c:v>1039.5</c:v>
                </c:pt>
                <c:pt idx="2">
                  <c:v>1063.0999999999999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Местный бюджет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  <a:sp3d/>
          </c:spPr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2024</c:v>
                </c:pt>
                <c:pt idx="1">
                  <c:v>2025</c:v>
                </c:pt>
                <c:pt idx="2">
                  <c:v>2026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937</c:v>
                </c:pt>
                <c:pt idx="1">
                  <c:v>841.7</c:v>
                </c:pt>
                <c:pt idx="2">
                  <c:v>894.9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2620320"/>
        <c:axId val="112620712"/>
        <c:axId val="0"/>
      </c:bar3DChart>
      <c:catAx>
        <c:axId val="112620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1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2620712"/>
        <c:crosses val="autoZero"/>
        <c:auto val="1"/>
        <c:lblAlgn val="ctr"/>
        <c:lblOffset val="100"/>
        <c:noMultiLvlLbl val="0"/>
      </c:catAx>
      <c:valAx>
        <c:axId val="112620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12620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7581033903628449E-4"/>
          <c:y val="0.91715705423411731"/>
          <c:w val="0.89999990083220205"/>
          <c:h val="6.487316821428443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0.14893471923653182"/>
          <c:w val="0.98082157538051329"/>
          <c:h val="0.5581377027555207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tx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5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7"/>
            <c:bubble3D val="0"/>
            <c:spPr>
              <a:solidFill>
                <a:srgbClr val="FFC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8"/>
            <c:bubble3D val="0"/>
            <c:spPr>
              <a:solidFill>
                <a:schemeClr val="accent3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6.7341002514872142E-2"/>
                  <c:y val="-2.0682691681323705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8.0167860136752481E-3"/>
                  <c:y val="-5.1706729203309229E-3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8480572865641077E-2"/>
                  <c:y val="-2.3698643782761467E-17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3.2067144054700993E-2"/>
                  <c:y val="-4.3950719822812942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4.0083930068376239E-2"/>
                  <c:y val="1.0341345840661846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1.6322010267127477E-3"/>
                  <c:y val="-2.0535423278832746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2.8860429649230895E-2"/>
                  <c:y val="-7.2389420884632918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1"/>
            <c:showVal val="1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Общегосударственные расходы</c:v>
                </c:pt>
                <c:pt idx="1">
                  <c:v>Национальная безопасность</c:v>
                </c:pt>
                <c:pt idx="2">
                  <c:v>Национаьная экономика</c:v>
                </c:pt>
                <c:pt idx="3">
                  <c:v>Жилищно-коммунальное хозяйство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 и спорт</c:v>
                </c:pt>
                <c:pt idx="7">
                  <c:v>Социальная политика</c:v>
                </c:pt>
                <c:pt idx="8">
                  <c:v>Иные межбюджетные трансферты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175.9</c:v>
                </c:pt>
                <c:pt idx="1">
                  <c:v>7.1</c:v>
                </c:pt>
                <c:pt idx="2">
                  <c:v>224.2</c:v>
                </c:pt>
                <c:pt idx="3">
                  <c:v>194.2</c:v>
                </c:pt>
                <c:pt idx="4">
                  <c:v>5.7</c:v>
                </c:pt>
                <c:pt idx="5">
                  <c:v>1429.1</c:v>
                </c:pt>
                <c:pt idx="6">
                  <c:v>150</c:v>
                </c:pt>
                <c:pt idx="7">
                  <c:v>24.2</c:v>
                </c:pt>
                <c:pt idx="8">
                  <c:v>65.7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6670975497217026E-2"/>
          <c:y val="0.70908247019738124"/>
          <c:w val="0.89178504690670002"/>
          <c:h val="0.2826315339803367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Образование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  <a:sp3d/>
            </c:spPr>
          </c:dPt>
          <c:dPt>
            <c:idx val="1"/>
            <c:invertIfNegative val="0"/>
            <c:bubble3D val="0"/>
            <c:spPr>
              <a:solidFill>
                <a:srgbClr val="0070C0"/>
              </a:solidFill>
              <a:ln>
                <a:noFill/>
              </a:ln>
              <a:effectLst/>
              <a:sp3d/>
            </c:spPr>
          </c:dPt>
          <c:cat>
            <c:numRef>
              <c:f>Лист1!$A$2:$A$4</c:f>
              <c:numCache>
                <c:formatCode>General</c:formatCode>
                <c:ptCount val="3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1386.1</c:v>
                </c:pt>
                <c:pt idx="1">
                  <c:v>1429.1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Культура и спорт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  <a:sp3d/>
          </c:spPr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183.9</c:v>
                </c:pt>
                <c:pt idx="1">
                  <c:v>150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Социальная политика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Лист1!$A$2:$A$4</c:f>
              <c:numCache>
                <c:formatCode>General</c:formatCode>
                <c:ptCount val="3"/>
                <c:pt idx="0">
                  <c:v>2023</c:v>
                </c:pt>
                <c:pt idx="1">
                  <c:v>2024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30.1</c:v>
                </c:pt>
                <c:pt idx="1">
                  <c:v>24.2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74213280"/>
        <c:axId val="274212104"/>
        <c:axId val="0"/>
      </c:bar3DChart>
      <c:catAx>
        <c:axId val="27421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74212104"/>
        <c:crosses val="autoZero"/>
        <c:auto val="1"/>
        <c:lblAlgn val="ctr"/>
        <c:lblOffset val="100"/>
        <c:noMultiLvlLbl val="0"/>
      </c:catAx>
      <c:valAx>
        <c:axId val="274212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74213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image" Target="../media/image16.jpeg"/><Relationship Id="rId4" Type="http://schemas.openxmlformats.org/officeDocument/2006/relationships/image" Target="../media/image1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4669C1-90BA-42E3-B975-02A95D54EB11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9A6D921D-E205-41DB-9664-327A5915AFE6}">
      <dgm:prSet phldrT="[Текст]"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Дошкольное образование</a:t>
          </a:r>
        </a:p>
        <a:p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437,7 млн.</a:t>
          </a:r>
        </a:p>
        <a:p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498E2B-E5A5-43CF-BEB8-30DFDC613D93}" type="parTrans" cxnId="{BCC98826-0FB1-4B61-AF21-7092E6DB14A8}">
      <dgm:prSet/>
      <dgm:spPr/>
      <dgm:t>
        <a:bodyPr/>
        <a:lstStyle/>
        <a:p>
          <a:endParaRPr lang="ru-RU"/>
        </a:p>
      </dgm:t>
    </dgm:pt>
    <dgm:pt modelId="{6AC53D88-E095-4ECF-BE5A-B8DDDB282413}" type="sibTrans" cxnId="{BCC98826-0FB1-4B61-AF21-7092E6DB14A8}">
      <dgm:prSet/>
      <dgm:spPr/>
      <dgm:t>
        <a:bodyPr/>
        <a:lstStyle/>
        <a:p>
          <a:endParaRPr lang="ru-RU"/>
        </a:p>
      </dgm:t>
    </dgm:pt>
    <dgm:pt modelId="{A0CFAA19-5DBC-447B-8C86-BF669AB37938}">
      <dgm:prSet phldrT="[Текст]"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Общее образование</a:t>
          </a:r>
        </a:p>
        <a:p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789,3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6EFDFC-1C89-4DD2-B8B5-62A6F25FBD5B}" type="parTrans" cxnId="{A04F0F9D-9234-4708-B2C7-EF55A512F344}">
      <dgm:prSet/>
      <dgm:spPr/>
      <dgm:t>
        <a:bodyPr/>
        <a:lstStyle/>
        <a:p>
          <a:endParaRPr lang="ru-RU"/>
        </a:p>
      </dgm:t>
    </dgm:pt>
    <dgm:pt modelId="{FC90E5CE-92D6-4224-ADF0-4CD02DD99832}" type="sibTrans" cxnId="{A04F0F9D-9234-4708-B2C7-EF55A512F344}">
      <dgm:prSet/>
      <dgm:spPr/>
      <dgm:t>
        <a:bodyPr/>
        <a:lstStyle/>
        <a:p>
          <a:endParaRPr lang="ru-RU"/>
        </a:p>
      </dgm:t>
    </dgm:pt>
    <dgm:pt modelId="{B22D9ECD-36CC-4AEB-A2CE-2C6F72AE2385}">
      <dgm:prSet phldrT="[Текст]" custT="1"/>
      <dgm:spPr/>
      <dgm:t>
        <a:bodyPr/>
        <a:lstStyle/>
        <a:p>
          <a:r>
            <a:rPr lang="ru-RU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Дополнитель-ное</a:t>
          </a: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образование</a:t>
          </a:r>
        </a:p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молодежная политика</a:t>
          </a:r>
        </a:p>
        <a:p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202,1</a:t>
          </a:r>
        </a:p>
        <a:p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CAB1C1-800F-4452-8AC9-FBC0C1A5A3AC}" type="parTrans" cxnId="{EBB1A87A-FF30-46DC-AA83-BD6BE4C8C74D}">
      <dgm:prSet/>
      <dgm:spPr/>
      <dgm:t>
        <a:bodyPr/>
        <a:lstStyle/>
        <a:p>
          <a:endParaRPr lang="ru-RU"/>
        </a:p>
      </dgm:t>
    </dgm:pt>
    <dgm:pt modelId="{EE709D86-D982-4254-A272-34E1D609AD47}" type="sibTrans" cxnId="{EBB1A87A-FF30-46DC-AA83-BD6BE4C8C74D}">
      <dgm:prSet/>
      <dgm:spPr/>
      <dgm:t>
        <a:bodyPr/>
        <a:lstStyle/>
        <a:p>
          <a:endParaRPr lang="ru-RU"/>
        </a:p>
      </dgm:t>
    </dgm:pt>
    <dgm:pt modelId="{3A4F2E63-81E2-403B-BB93-C25C2F9CF627}" type="pres">
      <dgm:prSet presAssocID="{8F4669C1-90BA-42E3-B975-02A95D54EB11}" presName="Name0" presStyleCnt="0">
        <dgm:presLayoutVars>
          <dgm:dir/>
          <dgm:resizeHandles val="exact"/>
        </dgm:presLayoutVars>
      </dgm:prSet>
      <dgm:spPr/>
    </dgm:pt>
    <dgm:pt modelId="{ABE068CE-3C04-42D1-9EA6-6582756A1937}" type="pres">
      <dgm:prSet presAssocID="{8F4669C1-90BA-42E3-B975-02A95D54EB11}" presName="bkgdShp" presStyleLbl="alignAccFollowNode1" presStyleIdx="0" presStyleCnt="1" custScaleX="86498" custScaleY="98274" custLinFactNeighborX="-123" custLinFactNeighborY="863"/>
      <dgm:spPr/>
      <dgm:t>
        <a:bodyPr/>
        <a:lstStyle/>
        <a:p>
          <a:endParaRPr lang="ru-RU"/>
        </a:p>
      </dgm:t>
    </dgm:pt>
    <dgm:pt modelId="{90A43691-E608-4391-BCD0-9B5CBFE17380}" type="pres">
      <dgm:prSet presAssocID="{8F4669C1-90BA-42E3-B975-02A95D54EB11}" presName="linComp" presStyleCnt="0"/>
      <dgm:spPr/>
    </dgm:pt>
    <dgm:pt modelId="{B72E5AB3-D620-41DC-A289-9F7B45C270DB}" type="pres">
      <dgm:prSet presAssocID="{9A6D921D-E205-41DB-9664-327A5915AFE6}" presName="compNode" presStyleCnt="0"/>
      <dgm:spPr/>
    </dgm:pt>
    <dgm:pt modelId="{DA472468-57F2-44FA-9A74-F366066C5C39}" type="pres">
      <dgm:prSet presAssocID="{9A6D921D-E205-41DB-9664-327A5915AFE6}" presName="node" presStyleLbl="node1" presStyleIdx="0" presStyleCnt="3" custScaleX="93881" custLinFactNeighborX="8908" custLinFactNeighborY="-5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34AE1E-20B3-4DD3-9128-C9BB80401BBC}" type="pres">
      <dgm:prSet presAssocID="{9A6D921D-E205-41DB-9664-327A5915AFE6}" presName="invisiNode" presStyleLbl="node1" presStyleIdx="0" presStyleCnt="3"/>
      <dgm:spPr/>
    </dgm:pt>
    <dgm:pt modelId="{ED6A4525-B628-483C-B0F5-F24371D545EC}" type="pres">
      <dgm:prSet presAssocID="{9A6D921D-E205-41DB-9664-327A5915AFE6}" presName="imagNode" presStyleLbl="fgImgPlace1" presStyleIdx="0" presStyleCnt="3" custScaleX="92154" custScaleY="93603" custLinFactNeighborX="8045" custLinFactNeighborY="-2229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132DECFC-071C-49F7-9D3D-CBB51639D0D7}" type="pres">
      <dgm:prSet presAssocID="{6AC53D88-E095-4ECF-BE5A-B8DDDB28241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627E5D1-0F53-4669-A1D5-760E46B0B6E4}" type="pres">
      <dgm:prSet presAssocID="{A0CFAA19-5DBC-447B-8C86-BF669AB37938}" presName="compNode" presStyleCnt="0"/>
      <dgm:spPr/>
    </dgm:pt>
    <dgm:pt modelId="{2B1AFC45-B629-4B5E-9F25-9C62BA520A1E}" type="pres">
      <dgm:prSet presAssocID="{A0CFAA19-5DBC-447B-8C86-BF669AB37938}" presName="node" presStyleLbl="node1" presStyleIdx="1" presStyleCnt="3" custScaleX="91904" custLinFactNeighborX="-2248" custLinFactNeighborY="-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94F705-B5A8-4655-A868-3F0E0C6C6D02}" type="pres">
      <dgm:prSet presAssocID="{A0CFAA19-5DBC-447B-8C86-BF669AB37938}" presName="invisiNode" presStyleLbl="node1" presStyleIdx="1" presStyleCnt="3"/>
      <dgm:spPr/>
    </dgm:pt>
    <dgm:pt modelId="{4FE28CAE-D629-4F5C-B076-7437C8E3B161}" type="pres">
      <dgm:prSet presAssocID="{A0CFAA19-5DBC-447B-8C86-BF669AB37938}" presName="imagNode" presStyleLbl="fgImgPlace1" presStyleIdx="1" presStyleCnt="3" custScaleX="93048" custScaleY="93603" custLinFactNeighborX="-3681" custLinFactNeighborY="-2229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C7314E42-51AD-41A7-A1DF-F70703EC1C88}" type="pres">
      <dgm:prSet presAssocID="{FC90E5CE-92D6-4224-ADF0-4CD02DD9983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D24BB67E-CF2A-4E23-8179-1CB5A53E2377}" type="pres">
      <dgm:prSet presAssocID="{B22D9ECD-36CC-4AEB-A2CE-2C6F72AE2385}" presName="compNode" presStyleCnt="0"/>
      <dgm:spPr/>
    </dgm:pt>
    <dgm:pt modelId="{22792E6C-52E7-46B9-A96F-3E1D97E01300}" type="pres">
      <dgm:prSet presAssocID="{B22D9ECD-36CC-4AEB-A2CE-2C6F72AE2385}" presName="node" presStyleLbl="node1" presStyleIdx="2" presStyleCnt="3" custScaleX="94787" custLinFactNeighborX="-12011" custLinFactNeighborY="-13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6E1EED-7407-4F46-BA49-9692CF879AC2}" type="pres">
      <dgm:prSet presAssocID="{B22D9ECD-36CC-4AEB-A2CE-2C6F72AE2385}" presName="invisiNode" presStyleLbl="node1" presStyleIdx="2" presStyleCnt="3"/>
      <dgm:spPr/>
    </dgm:pt>
    <dgm:pt modelId="{0D96D57C-DA8B-4386-8553-AFB8A560AB23}" type="pres">
      <dgm:prSet presAssocID="{B22D9ECD-36CC-4AEB-A2CE-2C6F72AE2385}" presName="imagNode" presStyleLbl="fgImgPlace1" presStyleIdx="2" presStyleCnt="3" custScaleX="94535" custScaleY="94914" custLinFactNeighborX="-12137" custLinFactNeighborY="-2229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</dgm:ptLst>
  <dgm:cxnLst>
    <dgm:cxn modelId="{EF232C69-28C6-4BBB-BA79-3A2A588DCD3F}" type="presOf" srcId="{A0CFAA19-5DBC-447B-8C86-BF669AB37938}" destId="{2B1AFC45-B629-4B5E-9F25-9C62BA520A1E}" srcOrd="0" destOrd="0" presId="urn:microsoft.com/office/officeart/2005/8/layout/pList2"/>
    <dgm:cxn modelId="{2587D1E5-8581-4C0E-9674-58F6AC070B96}" type="presOf" srcId="{B22D9ECD-36CC-4AEB-A2CE-2C6F72AE2385}" destId="{22792E6C-52E7-46B9-A96F-3E1D97E01300}" srcOrd="0" destOrd="0" presId="urn:microsoft.com/office/officeart/2005/8/layout/pList2"/>
    <dgm:cxn modelId="{BCC98826-0FB1-4B61-AF21-7092E6DB14A8}" srcId="{8F4669C1-90BA-42E3-B975-02A95D54EB11}" destId="{9A6D921D-E205-41DB-9664-327A5915AFE6}" srcOrd="0" destOrd="0" parTransId="{D3498E2B-E5A5-43CF-BEB8-30DFDC613D93}" sibTransId="{6AC53D88-E095-4ECF-BE5A-B8DDDB282413}"/>
    <dgm:cxn modelId="{ECEBF9D4-9A5C-4C65-9C84-57C14DA3FCC9}" type="presOf" srcId="{9A6D921D-E205-41DB-9664-327A5915AFE6}" destId="{DA472468-57F2-44FA-9A74-F366066C5C39}" srcOrd="0" destOrd="0" presId="urn:microsoft.com/office/officeart/2005/8/layout/pList2"/>
    <dgm:cxn modelId="{7C87B58E-987C-41DD-BE6E-390960351476}" type="presOf" srcId="{FC90E5CE-92D6-4224-ADF0-4CD02DD99832}" destId="{C7314E42-51AD-41A7-A1DF-F70703EC1C88}" srcOrd="0" destOrd="0" presId="urn:microsoft.com/office/officeart/2005/8/layout/pList2"/>
    <dgm:cxn modelId="{A04F0F9D-9234-4708-B2C7-EF55A512F344}" srcId="{8F4669C1-90BA-42E3-B975-02A95D54EB11}" destId="{A0CFAA19-5DBC-447B-8C86-BF669AB37938}" srcOrd="1" destOrd="0" parTransId="{826EFDFC-1C89-4DD2-B8B5-62A6F25FBD5B}" sibTransId="{FC90E5CE-92D6-4224-ADF0-4CD02DD99832}"/>
    <dgm:cxn modelId="{EBB1A87A-FF30-46DC-AA83-BD6BE4C8C74D}" srcId="{8F4669C1-90BA-42E3-B975-02A95D54EB11}" destId="{B22D9ECD-36CC-4AEB-A2CE-2C6F72AE2385}" srcOrd="2" destOrd="0" parTransId="{81CAB1C1-800F-4452-8AC9-FBC0C1A5A3AC}" sibTransId="{EE709D86-D982-4254-A272-34E1D609AD47}"/>
    <dgm:cxn modelId="{C7FBB2CE-EEAD-4F9C-94EE-936C16C529C8}" type="presOf" srcId="{8F4669C1-90BA-42E3-B975-02A95D54EB11}" destId="{3A4F2E63-81E2-403B-BB93-C25C2F9CF627}" srcOrd="0" destOrd="0" presId="urn:microsoft.com/office/officeart/2005/8/layout/pList2"/>
    <dgm:cxn modelId="{8019B857-C578-4C79-9E46-4EFF8FB24901}" type="presOf" srcId="{6AC53D88-E095-4ECF-BE5A-B8DDDB282413}" destId="{132DECFC-071C-49F7-9D3D-CBB51639D0D7}" srcOrd="0" destOrd="0" presId="urn:microsoft.com/office/officeart/2005/8/layout/pList2"/>
    <dgm:cxn modelId="{B0076432-3E09-4D5A-AFC1-8CB4E68867C8}" type="presParOf" srcId="{3A4F2E63-81E2-403B-BB93-C25C2F9CF627}" destId="{ABE068CE-3C04-42D1-9EA6-6582756A1937}" srcOrd="0" destOrd="0" presId="urn:microsoft.com/office/officeart/2005/8/layout/pList2"/>
    <dgm:cxn modelId="{433D3CED-2E9F-4EE7-B01F-230DF1657F4C}" type="presParOf" srcId="{3A4F2E63-81E2-403B-BB93-C25C2F9CF627}" destId="{90A43691-E608-4391-BCD0-9B5CBFE17380}" srcOrd="1" destOrd="0" presId="urn:microsoft.com/office/officeart/2005/8/layout/pList2"/>
    <dgm:cxn modelId="{938C0A6A-F003-4950-8AEC-7F703ED7DC8D}" type="presParOf" srcId="{90A43691-E608-4391-BCD0-9B5CBFE17380}" destId="{B72E5AB3-D620-41DC-A289-9F7B45C270DB}" srcOrd="0" destOrd="0" presId="urn:microsoft.com/office/officeart/2005/8/layout/pList2"/>
    <dgm:cxn modelId="{F2993407-9ACB-4DCB-BAEE-8525B1C71FA7}" type="presParOf" srcId="{B72E5AB3-D620-41DC-A289-9F7B45C270DB}" destId="{DA472468-57F2-44FA-9A74-F366066C5C39}" srcOrd="0" destOrd="0" presId="urn:microsoft.com/office/officeart/2005/8/layout/pList2"/>
    <dgm:cxn modelId="{980C1A35-0FE6-474A-BD82-BE580F9521AE}" type="presParOf" srcId="{B72E5AB3-D620-41DC-A289-9F7B45C270DB}" destId="{2F34AE1E-20B3-4DD3-9128-C9BB80401BBC}" srcOrd="1" destOrd="0" presId="urn:microsoft.com/office/officeart/2005/8/layout/pList2"/>
    <dgm:cxn modelId="{86470083-6A8B-498D-B816-63C6FB501820}" type="presParOf" srcId="{B72E5AB3-D620-41DC-A289-9F7B45C270DB}" destId="{ED6A4525-B628-483C-B0F5-F24371D545EC}" srcOrd="2" destOrd="0" presId="urn:microsoft.com/office/officeart/2005/8/layout/pList2"/>
    <dgm:cxn modelId="{81F83DA4-5BFE-4D62-9113-8207B583D5E3}" type="presParOf" srcId="{90A43691-E608-4391-BCD0-9B5CBFE17380}" destId="{132DECFC-071C-49F7-9D3D-CBB51639D0D7}" srcOrd="1" destOrd="0" presId="urn:microsoft.com/office/officeart/2005/8/layout/pList2"/>
    <dgm:cxn modelId="{3980D1E7-086B-4FE3-BEC8-61648F188386}" type="presParOf" srcId="{90A43691-E608-4391-BCD0-9B5CBFE17380}" destId="{7627E5D1-0F53-4669-A1D5-760E46B0B6E4}" srcOrd="2" destOrd="0" presId="urn:microsoft.com/office/officeart/2005/8/layout/pList2"/>
    <dgm:cxn modelId="{D1640847-F1A4-4583-A233-D17F02E5FBF4}" type="presParOf" srcId="{7627E5D1-0F53-4669-A1D5-760E46B0B6E4}" destId="{2B1AFC45-B629-4B5E-9F25-9C62BA520A1E}" srcOrd="0" destOrd="0" presId="urn:microsoft.com/office/officeart/2005/8/layout/pList2"/>
    <dgm:cxn modelId="{FBFA9814-6E91-4D7A-9A54-F64EA5A8C8AF}" type="presParOf" srcId="{7627E5D1-0F53-4669-A1D5-760E46B0B6E4}" destId="{9A94F705-B5A8-4655-A868-3F0E0C6C6D02}" srcOrd="1" destOrd="0" presId="urn:microsoft.com/office/officeart/2005/8/layout/pList2"/>
    <dgm:cxn modelId="{CC77DF73-ACF9-4206-8247-EF3D1D8C95C9}" type="presParOf" srcId="{7627E5D1-0F53-4669-A1D5-760E46B0B6E4}" destId="{4FE28CAE-D629-4F5C-B076-7437C8E3B161}" srcOrd="2" destOrd="0" presId="urn:microsoft.com/office/officeart/2005/8/layout/pList2"/>
    <dgm:cxn modelId="{1D98BC2C-1B46-48BD-84CC-5F69D2EC59AE}" type="presParOf" srcId="{90A43691-E608-4391-BCD0-9B5CBFE17380}" destId="{C7314E42-51AD-41A7-A1DF-F70703EC1C88}" srcOrd="3" destOrd="0" presId="urn:microsoft.com/office/officeart/2005/8/layout/pList2"/>
    <dgm:cxn modelId="{3C7E6156-37D9-4875-9A02-95BEA0396F8F}" type="presParOf" srcId="{90A43691-E608-4391-BCD0-9B5CBFE17380}" destId="{D24BB67E-CF2A-4E23-8179-1CB5A53E2377}" srcOrd="4" destOrd="0" presId="urn:microsoft.com/office/officeart/2005/8/layout/pList2"/>
    <dgm:cxn modelId="{57DC07D8-5B7E-4B4E-9BAB-952806B54A9B}" type="presParOf" srcId="{D24BB67E-CF2A-4E23-8179-1CB5A53E2377}" destId="{22792E6C-52E7-46B9-A96F-3E1D97E01300}" srcOrd="0" destOrd="0" presId="urn:microsoft.com/office/officeart/2005/8/layout/pList2"/>
    <dgm:cxn modelId="{9E3CD4DB-5F71-4920-8E41-20392F9EE2F5}" type="presParOf" srcId="{D24BB67E-CF2A-4E23-8179-1CB5A53E2377}" destId="{6A6E1EED-7407-4F46-BA49-9692CF879AC2}" srcOrd="1" destOrd="0" presId="urn:microsoft.com/office/officeart/2005/8/layout/pList2"/>
    <dgm:cxn modelId="{49B71EB7-0E80-4ADE-9D34-73716A5B6E72}" type="presParOf" srcId="{D24BB67E-CF2A-4E23-8179-1CB5A53E2377}" destId="{0D96D57C-DA8B-4386-8553-AFB8A560AB23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581B0C-E430-45BC-BF16-E0C48C77F8A3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F479573-77AA-4574-A7D3-3AFF53B47CB5}">
      <dgm:prSet phldrT="[Текст]"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Культура и спорт</a:t>
          </a:r>
        </a:p>
        <a:p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150,0</a:t>
          </a:r>
        </a:p>
      </dgm:t>
    </dgm:pt>
    <dgm:pt modelId="{E43BD45E-437D-41EF-AF50-D4EB9EDC2C81}" type="parTrans" cxnId="{1D8DE195-619D-47BD-9476-23AC424F5199}">
      <dgm:prSet/>
      <dgm:spPr/>
      <dgm:t>
        <a:bodyPr/>
        <a:lstStyle/>
        <a:p>
          <a:endParaRPr lang="ru-RU"/>
        </a:p>
      </dgm:t>
    </dgm:pt>
    <dgm:pt modelId="{6322A0FB-1757-4EE8-B6BB-3866C19E1081}" type="sibTrans" cxnId="{1D8DE195-619D-47BD-9476-23AC424F5199}">
      <dgm:prSet/>
      <dgm:spPr/>
      <dgm:t>
        <a:bodyPr/>
        <a:lstStyle/>
        <a:p>
          <a:endParaRPr lang="ru-RU"/>
        </a:p>
      </dgm:t>
    </dgm:pt>
    <dgm:pt modelId="{60D1EED9-8231-40CC-98B8-93F17ABFAC47}">
      <dgm:prSet phldrT="[Текст]" custT="1"/>
      <dgm:spPr/>
      <dgm:t>
        <a:bodyPr/>
        <a:lstStyle/>
        <a:p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Муниципальная пенсия и выплата Почётным гражданам</a:t>
          </a:r>
        </a:p>
        <a:p>
          <a:endParaRPr lang="ru-RU" sz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4,1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66EA42-953D-4E0A-B8CA-8A5DEAD5A29F}" type="parTrans" cxnId="{65C55D57-615D-45BC-8EAC-1CCFCC6924C7}">
      <dgm:prSet/>
      <dgm:spPr/>
      <dgm:t>
        <a:bodyPr/>
        <a:lstStyle/>
        <a:p>
          <a:endParaRPr lang="ru-RU"/>
        </a:p>
      </dgm:t>
    </dgm:pt>
    <dgm:pt modelId="{E5F5DCEC-7F8F-483D-BC1D-A46A05AA6E23}" type="sibTrans" cxnId="{65C55D57-615D-45BC-8EAC-1CCFCC6924C7}">
      <dgm:prSet/>
      <dgm:spPr/>
      <dgm:t>
        <a:bodyPr/>
        <a:lstStyle/>
        <a:p>
          <a:endParaRPr lang="ru-RU"/>
        </a:p>
      </dgm:t>
    </dgm:pt>
    <dgm:pt modelId="{54E65C33-448C-47AF-A0F2-5DB494D8267E}">
      <dgm:prSet phldrT="[Текст]" custT="1"/>
      <dgm:spPr/>
      <dgm:t>
        <a:bodyPr/>
        <a:lstStyle/>
        <a:p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Материнский районный капитал</a:t>
          </a:r>
        </a:p>
        <a:p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3,1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D14E93-B5C2-427B-85FF-854BB2BA1A8E}" type="parTrans" cxnId="{1CE941B2-BB8A-4B37-95A8-3E3971CBA70F}">
      <dgm:prSet/>
      <dgm:spPr/>
      <dgm:t>
        <a:bodyPr/>
        <a:lstStyle/>
        <a:p>
          <a:endParaRPr lang="ru-RU"/>
        </a:p>
      </dgm:t>
    </dgm:pt>
    <dgm:pt modelId="{DC11DF48-5119-4001-9E2D-BC12043A8AF2}" type="sibTrans" cxnId="{1CE941B2-BB8A-4B37-95A8-3E3971CBA70F}">
      <dgm:prSet/>
      <dgm:spPr/>
      <dgm:t>
        <a:bodyPr/>
        <a:lstStyle/>
        <a:p>
          <a:endParaRPr lang="ru-RU"/>
        </a:p>
      </dgm:t>
    </dgm:pt>
    <dgm:pt modelId="{33206AE7-1220-4B03-8D8B-6750424586F8}">
      <dgm:prSet phldrT="[Текст]" custT="1"/>
      <dgm:spPr/>
      <dgm:t>
        <a:bodyPr/>
        <a:lstStyle/>
        <a:p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Поддержка семей с детьми</a:t>
          </a:r>
        </a:p>
        <a:p>
          <a:endParaRPr lang="ru-RU" sz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7,4</a:t>
          </a:r>
        </a:p>
        <a:p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endParaRPr lang="ru-RU" sz="1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DC50553-1FA5-471B-8238-60B60AE19D69}" type="parTrans" cxnId="{5E044AC0-4101-4D71-91E0-E7270AE0F6D6}">
      <dgm:prSet/>
      <dgm:spPr/>
      <dgm:t>
        <a:bodyPr/>
        <a:lstStyle/>
        <a:p>
          <a:endParaRPr lang="ru-RU"/>
        </a:p>
      </dgm:t>
    </dgm:pt>
    <dgm:pt modelId="{68E4724B-9638-4C45-8E26-7A978EEFEC1A}" type="sibTrans" cxnId="{5E044AC0-4101-4D71-91E0-E7270AE0F6D6}">
      <dgm:prSet/>
      <dgm:spPr/>
      <dgm:t>
        <a:bodyPr/>
        <a:lstStyle/>
        <a:p>
          <a:endParaRPr lang="ru-RU"/>
        </a:p>
      </dgm:t>
    </dgm:pt>
    <dgm:pt modelId="{9C4F5687-1A35-4221-83D6-1514B42A2663}" type="pres">
      <dgm:prSet presAssocID="{90581B0C-E430-45BC-BF16-E0C48C77F8A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2F7F34-CD18-4A9A-9AEB-61AE69204E60}" type="pres">
      <dgm:prSet presAssocID="{90581B0C-E430-45BC-BF16-E0C48C77F8A3}" presName="bkgdShp" presStyleLbl="alignAccFollowNode1" presStyleIdx="0" presStyleCnt="1" custScaleX="100000" custScaleY="88778" custLinFactNeighborX="-6267" custLinFactNeighborY="485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821F3AE6-7816-4466-910E-8A6800DDD9A3}" type="pres">
      <dgm:prSet presAssocID="{90581B0C-E430-45BC-BF16-E0C48C77F8A3}" presName="linComp" presStyleCnt="0"/>
      <dgm:spPr/>
    </dgm:pt>
    <dgm:pt modelId="{A9D8D293-AA5B-4BE3-BC50-E54901EAEDB4}" type="pres">
      <dgm:prSet presAssocID="{9F479573-77AA-4574-A7D3-3AFF53B47CB5}" presName="compNode" presStyleCnt="0"/>
      <dgm:spPr/>
    </dgm:pt>
    <dgm:pt modelId="{BF7E2A77-A8D0-464D-B089-3187C8192027}" type="pres">
      <dgm:prSet presAssocID="{9F479573-77AA-4574-A7D3-3AFF53B47CB5}" presName="node" presStyleLbl="node1" presStyleIdx="0" presStyleCnt="4" custScaleX="98037" custScaleY="97066" custLinFactNeighborX="-26706" custLinFactNeighborY="7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799C07-6895-4AE5-801A-E12CF13FAD94}" type="pres">
      <dgm:prSet presAssocID="{9F479573-77AA-4574-A7D3-3AFF53B47CB5}" presName="invisiNode" presStyleLbl="node1" presStyleIdx="0" presStyleCnt="4"/>
      <dgm:spPr/>
    </dgm:pt>
    <dgm:pt modelId="{0D5ADEDE-BFBD-4B0E-BD79-52C9DAFAA720}" type="pres">
      <dgm:prSet presAssocID="{9F479573-77AA-4574-A7D3-3AFF53B47CB5}" presName="imagNode" presStyleLbl="fgImgPlace1" presStyleIdx="0" presStyleCnt="4" custScaleX="90070" custScaleY="87170" custLinFactNeighborX="-16684" custLinFactNeighborY="6277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3000" r="-33000"/>
          </a:stretch>
        </a:blipFill>
      </dgm:spPr>
      <dgm:t>
        <a:bodyPr/>
        <a:lstStyle/>
        <a:p>
          <a:endParaRPr lang="ru-RU"/>
        </a:p>
      </dgm:t>
    </dgm:pt>
    <dgm:pt modelId="{AEBF9C18-BDE2-4491-ACF4-1CBB3558EC34}" type="pres">
      <dgm:prSet presAssocID="{6322A0FB-1757-4EE8-B6BB-3866C19E108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26DFE1A-030E-4CE1-A19C-7830A2863E06}" type="pres">
      <dgm:prSet presAssocID="{60D1EED9-8231-40CC-98B8-93F17ABFAC47}" presName="compNode" presStyleCnt="0"/>
      <dgm:spPr/>
    </dgm:pt>
    <dgm:pt modelId="{75BF2EE5-B8A3-4B30-B50B-287964C42AFD}" type="pres">
      <dgm:prSet presAssocID="{60D1EED9-8231-40CC-98B8-93F17ABFAC47}" presName="node" presStyleLbl="node1" presStyleIdx="1" presStyleCnt="4" custScaleX="88566" custScaleY="96101" custLinFactNeighborX="46386" custLinFactNeighborY="-2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1F5F3E-61AF-43EA-8FDD-29F777DA9681}" type="pres">
      <dgm:prSet presAssocID="{60D1EED9-8231-40CC-98B8-93F17ABFAC47}" presName="invisiNode" presStyleLbl="node1" presStyleIdx="1" presStyleCnt="4"/>
      <dgm:spPr/>
    </dgm:pt>
    <dgm:pt modelId="{76139174-BAFC-4A55-A4E6-27C815B6CB37}" type="pres">
      <dgm:prSet presAssocID="{60D1EED9-8231-40CC-98B8-93F17ABFAC47}" presName="imagNode" presStyleLbl="fgImgPlace1" presStyleIdx="1" presStyleCnt="4" custScaleX="77173" custScaleY="85749" custLinFactNeighborX="-38660" custLinFactNeighborY="7299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8000" r="-48000"/>
          </a:stretch>
        </a:blipFill>
      </dgm:spPr>
    </dgm:pt>
    <dgm:pt modelId="{82B7FB9E-2592-4232-81D6-ACED403C81C4}" type="pres">
      <dgm:prSet presAssocID="{E5F5DCEC-7F8F-483D-BC1D-A46A05AA6E2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D93E6B48-5526-4921-AC49-E11B0DDDCC6C}" type="pres">
      <dgm:prSet presAssocID="{54E65C33-448C-47AF-A0F2-5DB494D8267E}" presName="compNode" presStyleCnt="0"/>
      <dgm:spPr/>
    </dgm:pt>
    <dgm:pt modelId="{5FC719AF-E8E0-43E4-8500-CA0339D1733F}" type="pres">
      <dgm:prSet presAssocID="{54E65C33-448C-47AF-A0F2-5DB494D8267E}" presName="node" presStyleLbl="node1" presStyleIdx="2" presStyleCnt="4" custScaleX="80856" custScaleY="95460" custLinFactX="-38083" custLinFactNeighborX="-100000" custLinFactNeighborY="-4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76C9B6-9C80-4FEB-A4E3-861DEFEE5106}" type="pres">
      <dgm:prSet presAssocID="{54E65C33-448C-47AF-A0F2-5DB494D8267E}" presName="invisiNode" presStyleLbl="node1" presStyleIdx="2" presStyleCnt="4"/>
      <dgm:spPr/>
    </dgm:pt>
    <dgm:pt modelId="{40942CF6-B57D-4890-BD8A-E2D7C2715479}" type="pres">
      <dgm:prSet presAssocID="{54E65C33-448C-47AF-A0F2-5DB494D8267E}" presName="imagNode" presStyleLbl="fgImgPlace1" presStyleIdx="2" presStyleCnt="4" custScaleX="75559" custScaleY="86081" custLinFactNeighborX="-59554" custLinFactNeighborY="5116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  <dgm:t>
        <a:bodyPr/>
        <a:lstStyle/>
        <a:p>
          <a:endParaRPr lang="ru-RU"/>
        </a:p>
      </dgm:t>
    </dgm:pt>
    <dgm:pt modelId="{FF110987-050D-40FE-BA67-FB3158FFE17B}" type="pres">
      <dgm:prSet presAssocID="{DC11DF48-5119-4001-9E2D-BC12043A8AF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7DF5BB63-6DDA-4B10-9764-0D3E66F66BCD}" type="pres">
      <dgm:prSet presAssocID="{33206AE7-1220-4B03-8D8B-6750424586F8}" presName="compNode" presStyleCnt="0"/>
      <dgm:spPr/>
    </dgm:pt>
    <dgm:pt modelId="{E1E01FD4-74D2-4E3C-A7C9-4F68932BEB1F}" type="pres">
      <dgm:prSet presAssocID="{33206AE7-1220-4B03-8D8B-6750424586F8}" presName="node" presStyleLbl="node1" presStyleIdx="3" presStyleCnt="4" custScaleX="86483" custScaleY="97295" custLinFactNeighborX="12203" custLinFactNeighborY="5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8A55F9-B7B9-4FF9-A3DE-707A338CE3AE}" type="pres">
      <dgm:prSet presAssocID="{33206AE7-1220-4B03-8D8B-6750424586F8}" presName="invisiNode" presStyleLbl="node1" presStyleIdx="3" presStyleCnt="4"/>
      <dgm:spPr/>
    </dgm:pt>
    <dgm:pt modelId="{278F9B9A-4873-4690-B0BA-F72371231D2F}" type="pres">
      <dgm:prSet presAssocID="{33206AE7-1220-4B03-8D8B-6750424586F8}" presName="imagNode" presStyleLbl="fgImgPlace1" presStyleIdx="3" presStyleCnt="4" custScaleX="78247" custScaleY="85479" custLinFactNeighborX="7909" custLinFactNeighborY="6132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7000" r="-37000"/>
          </a:stretch>
        </a:blipFill>
      </dgm:spPr>
      <dgm:t>
        <a:bodyPr/>
        <a:lstStyle/>
        <a:p>
          <a:endParaRPr lang="ru-RU"/>
        </a:p>
      </dgm:t>
    </dgm:pt>
  </dgm:ptLst>
  <dgm:cxnLst>
    <dgm:cxn modelId="{1291501D-5F48-4B3F-A30C-1152FF85DD9D}" type="presOf" srcId="{E5F5DCEC-7F8F-483D-BC1D-A46A05AA6E23}" destId="{82B7FB9E-2592-4232-81D6-ACED403C81C4}" srcOrd="0" destOrd="0" presId="urn:microsoft.com/office/officeart/2005/8/layout/pList2"/>
    <dgm:cxn modelId="{F2919772-1EF2-4B40-A2FD-7AB29E69DF62}" type="presOf" srcId="{6322A0FB-1757-4EE8-B6BB-3866C19E1081}" destId="{AEBF9C18-BDE2-4491-ACF4-1CBB3558EC34}" srcOrd="0" destOrd="0" presId="urn:microsoft.com/office/officeart/2005/8/layout/pList2"/>
    <dgm:cxn modelId="{9F88114F-2405-4B5B-B92A-7CACCC04BD77}" type="presOf" srcId="{9F479573-77AA-4574-A7D3-3AFF53B47CB5}" destId="{BF7E2A77-A8D0-464D-B089-3187C8192027}" srcOrd="0" destOrd="0" presId="urn:microsoft.com/office/officeart/2005/8/layout/pList2"/>
    <dgm:cxn modelId="{65C55D57-615D-45BC-8EAC-1CCFCC6924C7}" srcId="{90581B0C-E430-45BC-BF16-E0C48C77F8A3}" destId="{60D1EED9-8231-40CC-98B8-93F17ABFAC47}" srcOrd="1" destOrd="0" parTransId="{6966EA42-953D-4E0A-B8CA-8A5DEAD5A29F}" sibTransId="{E5F5DCEC-7F8F-483D-BC1D-A46A05AA6E23}"/>
    <dgm:cxn modelId="{832D6CED-9FF2-428B-8937-0F6AAD5E491A}" type="presOf" srcId="{54E65C33-448C-47AF-A0F2-5DB494D8267E}" destId="{5FC719AF-E8E0-43E4-8500-CA0339D1733F}" srcOrd="0" destOrd="0" presId="urn:microsoft.com/office/officeart/2005/8/layout/pList2"/>
    <dgm:cxn modelId="{C2CA0047-7B36-41DF-94EA-024F6C10C8F1}" type="presOf" srcId="{DC11DF48-5119-4001-9E2D-BC12043A8AF2}" destId="{FF110987-050D-40FE-BA67-FB3158FFE17B}" srcOrd="0" destOrd="0" presId="urn:microsoft.com/office/officeart/2005/8/layout/pList2"/>
    <dgm:cxn modelId="{F91FB3B3-5FA0-4BE7-AC07-90143BB40251}" type="presOf" srcId="{33206AE7-1220-4B03-8D8B-6750424586F8}" destId="{E1E01FD4-74D2-4E3C-A7C9-4F68932BEB1F}" srcOrd="0" destOrd="0" presId="urn:microsoft.com/office/officeart/2005/8/layout/pList2"/>
    <dgm:cxn modelId="{D9E93B51-1AB3-40D5-9D19-055AD4FB3388}" type="presOf" srcId="{90581B0C-E430-45BC-BF16-E0C48C77F8A3}" destId="{9C4F5687-1A35-4221-83D6-1514B42A2663}" srcOrd="0" destOrd="0" presId="urn:microsoft.com/office/officeart/2005/8/layout/pList2"/>
    <dgm:cxn modelId="{1CE941B2-BB8A-4B37-95A8-3E3971CBA70F}" srcId="{90581B0C-E430-45BC-BF16-E0C48C77F8A3}" destId="{54E65C33-448C-47AF-A0F2-5DB494D8267E}" srcOrd="2" destOrd="0" parTransId="{06D14E93-B5C2-427B-85FF-854BB2BA1A8E}" sibTransId="{DC11DF48-5119-4001-9E2D-BC12043A8AF2}"/>
    <dgm:cxn modelId="{1D8DE195-619D-47BD-9476-23AC424F5199}" srcId="{90581B0C-E430-45BC-BF16-E0C48C77F8A3}" destId="{9F479573-77AA-4574-A7D3-3AFF53B47CB5}" srcOrd="0" destOrd="0" parTransId="{E43BD45E-437D-41EF-AF50-D4EB9EDC2C81}" sibTransId="{6322A0FB-1757-4EE8-B6BB-3866C19E1081}"/>
    <dgm:cxn modelId="{B7675C70-9976-489E-A126-D5140F84648C}" type="presOf" srcId="{60D1EED9-8231-40CC-98B8-93F17ABFAC47}" destId="{75BF2EE5-B8A3-4B30-B50B-287964C42AFD}" srcOrd="0" destOrd="0" presId="urn:microsoft.com/office/officeart/2005/8/layout/pList2"/>
    <dgm:cxn modelId="{5E044AC0-4101-4D71-91E0-E7270AE0F6D6}" srcId="{90581B0C-E430-45BC-BF16-E0C48C77F8A3}" destId="{33206AE7-1220-4B03-8D8B-6750424586F8}" srcOrd="3" destOrd="0" parTransId="{0DC50553-1FA5-471B-8238-60B60AE19D69}" sibTransId="{68E4724B-9638-4C45-8E26-7A978EEFEC1A}"/>
    <dgm:cxn modelId="{DB87A331-5480-44DC-98BC-5905A240AA33}" type="presParOf" srcId="{9C4F5687-1A35-4221-83D6-1514B42A2663}" destId="{5A2F7F34-CD18-4A9A-9AEB-61AE69204E60}" srcOrd="0" destOrd="0" presId="urn:microsoft.com/office/officeart/2005/8/layout/pList2"/>
    <dgm:cxn modelId="{AA9D7DF9-C15A-48A9-A30A-D142735E56E8}" type="presParOf" srcId="{9C4F5687-1A35-4221-83D6-1514B42A2663}" destId="{821F3AE6-7816-4466-910E-8A6800DDD9A3}" srcOrd="1" destOrd="0" presId="urn:microsoft.com/office/officeart/2005/8/layout/pList2"/>
    <dgm:cxn modelId="{B2EE72AF-790C-4EB5-91D3-3B8A1E50E824}" type="presParOf" srcId="{821F3AE6-7816-4466-910E-8A6800DDD9A3}" destId="{A9D8D293-AA5B-4BE3-BC50-E54901EAEDB4}" srcOrd="0" destOrd="0" presId="urn:microsoft.com/office/officeart/2005/8/layout/pList2"/>
    <dgm:cxn modelId="{01BF8DBB-A430-4DED-89B1-15C83017A9BB}" type="presParOf" srcId="{A9D8D293-AA5B-4BE3-BC50-E54901EAEDB4}" destId="{BF7E2A77-A8D0-464D-B089-3187C8192027}" srcOrd="0" destOrd="0" presId="urn:microsoft.com/office/officeart/2005/8/layout/pList2"/>
    <dgm:cxn modelId="{BAE06539-0860-44C7-B753-65538B203F39}" type="presParOf" srcId="{A9D8D293-AA5B-4BE3-BC50-E54901EAEDB4}" destId="{3F799C07-6895-4AE5-801A-E12CF13FAD94}" srcOrd="1" destOrd="0" presId="urn:microsoft.com/office/officeart/2005/8/layout/pList2"/>
    <dgm:cxn modelId="{5382B648-1659-43E1-B389-980C5747B029}" type="presParOf" srcId="{A9D8D293-AA5B-4BE3-BC50-E54901EAEDB4}" destId="{0D5ADEDE-BFBD-4B0E-BD79-52C9DAFAA720}" srcOrd="2" destOrd="0" presId="urn:microsoft.com/office/officeart/2005/8/layout/pList2"/>
    <dgm:cxn modelId="{3B7A4B06-DDEF-451B-938B-5A1DE66D134F}" type="presParOf" srcId="{821F3AE6-7816-4466-910E-8A6800DDD9A3}" destId="{AEBF9C18-BDE2-4491-ACF4-1CBB3558EC34}" srcOrd="1" destOrd="0" presId="urn:microsoft.com/office/officeart/2005/8/layout/pList2"/>
    <dgm:cxn modelId="{30A41B45-11B2-42A5-A46E-0E839999B418}" type="presParOf" srcId="{821F3AE6-7816-4466-910E-8A6800DDD9A3}" destId="{626DFE1A-030E-4CE1-A19C-7830A2863E06}" srcOrd="2" destOrd="0" presId="urn:microsoft.com/office/officeart/2005/8/layout/pList2"/>
    <dgm:cxn modelId="{F513C0C0-3981-48F6-95D3-3D3195F39B74}" type="presParOf" srcId="{626DFE1A-030E-4CE1-A19C-7830A2863E06}" destId="{75BF2EE5-B8A3-4B30-B50B-287964C42AFD}" srcOrd="0" destOrd="0" presId="urn:microsoft.com/office/officeart/2005/8/layout/pList2"/>
    <dgm:cxn modelId="{AC08B41C-7D1C-412D-A256-6967D91FDC9A}" type="presParOf" srcId="{626DFE1A-030E-4CE1-A19C-7830A2863E06}" destId="{9C1F5F3E-61AF-43EA-8FDD-29F777DA9681}" srcOrd="1" destOrd="0" presId="urn:microsoft.com/office/officeart/2005/8/layout/pList2"/>
    <dgm:cxn modelId="{248911D1-7262-49AD-8D87-4A6CE76D039C}" type="presParOf" srcId="{626DFE1A-030E-4CE1-A19C-7830A2863E06}" destId="{76139174-BAFC-4A55-A4E6-27C815B6CB37}" srcOrd="2" destOrd="0" presId="urn:microsoft.com/office/officeart/2005/8/layout/pList2"/>
    <dgm:cxn modelId="{CD54CD35-C266-4018-B218-EC85785033DA}" type="presParOf" srcId="{821F3AE6-7816-4466-910E-8A6800DDD9A3}" destId="{82B7FB9E-2592-4232-81D6-ACED403C81C4}" srcOrd="3" destOrd="0" presId="urn:microsoft.com/office/officeart/2005/8/layout/pList2"/>
    <dgm:cxn modelId="{DDB23AA4-19BC-4A03-AD9B-578A3CA7EA4C}" type="presParOf" srcId="{821F3AE6-7816-4466-910E-8A6800DDD9A3}" destId="{D93E6B48-5526-4921-AC49-E11B0DDDCC6C}" srcOrd="4" destOrd="0" presId="urn:microsoft.com/office/officeart/2005/8/layout/pList2"/>
    <dgm:cxn modelId="{CDA8F4BD-1FE6-4ACD-AB14-3DDA7F513625}" type="presParOf" srcId="{D93E6B48-5526-4921-AC49-E11B0DDDCC6C}" destId="{5FC719AF-E8E0-43E4-8500-CA0339D1733F}" srcOrd="0" destOrd="0" presId="urn:microsoft.com/office/officeart/2005/8/layout/pList2"/>
    <dgm:cxn modelId="{9BD8D21B-E65A-4DCC-BDF9-7B7315992190}" type="presParOf" srcId="{D93E6B48-5526-4921-AC49-E11B0DDDCC6C}" destId="{6C76C9B6-9C80-4FEB-A4E3-861DEFEE5106}" srcOrd="1" destOrd="0" presId="urn:microsoft.com/office/officeart/2005/8/layout/pList2"/>
    <dgm:cxn modelId="{2A8DFE06-884E-4F8B-9361-F4E2175D7EB6}" type="presParOf" srcId="{D93E6B48-5526-4921-AC49-E11B0DDDCC6C}" destId="{40942CF6-B57D-4890-BD8A-E2D7C2715479}" srcOrd="2" destOrd="0" presId="urn:microsoft.com/office/officeart/2005/8/layout/pList2"/>
    <dgm:cxn modelId="{710BBC56-27F7-4766-A88C-DD8E7B381194}" type="presParOf" srcId="{821F3AE6-7816-4466-910E-8A6800DDD9A3}" destId="{FF110987-050D-40FE-BA67-FB3158FFE17B}" srcOrd="5" destOrd="0" presId="urn:microsoft.com/office/officeart/2005/8/layout/pList2"/>
    <dgm:cxn modelId="{B8DC5067-8F1F-4E0E-972B-84D66D85CC89}" type="presParOf" srcId="{821F3AE6-7816-4466-910E-8A6800DDD9A3}" destId="{7DF5BB63-6DDA-4B10-9764-0D3E66F66BCD}" srcOrd="6" destOrd="0" presId="urn:microsoft.com/office/officeart/2005/8/layout/pList2"/>
    <dgm:cxn modelId="{60D87C3F-3A64-49A6-B6A5-B2E44A05AB06}" type="presParOf" srcId="{7DF5BB63-6DDA-4B10-9764-0D3E66F66BCD}" destId="{E1E01FD4-74D2-4E3C-A7C9-4F68932BEB1F}" srcOrd="0" destOrd="0" presId="urn:microsoft.com/office/officeart/2005/8/layout/pList2"/>
    <dgm:cxn modelId="{109474D5-25C6-480C-B3CA-A5130A197581}" type="presParOf" srcId="{7DF5BB63-6DDA-4B10-9764-0D3E66F66BCD}" destId="{5B8A55F9-B7B9-4FF9-A3DE-707A338CE3AE}" srcOrd="1" destOrd="0" presId="urn:microsoft.com/office/officeart/2005/8/layout/pList2"/>
    <dgm:cxn modelId="{57F1DD4E-F2EC-4E39-A81E-0958405061B2}" type="presParOf" srcId="{7DF5BB63-6DDA-4B10-9764-0D3E66F66BCD}" destId="{278F9B9A-4873-4690-B0BA-F72371231D2F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14B0CC-80A5-491C-9BE6-C90C49A2944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D78D927-5CFD-492A-BB1C-220DD095CDB5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endParaRPr lang="ru-RU" sz="1400" dirty="0"/>
        </a:p>
      </dgm:t>
    </dgm:pt>
    <dgm:pt modelId="{B3EC0F86-E127-407B-ACD0-04201D8887F2}" type="parTrans" cxnId="{92C37A7E-8725-40D2-B90B-81700EC85B4D}">
      <dgm:prSet/>
      <dgm:spPr/>
      <dgm:t>
        <a:bodyPr/>
        <a:lstStyle/>
        <a:p>
          <a:endParaRPr lang="ru-RU"/>
        </a:p>
      </dgm:t>
    </dgm:pt>
    <dgm:pt modelId="{DB2D3D94-F927-4B2B-AC31-1C2A8D22CE25}" type="sibTrans" cxnId="{92C37A7E-8725-40D2-B90B-81700EC85B4D}">
      <dgm:prSet/>
      <dgm:spPr/>
      <dgm:t>
        <a:bodyPr/>
        <a:lstStyle/>
        <a:p>
          <a:endParaRPr lang="ru-RU"/>
        </a:p>
      </dgm:t>
    </dgm:pt>
    <dgm:pt modelId="{73382EDB-DDB8-49A9-8D66-37FD09B0FDE6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«Образование»</a:t>
          </a:r>
        </a:p>
        <a:p>
          <a:r>
            <a:rPr lang="ru-RU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Региональный проект «Современная школа» – 6,8 </a:t>
          </a:r>
          <a:r>
            <a:rPr lang="ru-RU" sz="1400" b="1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млн.руб</a:t>
          </a:r>
          <a:r>
            <a:rPr lang="ru-RU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  <a:p>
          <a:r>
            <a:rPr lang="ru-RU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Региональный проект «Цифровая образовательная среда» – 7,2 </a:t>
          </a:r>
          <a:r>
            <a:rPr lang="ru-RU" sz="1400" b="1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млн.руб</a:t>
          </a:r>
          <a:r>
            <a:rPr lang="ru-RU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  <a:p>
          <a:r>
            <a:rPr lang="ru-RU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Региональный проект «Патриотическое воспитание граждан РФ» - 5,5 </a:t>
          </a:r>
          <a:r>
            <a:rPr lang="ru-RU" sz="1400" b="1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млн.руб</a:t>
          </a:r>
          <a:r>
            <a:rPr lang="ru-RU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</dgm:t>
    </dgm:pt>
    <dgm:pt modelId="{FED18DC7-FD31-4384-9589-ABF0B2EEABD9}" type="parTrans" cxnId="{2F14F784-9DB2-459B-BC8A-635EBA4586FB}">
      <dgm:prSet/>
      <dgm:spPr/>
      <dgm:t>
        <a:bodyPr/>
        <a:lstStyle/>
        <a:p>
          <a:endParaRPr lang="ru-RU"/>
        </a:p>
      </dgm:t>
    </dgm:pt>
    <dgm:pt modelId="{684E81D2-D6D9-48EC-9F28-EF3830A4AE74}" type="sibTrans" cxnId="{2F14F784-9DB2-459B-BC8A-635EBA4586FB}">
      <dgm:prSet/>
      <dgm:spPr/>
      <dgm:t>
        <a:bodyPr/>
        <a:lstStyle/>
        <a:p>
          <a:endParaRPr lang="ru-RU"/>
        </a:p>
      </dgm:t>
    </dgm:pt>
    <dgm:pt modelId="{58AC3EE6-4591-445D-9F9E-5D98A39774D6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«Безопасные качественные дороги»</a:t>
          </a:r>
        </a:p>
        <a:p>
          <a:r>
            <a:rPr lang="ru-RU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Региональный проект «Региональная и местная дорожная сеть» -102,0 </a:t>
          </a:r>
          <a:r>
            <a:rPr lang="ru-RU" sz="1400" b="1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млн.руб</a:t>
          </a:r>
          <a:r>
            <a:rPr lang="ru-RU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–</a:t>
          </a:r>
        </a:p>
        <a:p>
          <a:r>
            <a:rPr lang="ru-RU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Ремонт ул. Торговая в г. Киреевск, ул. Комсомольская в п. Октябрьский, ул. Клубная в п. Приупский</a:t>
          </a:r>
          <a:endParaRPr lang="ru-RU" sz="14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DFB04B-67D7-4C53-8310-6BB2B0E2E408}" type="parTrans" cxnId="{298D08C1-A3D2-469D-8CEF-55C8B7E11435}">
      <dgm:prSet/>
      <dgm:spPr/>
      <dgm:t>
        <a:bodyPr/>
        <a:lstStyle/>
        <a:p>
          <a:endParaRPr lang="ru-RU"/>
        </a:p>
      </dgm:t>
    </dgm:pt>
    <dgm:pt modelId="{B0383E5A-23F7-418B-A0CE-E70B15723713}" type="sibTrans" cxnId="{298D08C1-A3D2-469D-8CEF-55C8B7E11435}">
      <dgm:prSet/>
      <dgm:spPr/>
      <dgm:t>
        <a:bodyPr/>
        <a:lstStyle/>
        <a:p>
          <a:endParaRPr lang="ru-RU"/>
        </a:p>
      </dgm:t>
    </dgm:pt>
    <dgm:pt modelId="{7F4CD0FA-3768-4EE2-9776-706114619488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«Жильё и городская среда»</a:t>
          </a:r>
        </a:p>
        <a:p>
          <a:r>
            <a:rPr lang="ru-RU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Региональный проект «Формирование комфортной городской среды» – ремонт дворовых территорий на сумму 22,6 </a:t>
          </a:r>
          <a:r>
            <a:rPr lang="ru-RU" sz="1400" b="1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млн.руб</a:t>
          </a:r>
          <a:r>
            <a:rPr lang="ru-RU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4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065E9E-8978-4AD8-8A80-1AA7A3BA340D}" type="parTrans" cxnId="{76817C25-055C-4B5F-AA90-5B4B3539452B}">
      <dgm:prSet/>
      <dgm:spPr/>
      <dgm:t>
        <a:bodyPr/>
        <a:lstStyle/>
        <a:p>
          <a:endParaRPr lang="ru-RU"/>
        </a:p>
      </dgm:t>
    </dgm:pt>
    <dgm:pt modelId="{42F44C20-BC5E-45B6-B124-EAF4E3CFE8FC}" type="sibTrans" cxnId="{76817C25-055C-4B5F-AA90-5B4B3539452B}">
      <dgm:prSet/>
      <dgm:spPr/>
      <dgm:t>
        <a:bodyPr/>
        <a:lstStyle/>
        <a:p>
          <a:endParaRPr lang="ru-RU"/>
        </a:p>
      </dgm:t>
    </dgm:pt>
    <dgm:pt modelId="{76DADD37-5A26-4D3B-A9B1-E5FC7EFB8474}" type="pres">
      <dgm:prSet presAssocID="{3514B0CC-80A5-491C-9BE6-C90C49A2944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969E1E-B6C0-4F5C-A3DE-0ABEC1F6B1B9}" type="pres">
      <dgm:prSet presAssocID="{FD78D927-5CFD-492A-BB1C-220DD095CDB5}" presName="node" presStyleLbl="node1" presStyleIdx="0" presStyleCnt="4" custScaleX="120652" custScaleY="112250" custLinFactNeighborX="675" custLinFactNeighborY="29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44EC72-D7C2-4949-9293-5BA68022543C}" type="pres">
      <dgm:prSet presAssocID="{DB2D3D94-F927-4B2B-AC31-1C2A8D22CE25}" presName="sibTrans" presStyleCnt="0"/>
      <dgm:spPr/>
    </dgm:pt>
    <dgm:pt modelId="{F82CF02E-642C-4973-93AA-FE8AF28500A7}" type="pres">
      <dgm:prSet presAssocID="{73382EDB-DDB8-49A9-8D66-37FD09B0FDE6}" presName="node" presStyleLbl="node1" presStyleIdx="1" presStyleCnt="4" custScaleX="111365" custScaleY="1065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ADB0CF-9F6A-4675-9D70-0E2AA56FB3FB}" type="pres">
      <dgm:prSet presAssocID="{684E81D2-D6D9-48EC-9F28-EF3830A4AE74}" presName="sibTrans" presStyleCnt="0"/>
      <dgm:spPr/>
    </dgm:pt>
    <dgm:pt modelId="{9C71909C-1AF1-4CE4-BCC1-C595F26AC701}" type="pres">
      <dgm:prSet presAssocID="{58AC3EE6-4591-445D-9F9E-5D98A39774D6}" presName="node" presStyleLbl="node1" presStyleIdx="2" presStyleCnt="4" custScaleX="118986" custScaleY="107511" custLinFactNeighborX="-45119" custLinFactNeighborY="3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BDF058-D8CA-4277-B716-B40059A2BE6E}" type="pres">
      <dgm:prSet presAssocID="{B0383E5A-23F7-418B-A0CE-E70B15723713}" presName="sibTrans" presStyleCnt="0"/>
      <dgm:spPr/>
    </dgm:pt>
    <dgm:pt modelId="{3D3D5837-E7A2-4DC4-882B-B251D77855C8}" type="pres">
      <dgm:prSet presAssocID="{7F4CD0FA-3768-4EE2-9776-706114619488}" presName="node" presStyleLbl="node1" presStyleIdx="3" presStyleCnt="4" custScaleX="111024" custScaleY="110082" custLinFactNeighborX="41912" custLinFactNeighborY="3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C37A7E-8725-40D2-B90B-81700EC85B4D}" srcId="{3514B0CC-80A5-491C-9BE6-C90C49A29442}" destId="{FD78D927-5CFD-492A-BB1C-220DD095CDB5}" srcOrd="0" destOrd="0" parTransId="{B3EC0F86-E127-407B-ACD0-04201D8887F2}" sibTransId="{DB2D3D94-F927-4B2B-AC31-1C2A8D22CE25}"/>
    <dgm:cxn modelId="{298D08C1-A3D2-469D-8CEF-55C8B7E11435}" srcId="{3514B0CC-80A5-491C-9BE6-C90C49A29442}" destId="{58AC3EE6-4591-445D-9F9E-5D98A39774D6}" srcOrd="2" destOrd="0" parTransId="{51DFB04B-67D7-4C53-8310-6BB2B0E2E408}" sibTransId="{B0383E5A-23F7-418B-A0CE-E70B15723713}"/>
    <dgm:cxn modelId="{2060BE96-924B-46F0-90B6-F754699C59AE}" type="presOf" srcId="{3514B0CC-80A5-491C-9BE6-C90C49A29442}" destId="{76DADD37-5A26-4D3B-A9B1-E5FC7EFB8474}" srcOrd="0" destOrd="0" presId="urn:microsoft.com/office/officeart/2005/8/layout/default"/>
    <dgm:cxn modelId="{76817C25-055C-4B5F-AA90-5B4B3539452B}" srcId="{3514B0CC-80A5-491C-9BE6-C90C49A29442}" destId="{7F4CD0FA-3768-4EE2-9776-706114619488}" srcOrd="3" destOrd="0" parTransId="{87065E9E-8978-4AD8-8A80-1AA7A3BA340D}" sibTransId="{42F44C20-BC5E-45B6-B124-EAF4E3CFE8FC}"/>
    <dgm:cxn modelId="{46468FA3-510B-4686-AB66-D1FEA6127C53}" type="presOf" srcId="{7F4CD0FA-3768-4EE2-9776-706114619488}" destId="{3D3D5837-E7A2-4DC4-882B-B251D77855C8}" srcOrd="0" destOrd="0" presId="urn:microsoft.com/office/officeart/2005/8/layout/default"/>
    <dgm:cxn modelId="{19AA193E-29A0-4B89-98C0-8D2ECB560F12}" type="presOf" srcId="{73382EDB-DDB8-49A9-8D66-37FD09B0FDE6}" destId="{F82CF02E-642C-4973-93AA-FE8AF28500A7}" srcOrd="0" destOrd="0" presId="urn:microsoft.com/office/officeart/2005/8/layout/default"/>
    <dgm:cxn modelId="{2F14F784-9DB2-459B-BC8A-635EBA4586FB}" srcId="{3514B0CC-80A5-491C-9BE6-C90C49A29442}" destId="{73382EDB-DDB8-49A9-8D66-37FD09B0FDE6}" srcOrd="1" destOrd="0" parTransId="{FED18DC7-FD31-4384-9589-ABF0B2EEABD9}" sibTransId="{684E81D2-D6D9-48EC-9F28-EF3830A4AE74}"/>
    <dgm:cxn modelId="{E9F2B30A-8661-44F0-ADA1-1D8C0545063A}" type="presOf" srcId="{FD78D927-5CFD-492A-BB1C-220DD095CDB5}" destId="{EF969E1E-B6C0-4F5C-A3DE-0ABEC1F6B1B9}" srcOrd="0" destOrd="0" presId="urn:microsoft.com/office/officeart/2005/8/layout/default"/>
    <dgm:cxn modelId="{4368C80F-1434-480B-8111-DB570DE5FF52}" type="presOf" srcId="{58AC3EE6-4591-445D-9F9E-5D98A39774D6}" destId="{9C71909C-1AF1-4CE4-BCC1-C595F26AC701}" srcOrd="0" destOrd="0" presId="urn:microsoft.com/office/officeart/2005/8/layout/default"/>
    <dgm:cxn modelId="{D190BD25-6413-4B7D-BC05-E57FE2E2D400}" type="presParOf" srcId="{76DADD37-5A26-4D3B-A9B1-E5FC7EFB8474}" destId="{EF969E1E-B6C0-4F5C-A3DE-0ABEC1F6B1B9}" srcOrd="0" destOrd="0" presId="urn:microsoft.com/office/officeart/2005/8/layout/default"/>
    <dgm:cxn modelId="{47F1FD80-32DB-4D5C-AF61-E019DDAF0796}" type="presParOf" srcId="{76DADD37-5A26-4D3B-A9B1-E5FC7EFB8474}" destId="{E144EC72-D7C2-4949-9293-5BA68022543C}" srcOrd="1" destOrd="0" presId="urn:microsoft.com/office/officeart/2005/8/layout/default"/>
    <dgm:cxn modelId="{B553D1CF-E1A2-4161-AE51-EB6D231F54F4}" type="presParOf" srcId="{76DADD37-5A26-4D3B-A9B1-E5FC7EFB8474}" destId="{F82CF02E-642C-4973-93AA-FE8AF28500A7}" srcOrd="2" destOrd="0" presId="urn:microsoft.com/office/officeart/2005/8/layout/default"/>
    <dgm:cxn modelId="{F8FA2BF9-A91E-4DC1-9738-C53D2E3DD5F6}" type="presParOf" srcId="{76DADD37-5A26-4D3B-A9B1-E5FC7EFB8474}" destId="{92ADB0CF-9F6A-4675-9D70-0E2AA56FB3FB}" srcOrd="3" destOrd="0" presId="urn:microsoft.com/office/officeart/2005/8/layout/default"/>
    <dgm:cxn modelId="{2F807B19-9FC3-4B13-B3D4-6D49836761AA}" type="presParOf" srcId="{76DADD37-5A26-4D3B-A9B1-E5FC7EFB8474}" destId="{9C71909C-1AF1-4CE4-BCC1-C595F26AC701}" srcOrd="4" destOrd="0" presId="urn:microsoft.com/office/officeart/2005/8/layout/default"/>
    <dgm:cxn modelId="{3DE5B65E-3812-49B3-BED7-AEA26C99DA05}" type="presParOf" srcId="{76DADD37-5A26-4D3B-A9B1-E5FC7EFB8474}" destId="{3BBDF058-D8CA-4277-B716-B40059A2BE6E}" srcOrd="5" destOrd="0" presId="urn:microsoft.com/office/officeart/2005/8/layout/default"/>
    <dgm:cxn modelId="{E52F42E9-BDC1-48C5-A4E5-640726F37E1B}" type="presParOf" srcId="{76DADD37-5A26-4D3B-A9B1-E5FC7EFB8474}" destId="{3D3D5837-E7A2-4DC4-882B-B251D77855C8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514B0CC-80A5-491C-9BE6-C90C49A2944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D78D927-5CFD-492A-BB1C-220DD095CDB5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строительство насосной станции в  г. Киреевск «Парк» и ремонт системы водоснабжения на сумму 114,8 </a:t>
          </a:r>
          <a:r>
            <a:rPr lang="ru-RU" sz="1400" b="1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млн.руб</a:t>
          </a:r>
          <a:r>
            <a:rPr lang="ru-RU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400" dirty="0"/>
        </a:p>
      </dgm:t>
    </dgm:pt>
    <dgm:pt modelId="{B3EC0F86-E127-407B-ACD0-04201D8887F2}" type="parTrans" cxnId="{92C37A7E-8725-40D2-B90B-81700EC85B4D}">
      <dgm:prSet/>
      <dgm:spPr/>
      <dgm:t>
        <a:bodyPr/>
        <a:lstStyle/>
        <a:p>
          <a:endParaRPr lang="ru-RU"/>
        </a:p>
      </dgm:t>
    </dgm:pt>
    <dgm:pt modelId="{DB2D3D94-F927-4B2B-AC31-1C2A8D22CE25}" type="sibTrans" cxnId="{92C37A7E-8725-40D2-B90B-81700EC85B4D}">
      <dgm:prSet/>
      <dgm:spPr/>
      <dgm:t>
        <a:bodyPr/>
        <a:lstStyle/>
        <a:p>
          <a:endParaRPr lang="ru-RU"/>
        </a:p>
      </dgm:t>
    </dgm:pt>
    <dgm:pt modelId="{73382EDB-DDB8-49A9-8D66-37FD09B0FDE6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тех. присоединение системы водоснабжения к электроподстанции 13,4 </a:t>
          </a:r>
          <a:r>
            <a:rPr lang="ru-RU" sz="1600" b="1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млн.руб</a:t>
          </a:r>
          <a:r>
            <a:rPr lang="ru-RU" sz="1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6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D18DC7-FD31-4384-9589-ABF0B2EEABD9}" type="parTrans" cxnId="{2F14F784-9DB2-459B-BC8A-635EBA4586FB}">
      <dgm:prSet/>
      <dgm:spPr/>
      <dgm:t>
        <a:bodyPr/>
        <a:lstStyle/>
        <a:p>
          <a:endParaRPr lang="ru-RU"/>
        </a:p>
      </dgm:t>
    </dgm:pt>
    <dgm:pt modelId="{684E81D2-D6D9-48EC-9F28-EF3830A4AE74}" type="sibTrans" cxnId="{2F14F784-9DB2-459B-BC8A-635EBA4586FB}">
      <dgm:prSet/>
      <dgm:spPr/>
      <dgm:t>
        <a:bodyPr/>
        <a:lstStyle/>
        <a:p>
          <a:endParaRPr lang="ru-RU"/>
        </a:p>
      </dgm:t>
    </dgm:pt>
    <dgm:pt modelId="{58AC3EE6-4591-445D-9F9E-5D98A39774D6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продолжение строительства внутрипоселковых распределительных сетей в </a:t>
          </a:r>
          <a:r>
            <a:rPr lang="ru-RU" sz="1400" b="1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м.о.г</a:t>
          </a:r>
          <a:r>
            <a:rPr lang="ru-RU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   Болохово -  в объеме 5,2 </a:t>
          </a:r>
          <a:r>
            <a:rPr lang="ru-RU" sz="1400" b="1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млн.руб</a:t>
          </a:r>
          <a:r>
            <a:rPr lang="ru-RU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4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1DFB04B-67D7-4C53-8310-6BB2B0E2E408}" type="parTrans" cxnId="{298D08C1-A3D2-469D-8CEF-55C8B7E11435}">
      <dgm:prSet/>
      <dgm:spPr/>
      <dgm:t>
        <a:bodyPr/>
        <a:lstStyle/>
        <a:p>
          <a:endParaRPr lang="ru-RU"/>
        </a:p>
      </dgm:t>
    </dgm:pt>
    <dgm:pt modelId="{B0383E5A-23F7-418B-A0CE-E70B15723713}" type="sibTrans" cxnId="{298D08C1-A3D2-469D-8CEF-55C8B7E11435}">
      <dgm:prSet/>
      <dgm:spPr/>
      <dgm:t>
        <a:bodyPr/>
        <a:lstStyle/>
        <a:p>
          <a:endParaRPr lang="ru-RU"/>
        </a:p>
      </dgm:t>
    </dgm:pt>
    <dgm:pt modelId="{7F4CD0FA-3768-4EE2-9776-706114619488}">
      <dgm:prSet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приобретение одежды сцены для ДК в п. Октябрьский в объеме 0,7 </a:t>
          </a:r>
          <a:r>
            <a:rPr lang="ru-RU" sz="1400" b="1" dirty="0" err="1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млн.руб</a:t>
          </a:r>
          <a:r>
            <a:rPr lang="ru-RU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4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065E9E-8978-4AD8-8A80-1AA7A3BA340D}" type="parTrans" cxnId="{76817C25-055C-4B5F-AA90-5B4B3539452B}">
      <dgm:prSet/>
      <dgm:spPr/>
      <dgm:t>
        <a:bodyPr/>
        <a:lstStyle/>
        <a:p>
          <a:endParaRPr lang="ru-RU"/>
        </a:p>
      </dgm:t>
    </dgm:pt>
    <dgm:pt modelId="{42F44C20-BC5E-45B6-B124-EAF4E3CFE8FC}" type="sibTrans" cxnId="{76817C25-055C-4B5F-AA90-5B4B3539452B}">
      <dgm:prSet/>
      <dgm:spPr/>
      <dgm:t>
        <a:bodyPr/>
        <a:lstStyle/>
        <a:p>
          <a:endParaRPr lang="ru-RU"/>
        </a:p>
      </dgm:t>
    </dgm:pt>
    <dgm:pt modelId="{76DADD37-5A26-4D3B-A9B1-E5FC7EFB8474}" type="pres">
      <dgm:prSet presAssocID="{3514B0CC-80A5-491C-9BE6-C90C49A2944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F969E1E-B6C0-4F5C-A3DE-0ABEC1F6B1B9}" type="pres">
      <dgm:prSet presAssocID="{FD78D927-5CFD-492A-BB1C-220DD095CDB5}" presName="node" presStyleLbl="node1" presStyleIdx="0" presStyleCnt="4" custLinFactNeighborX="363" custLinFactNeighborY="-1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44EC72-D7C2-4949-9293-5BA68022543C}" type="pres">
      <dgm:prSet presAssocID="{DB2D3D94-F927-4B2B-AC31-1C2A8D22CE25}" presName="sibTrans" presStyleCnt="0"/>
      <dgm:spPr/>
    </dgm:pt>
    <dgm:pt modelId="{F82CF02E-642C-4973-93AA-FE8AF28500A7}" type="pres">
      <dgm:prSet presAssocID="{73382EDB-DDB8-49A9-8D66-37FD09B0FDE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ADB0CF-9F6A-4675-9D70-0E2AA56FB3FB}" type="pres">
      <dgm:prSet presAssocID="{684E81D2-D6D9-48EC-9F28-EF3830A4AE74}" presName="sibTrans" presStyleCnt="0"/>
      <dgm:spPr/>
    </dgm:pt>
    <dgm:pt modelId="{9C71909C-1AF1-4CE4-BCC1-C595F26AC701}" type="pres">
      <dgm:prSet presAssocID="{58AC3EE6-4591-445D-9F9E-5D98A39774D6}" presName="node" presStyleLbl="node1" presStyleIdx="2" presStyleCnt="4" custLinFactNeighborX="-45119" custLinFactNeighborY="3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BDF058-D8CA-4277-B716-B40059A2BE6E}" type="pres">
      <dgm:prSet presAssocID="{B0383E5A-23F7-418B-A0CE-E70B15723713}" presName="sibTrans" presStyleCnt="0"/>
      <dgm:spPr/>
    </dgm:pt>
    <dgm:pt modelId="{3D3D5837-E7A2-4DC4-882B-B251D77855C8}" type="pres">
      <dgm:prSet presAssocID="{7F4CD0FA-3768-4EE2-9776-706114619488}" presName="node" presStyleLbl="node1" presStyleIdx="3" presStyleCnt="4" custLinFactNeighborX="41912" custLinFactNeighborY="3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A6B3FCA-8878-4F1F-8E01-B504DAA9013D}" type="presOf" srcId="{3514B0CC-80A5-491C-9BE6-C90C49A29442}" destId="{76DADD37-5A26-4D3B-A9B1-E5FC7EFB8474}" srcOrd="0" destOrd="0" presId="urn:microsoft.com/office/officeart/2005/8/layout/default"/>
    <dgm:cxn modelId="{76817C25-055C-4B5F-AA90-5B4B3539452B}" srcId="{3514B0CC-80A5-491C-9BE6-C90C49A29442}" destId="{7F4CD0FA-3768-4EE2-9776-706114619488}" srcOrd="3" destOrd="0" parTransId="{87065E9E-8978-4AD8-8A80-1AA7A3BA340D}" sibTransId="{42F44C20-BC5E-45B6-B124-EAF4E3CFE8FC}"/>
    <dgm:cxn modelId="{92C37A7E-8725-40D2-B90B-81700EC85B4D}" srcId="{3514B0CC-80A5-491C-9BE6-C90C49A29442}" destId="{FD78D927-5CFD-492A-BB1C-220DD095CDB5}" srcOrd="0" destOrd="0" parTransId="{B3EC0F86-E127-407B-ACD0-04201D8887F2}" sibTransId="{DB2D3D94-F927-4B2B-AC31-1C2A8D22CE25}"/>
    <dgm:cxn modelId="{C8A59E1D-5749-4259-BDAB-964F16A04D9A}" type="presOf" srcId="{58AC3EE6-4591-445D-9F9E-5D98A39774D6}" destId="{9C71909C-1AF1-4CE4-BCC1-C595F26AC701}" srcOrd="0" destOrd="0" presId="urn:microsoft.com/office/officeart/2005/8/layout/default"/>
    <dgm:cxn modelId="{C970CA29-B496-4862-81E3-F9C4049C6294}" type="presOf" srcId="{FD78D927-5CFD-492A-BB1C-220DD095CDB5}" destId="{EF969E1E-B6C0-4F5C-A3DE-0ABEC1F6B1B9}" srcOrd="0" destOrd="0" presId="urn:microsoft.com/office/officeart/2005/8/layout/default"/>
    <dgm:cxn modelId="{298D08C1-A3D2-469D-8CEF-55C8B7E11435}" srcId="{3514B0CC-80A5-491C-9BE6-C90C49A29442}" destId="{58AC3EE6-4591-445D-9F9E-5D98A39774D6}" srcOrd="2" destOrd="0" parTransId="{51DFB04B-67D7-4C53-8310-6BB2B0E2E408}" sibTransId="{B0383E5A-23F7-418B-A0CE-E70B15723713}"/>
    <dgm:cxn modelId="{F58DB164-70DD-4338-84F9-1497DECDC71D}" type="presOf" srcId="{7F4CD0FA-3768-4EE2-9776-706114619488}" destId="{3D3D5837-E7A2-4DC4-882B-B251D77855C8}" srcOrd="0" destOrd="0" presId="urn:microsoft.com/office/officeart/2005/8/layout/default"/>
    <dgm:cxn modelId="{2F14F784-9DB2-459B-BC8A-635EBA4586FB}" srcId="{3514B0CC-80A5-491C-9BE6-C90C49A29442}" destId="{73382EDB-DDB8-49A9-8D66-37FD09B0FDE6}" srcOrd="1" destOrd="0" parTransId="{FED18DC7-FD31-4384-9589-ABF0B2EEABD9}" sibTransId="{684E81D2-D6D9-48EC-9F28-EF3830A4AE74}"/>
    <dgm:cxn modelId="{33510CBE-2A6A-4D4F-946D-33532EEF4412}" type="presOf" srcId="{73382EDB-DDB8-49A9-8D66-37FD09B0FDE6}" destId="{F82CF02E-642C-4973-93AA-FE8AF28500A7}" srcOrd="0" destOrd="0" presId="urn:microsoft.com/office/officeart/2005/8/layout/default"/>
    <dgm:cxn modelId="{6B00B957-5AB0-41DC-9971-5F0862020450}" type="presParOf" srcId="{76DADD37-5A26-4D3B-A9B1-E5FC7EFB8474}" destId="{EF969E1E-B6C0-4F5C-A3DE-0ABEC1F6B1B9}" srcOrd="0" destOrd="0" presId="urn:microsoft.com/office/officeart/2005/8/layout/default"/>
    <dgm:cxn modelId="{E620BC58-13A7-43D6-A685-6F92D4E23C82}" type="presParOf" srcId="{76DADD37-5A26-4D3B-A9B1-E5FC7EFB8474}" destId="{E144EC72-D7C2-4949-9293-5BA68022543C}" srcOrd="1" destOrd="0" presId="urn:microsoft.com/office/officeart/2005/8/layout/default"/>
    <dgm:cxn modelId="{7C00B9AA-0562-4324-9C44-A5ABC1934EE7}" type="presParOf" srcId="{76DADD37-5A26-4D3B-A9B1-E5FC7EFB8474}" destId="{F82CF02E-642C-4973-93AA-FE8AF28500A7}" srcOrd="2" destOrd="0" presId="urn:microsoft.com/office/officeart/2005/8/layout/default"/>
    <dgm:cxn modelId="{75BB0CD4-CB71-46B7-B6E9-9505BD324895}" type="presParOf" srcId="{76DADD37-5A26-4D3B-A9B1-E5FC7EFB8474}" destId="{92ADB0CF-9F6A-4675-9D70-0E2AA56FB3FB}" srcOrd="3" destOrd="0" presId="urn:microsoft.com/office/officeart/2005/8/layout/default"/>
    <dgm:cxn modelId="{76166886-4BC0-42EE-B815-6785592241FE}" type="presParOf" srcId="{76DADD37-5A26-4D3B-A9B1-E5FC7EFB8474}" destId="{9C71909C-1AF1-4CE4-BCC1-C595F26AC701}" srcOrd="4" destOrd="0" presId="urn:microsoft.com/office/officeart/2005/8/layout/default"/>
    <dgm:cxn modelId="{7FE0EF21-AC9D-4225-BFA9-F492252EA143}" type="presParOf" srcId="{76DADD37-5A26-4D3B-A9B1-E5FC7EFB8474}" destId="{3BBDF058-D8CA-4277-B716-B40059A2BE6E}" srcOrd="5" destOrd="0" presId="urn:microsoft.com/office/officeart/2005/8/layout/default"/>
    <dgm:cxn modelId="{2561A5D2-4F14-4ECC-87A2-9F686C2F5A53}" type="presParOf" srcId="{76DADD37-5A26-4D3B-A9B1-E5FC7EFB8474}" destId="{3D3D5837-E7A2-4DC4-882B-B251D77855C8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197972C-F402-4D62-AC7D-1439BF195E6A}" type="doc">
      <dgm:prSet loTypeId="urn:microsoft.com/office/officeart/2005/8/layout/vList3#2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470529D3-150B-4B93-AD80-29ACD7F5B836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sz="1600" b="1" dirty="0" smtClean="0">
              <a:solidFill>
                <a:schemeClr val="accent1"/>
              </a:solidFill>
            </a:rPr>
            <a:t>Дотация на выравнивание уровня бюджетной обеспеченности за счет средств бюджета Тульской области – 19 млн.руб.</a:t>
          </a:r>
          <a:endParaRPr lang="ru-RU" sz="1600" dirty="0">
            <a:solidFill>
              <a:schemeClr val="accent1"/>
            </a:solidFill>
          </a:endParaRPr>
        </a:p>
      </dgm:t>
    </dgm:pt>
    <dgm:pt modelId="{10822139-9764-4744-8FAB-D437489E0000}" type="parTrans" cxnId="{226F6CE9-0C0E-4346-93BD-C3740D4AAF6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D492FE8B-FA93-46A9-BD84-DD98EB0C20D4}" type="sibTrans" cxnId="{226F6CE9-0C0E-4346-93BD-C3740D4AAF6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4A272206-5856-44C9-8E0E-8917EC112E33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pPr rtl="0"/>
          <a:r>
            <a:rPr lang="ru-RU" sz="1600" b="1" dirty="0" smtClean="0">
              <a:solidFill>
                <a:schemeClr val="accent1"/>
              </a:solidFill>
            </a:rPr>
            <a:t>Дотация на выравнивание уровня бюджетной обеспеченности за счет средств района – 29,0 млн.руб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.</a:t>
          </a:r>
          <a:endParaRPr lang="ru-RU" sz="1600" dirty="0">
            <a:solidFill>
              <a:schemeClr val="accent5">
                <a:lumMod val="50000"/>
              </a:schemeClr>
            </a:solidFill>
          </a:endParaRPr>
        </a:p>
      </dgm:t>
    </dgm:pt>
    <dgm:pt modelId="{48D3DDD2-FF6E-4F90-827D-7F762D7C5BF9}" type="parTrans" cxnId="{1E887B9B-5321-4385-9ADE-B9F6B08B92EE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B0DE027A-F321-4E49-A506-B133C901E805}" type="sibTrans" cxnId="{1E887B9B-5321-4385-9ADE-B9F6B08B92EE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0C3BDAB6-051A-436F-B318-C74B3B78403C}">
      <dgm:prSet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algn="just" rtl="0"/>
          <a:r>
            <a:rPr lang="ru-RU" sz="1600" b="1" dirty="0" smtClean="0">
              <a:solidFill>
                <a:schemeClr val="accent1"/>
              </a:solidFill>
            </a:rPr>
            <a:t>Иные межбюджетные трансферты на поддержку мер по обеспечению сбалансированности бюджетов – 12,0 </a:t>
          </a:r>
          <a:r>
            <a:rPr lang="ru-RU" sz="1600" b="1" dirty="0" err="1" smtClean="0">
              <a:solidFill>
                <a:schemeClr val="accent1"/>
              </a:solidFill>
            </a:rPr>
            <a:t>млн.руб</a:t>
          </a:r>
          <a:r>
            <a:rPr lang="ru-RU" sz="1600" b="1" dirty="0" smtClean="0">
              <a:solidFill>
                <a:schemeClr val="accent5">
                  <a:lumMod val="50000"/>
                </a:schemeClr>
              </a:solidFill>
            </a:rPr>
            <a:t>.</a:t>
          </a:r>
        </a:p>
        <a:p>
          <a:pPr algn="just" rtl="0"/>
          <a:r>
            <a:rPr lang="ru-RU" sz="1600" b="1" dirty="0" smtClean="0">
              <a:solidFill>
                <a:schemeClr val="accent1"/>
              </a:solidFill>
            </a:rPr>
            <a:t>Иные межбюджетные трансферты в </a:t>
          </a:r>
          <a:r>
            <a:rPr lang="ru-RU" sz="1600" b="1" dirty="0" err="1" smtClean="0">
              <a:solidFill>
                <a:schemeClr val="accent1"/>
              </a:solidFill>
            </a:rPr>
            <a:t>м.о.г</a:t>
          </a:r>
          <a:r>
            <a:rPr lang="ru-RU" sz="1600" b="1" dirty="0" smtClean="0">
              <a:solidFill>
                <a:schemeClr val="accent1"/>
              </a:solidFill>
            </a:rPr>
            <a:t>. Липки на изготовление ПСД на капитальный ремонт </a:t>
          </a:r>
          <a:r>
            <a:rPr lang="ru-RU" sz="1600" b="1" dirty="0" err="1" smtClean="0">
              <a:solidFill>
                <a:schemeClr val="accent1"/>
              </a:solidFill>
            </a:rPr>
            <a:t>ФОКа</a:t>
          </a:r>
          <a:r>
            <a:rPr lang="ru-RU" sz="1600" b="1" dirty="0" smtClean="0">
              <a:solidFill>
                <a:schemeClr val="accent1"/>
              </a:solidFill>
            </a:rPr>
            <a:t> – 2,5 </a:t>
          </a:r>
          <a:r>
            <a:rPr lang="ru-RU" sz="1600" b="1" dirty="0" err="1" smtClean="0">
              <a:solidFill>
                <a:schemeClr val="accent1"/>
              </a:solidFill>
            </a:rPr>
            <a:t>млн.руб</a:t>
          </a:r>
          <a:r>
            <a:rPr lang="ru-RU" sz="1600" b="1" dirty="0" smtClean="0">
              <a:solidFill>
                <a:schemeClr val="accent1"/>
              </a:solidFill>
            </a:rPr>
            <a:t>.</a:t>
          </a:r>
          <a:endParaRPr lang="ru-RU" sz="1600" dirty="0">
            <a:solidFill>
              <a:schemeClr val="accent1"/>
            </a:solidFill>
          </a:endParaRPr>
        </a:p>
      </dgm:t>
    </dgm:pt>
    <dgm:pt modelId="{2287D2E6-89D4-42B8-8BD8-D8B730323DFD}" type="parTrans" cxnId="{3EBFAC0F-E864-448D-9A8F-CD31EDE91F84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AC288AB0-AFFD-4FDA-9132-3EC23FB7771A}" type="sibTrans" cxnId="{3EBFAC0F-E864-448D-9A8F-CD31EDE91F84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D1E20843-FDD9-41BA-9D74-B3FB39B2FF09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just" rtl="0"/>
          <a:r>
            <a:rPr lang="ru-RU" sz="1600" b="1" dirty="0" smtClean="0">
              <a:solidFill>
                <a:schemeClr val="accent1"/>
              </a:solidFill>
            </a:rPr>
            <a:t>Межбюджетные трансферты на осуществление переданных полномочий в сферах дорожного и жилищно-коммунального хозяйства из районного бюджета в сельские поселения – 30,8 </a:t>
          </a:r>
          <a:r>
            <a:rPr lang="ru-RU" sz="1600" b="1" dirty="0" err="1" smtClean="0">
              <a:solidFill>
                <a:schemeClr val="accent1"/>
              </a:solidFill>
            </a:rPr>
            <a:t>млн.руб</a:t>
          </a:r>
          <a:r>
            <a:rPr lang="ru-RU" sz="1600" b="1" dirty="0" smtClean="0">
              <a:solidFill>
                <a:schemeClr val="accent1"/>
              </a:solidFill>
            </a:rPr>
            <a:t>.; на дорожную деятельность в городские поселения – 41,6 </a:t>
          </a:r>
          <a:r>
            <a:rPr lang="ru-RU" sz="1600" b="1" dirty="0" err="1" smtClean="0">
              <a:solidFill>
                <a:schemeClr val="accent1"/>
              </a:solidFill>
            </a:rPr>
            <a:t>млн.руб</a:t>
          </a:r>
          <a:r>
            <a:rPr lang="ru-RU" sz="1600" b="1" dirty="0" smtClean="0">
              <a:solidFill>
                <a:schemeClr val="accent1"/>
              </a:solidFill>
            </a:rPr>
            <a:t>.</a:t>
          </a:r>
          <a:endParaRPr lang="ru-RU" sz="1600" b="1" dirty="0">
            <a:solidFill>
              <a:schemeClr val="accent1"/>
            </a:solidFill>
          </a:endParaRPr>
        </a:p>
      </dgm:t>
    </dgm:pt>
    <dgm:pt modelId="{B81ADFAD-9354-446F-A2C2-1F7BCE4E0C09}" type="parTrans" cxnId="{6B80F477-4725-48DD-AE29-BD0CDA6E063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1139051B-18C4-4D10-A6A3-75EBF9DF27A8}" type="sibTrans" cxnId="{6B80F477-4725-48DD-AE29-BD0CDA6E0638}">
      <dgm:prSet/>
      <dgm:spPr/>
      <dgm:t>
        <a:bodyPr/>
        <a:lstStyle/>
        <a:p>
          <a:endParaRPr lang="ru-RU" sz="1600">
            <a:solidFill>
              <a:schemeClr val="bg1"/>
            </a:solidFill>
          </a:endParaRPr>
        </a:p>
      </dgm:t>
    </dgm:pt>
    <dgm:pt modelId="{1D6E720F-0447-4F69-A4E9-B2B355F08BF2}" type="pres">
      <dgm:prSet presAssocID="{E197972C-F402-4D62-AC7D-1439BF195E6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4CCB1CB-D088-4EAB-B483-A3CB2886437B}" type="pres">
      <dgm:prSet presAssocID="{470529D3-150B-4B93-AD80-29ACD7F5B836}" presName="composite" presStyleCnt="0"/>
      <dgm:spPr/>
    </dgm:pt>
    <dgm:pt modelId="{6FA3F493-8E1D-4E78-9298-9FAC588508CE}" type="pres">
      <dgm:prSet presAssocID="{470529D3-150B-4B93-AD80-29ACD7F5B836}" presName="imgShp" presStyleLbl="fgImgPlace1" presStyleIdx="0" presStyleCnt="4" custScaleX="146375" custScaleY="97637" custLinFactX="-51050" custLinFactNeighborX="-100000" custLinFactNeighborY="-56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276C422-27A4-4E1A-AFA8-15E327EEE241}" type="pres">
      <dgm:prSet presAssocID="{470529D3-150B-4B93-AD80-29ACD7F5B836}" presName="txShp" presStyleLbl="node1" presStyleIdx="0" presStyleCnt="4" custScaleX="134548" custLinFactNeighborX="7373" custLinFactNeighborY="-2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BA8196-7976-4341-AC49-11092CC8B1C3}" type="pres">
      <dgm:prSet presAssocID="{D492FE8B-FA93-46A9-BD84-DD98EB0C20D4}" presName="spacing" presStyleCnt="0"/>
      <dgm:spPr/>
    </dgm:pt>
    <dgm:pt modelId="{182B8ADA-4EAB-4921-97FE-B4B6E88FDFA2}" type="pres">
      <dgm:prSet presAssocID="{4A272206-5856-44C9-8E0E-8917EC112E33}" presName="composite" presStyleCnt="0"/>
      <dgm:spPr/>
    </dgm:pt>
    <dgm:pt modelId="{1CD3CAE6-EE69-4D2B-BBB8-ED98A0FFBBA1}" type="pres">
      <dgm:prSet presAssocID="{4A272206-5856-44C9-8E0E-8917EC112E33}" presName="imgShp" presStyleLbl="fgImgPlace1" presStyleIdx="1" presStyleCnt="4" custScaleX="153825" custScaleY="106315" custLinFactNeighborX="-51961" custLinFactNeighborY="2458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31C7497-F4F7-4F6B-8C25-822584D15C54}" type="pres">
      <dgm:prSet presAssocID="{4A272206-5856-44C9-8E0E-8917EC112E33}" presName="txShp" presStyleLbl="node1" presStyleIdx="1" presStyleCnt="4" custScaleX="134548" custLinFactNeighborX="7914" custLinFactNeighborY="-6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F9205A-4318-47D9-9B41-C4AAE1D4E703}" type="pres">
      <dgm:prSet presAssocID="{B0DE027A-F321-4E49-A506-B133C901E805}" presName="spacing" presStyleCnt="0"/>
      <dgm:spPr/>
    </dgm:pt>
    <dgm:pt modelId="{5368FEE7-3609-4023-B9CC-158E4E0C8D77}" type="pres">
      <dgm:prSet presAssocID="{0C3BDAB6-051A-436F-B318-C74B3B78403C}" presName="composite" presStyleCnt="0"/>
      <dgm:spPr/>
    </dgm:pt>
    <dgm:pt modelId="{65979542-3D9D-4809-807B-F3B607B2CC6D}" type="pres">
      <dgm:prSet presAssocID="{0C3BDAB6-051A-436F-B318-C74B3B78403C}" presName="imgShp" presStyleLbl="fgImgPlace1" presStyleIdx="2" presStyleCnt="4" custScaleX="141692" custScaleY="117793" custLinFactNeighborX="-71439" custLinFactNeighborY="-545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E5EF34B-77C0-4494-80F8-24568B01B105}" type="pres">
      <dgm:prSet presAssocID="{0C3BDAB6-051A-436F-B318-C74B3B78403C}" presName="txShp" presStyleLbl="node1" presStyleIdx="2" presStyleCnt="4" custScaleX="134548" custScaleY="128645" custLinFactNeighborX="7914" custLinFactNeighborY="-30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4A9D28-974C-4406-96FF-0951CD937E5C}" type="pres">
      <dgm:prSet presAssocID="{AC288AB0-AFFD-4FDA-9132-3EC23FB7771A}" presName="spacing" presStyleCnt="0"/>
      <dgm:spPr/>
    </dgm:pt>
    <dgm:pt modelId="{0A655F45-7F20-4FB9-BC1E-5207AC2436A4}" type="pres">
      <dgm:prSet presAssocID="{D1E20843-FDD9-41BA-9D74-B3FB39B2FF09}" presName="composite" presStyleCnt="0"/>
      <dgm:spPr/>
    </dgm:pt>
    <dgm:pt modelId="{DBF768A3-5673-4DFF-B2A7-886D52428791}" type="pres">
      <dgm:prSet presAssocID="{D1E20843-FDD9-41BA-9D74-B3FB39B2FF09}" presName="imgShp" presStyleLbl="fgImgPlace1" presStyleIdx="3" presStyleCnt="4" custScaleX="153627" custScaleY="126305" custLinFactNeighborX="-77646" custLinFactNeighborY="-5558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FA2334A-0E5B-4727-9501-048162A0110C}" type="pres">
      <dgm:prSet presAssocID="{D1E20843-FDD9-41BA-9D74-B3FB39B2FF09}" presName="txShp" presStyleLbl="node1" presStyleIdx="3" presStyleCnt="4" custScaleX="133144" custScaleY="129034" custLinFactNeighborX="8616" custLinFactNeighborY="-7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B400AE3-9876-4CBD-901D-79996AC2D0E3}" type="presOf" srcId="{470529D3-150B-4B93-AD80-29ACD7F5B836}" destId="{7276C422-27A4-4E1A-AFA8-15E327EEE241}" srcOrd="0" destOrd="0" presId="urn:microsoft.com/office/officeart/2005/8/layout/vList3#2"/>
    <dgm:cxn modelId="{1F6B73B6-2F04-4C5F-9300-3730DEF6F66F}" type="presOf" srcId="{D1E20843-FDD9-41BA-9D74-B3FB39B2FF09}" destId="{FFA2334A-0E5B-4727-9501-048162A0110C}" srcOrd="0" destOrd="0" presId="urn:microsoft.com/office/officeart/2005/8/layout/vList3#2"/>
    <dgm:cxn modelId="{730189F9-8A8F-416F-9B32-21CA28C763B2}" type="presOf" srcId="{4A272206-5856-44C9-8E0E-8917EC112E33}" destId="{E31C7497-F4F7-4F6B-8C25-822584D15C54}" srcOrd="0" destOrd="0" presId="urn:microsoft.com/office/officeart/2005/8/layout/vList3#2"/>
    <dgm:cxn modelId="{7B1CF82B-FD71-4A20-8BB0-5E467D298C03}" type="presOf" srcId="{0C3BDAB6-051A-436F-B318-C74B3B78403C}" destId="{4E5EF34B-77C0-4494-80F8-24568B01B105}" srcOrd="0" destOrd="0" presId="urn:microsoft.com/office/officeart/2005/8/layout/vList3#2"/>
    <dgm:cxn modelId="{226F6CE9-0C0E-4346-93BD-C3740D4AAF68}" srcId="{E197972C-F402-4D62-AC7D-1439BF195E6A}" destId="{470529D3-150B-4B93-AD80-29ACD7F5B836}" srcOrd="0" destOrd="0" parTransId="{10822139-9764-4744-8FAB-D437489E0000}" sibTransId="{D492FE8B-FA93-46A9-BD84-DD98EB0C20D4}"/>
    <dgm:cxn modelId="{6B80F477-4725-48DD-AE29-BD0CDA6E0638}" srcId="{E197972C-F402-4D62-AC7D-1439BF195E6A}" destId="{D1E20843-FDD9-41BA-9D74-B3FB39B2FF09}" srcOrd="3" destOrd="0" parTransId="{B81ADFAD-9354-446F-A2C2-1F7BCE4E0C09}" sibTransId="{1139051B-18C4-4D10-A6A3-75EBF9DF27A8}"/>
    <dgm:cxn modelId="{2653EA1D-6907-403D-BC08-25CB1121989E}" type="presOf" srcId="{E197972C-F402-4D62-AC7D-1439BF195E6A}" destId="{1D6E720F-0447-4F69-A4E9-B2B355F08BF2}" srcOrd="0" destOrd="0" presId="urn:microsoft.com/office/officeart/2005/8/layout/vList3#2"/>
    <dgm:cxn modelId="{3EBFAC0F-E864-448D-9A8F-CD31EDE91F84}" srcId="{E197972C-F402-4D62-AC7D-1439BF195E6A}" destId="{0C3BDAB6-051A-436F-B318-C74B3B78403C}" srcOrd="2" destOrd="0" parTransId="{2287D2E6-89D4-42B8-8BD8-D8B730323DFD}" sibTransId="{AC288AB0-AFFD-4FDA-9132-3EC23FB7771A}"/>
    <dgm:cxn modelId="{1E887B9B-5321-4385-9ADE-B9F6B08B92EE}" srcId="{E197972C-F402-4D62-AC7D-1439BF195E6A}" destId="{4A272206-5856-44C9-8E0E-8917EC112E33}" srcOrd="1" destOrd="0" parTransId="{48D3DDD2-FF6E-4F90-827D-7F762D7C5BF9}" sibTransId="{B0DE027A-F321-4E49-A506-B133C901E805}"/>
    <dgm:cxn modelId="{D866DD50-7EBA-4DDD-8784-9040E0BCC089}" type="presParOf" srcId="{1D6E720F-0447-4F69-A4E9-B2B355F08BF2}" destId="{54CCB1CB-D088-4EAB-B483-A3CB2886437B}" srcOrd="0" destOrd="0" presId="urn:microsoft.com/office/officeart/2005/8/layout/vList3#2"/>
    <dgm:cxn modelId="{30DB6489-B909-4E7E-BBF6-A00E079453DB}" type="presParOf" srcId="{54CCB1CB-D088-4EAB-B483-A3CB2886437B}" destId="{6FA3F493-8E1D-4E78-9298-9FAC588508CE}" srcOrd="0" destOrd="0" presId="urn:microsoft.com/office/officeart/2005/8/layout/vList3#2"/>
    <dgm:cxn modelId="{60B9C5F0-FD40-4D7A-999C-1F97E4A912DA}" type="presParOf" srcId="{54CCB1CB-D088-4EAB-B483-A3CB2886437B}" destId="{7276C422-27A4-4E1A-AFA8-15E327EEE241}" srcOrd="1" destOrd="0" presId="urn:microsoft.com/office/officeart/2005/8/layout/vList3#2"/>
    <dgm:cxn modelId="{A385713C-2295-45A8-B18D-01C72A95A37E}" type="presParOf" srcId="{1D6E720F-0447-4F69-A4E9-B2B355F08BF2}" destId="{12BA8196-7976-4341-AC49-11092CC8B1C3}" srcOrd="1" destOrd="0" presId="urn:microsoft.com/office/officeart/2005/8/layout/vList3#2"/>
    <dgm:cxn modelId="{0D6B531A-91C7-4A4D-8063-D59EA586A41B}" type="presParOf" srcId="{1D6E720F-0447-4F69-A4E9-B2B355F08BF2}" destId="{182B8ADA-4EAB-4921-97FE-B4B6E88FDFA2}" srcOrd="2" destOrd="0" presId="urn:microsoft.com/office/officeart/2005/8/layout/vList3#2"/>
    <dgm:cxn modelId="{A41ADC68-44CC-42CD-ACB0-4E929F9F192E}" type="presParOf" srcId="{182B8ADA-4EAB-4921-97FE-B4B6E88FDFA2}" destId="{1CD3CAE6-EE69-4D2B-BBB8-ED98A0FFBBA1}" srcOrd="0" destOrd="0" presId="urn:microsoft.com/office/officeart/2005/8/layout/vList3#2"/>
    <dgm:cxn modelId="{7219A2FE-30DC-4715-A8DC-C78F465C39A9}" type="presParOf" srcId="{182B8ADA-4EAB-4921-97FE-B4B6E88FDFA2}" destId="{E31C7497-F4F7-4F6B-8C25-822584D15C54}" srcOrd="1" destOrd="0" presId="urn:microsoft.com/office/officeart/2005/8/layout/vList3#2"/>
    <dgm:cxn modelId="{4E06336C-7767-4BC5-8E64-7B229AEFD429}" type="presParOf" srcId="{1D6E720F-0447-4F69-A4E9-B2B355F08BF2}" destId="{D1F9205A-4318-47D9-9B41-C4AAE1D4E703}" srcOrd="3" destOrd="0" presId="urn:microsoft.com/office/officeart/2005/8/layout/vList3#2"/>
    <dgm:cxn modelId="{77661738-F6D9-4AD1-8AAE-BD1434E5A1FC}" type="presParOf" srcId="{1D6E720F-0447-4F69-A4E9-B2B355F08BF2}" destId="{5368FEE7-3609-4023-B9CC-158E4E0C8D77}" srcOrd="4" destOrd="0" presId="urn:microsoft.com/office/officeart/2005/8/layout/vList3#2"/>
    <dgm:cxn modelId="{23510B72-4FB2-4839-99FB-A21F1535B92B}" type="presParOf" srcId="{5368FEE7-3609-4023-B9CC-158E4E0C8D77}" destId="{65979542-3D9D-4809-807B-F3B607B2CC6D}" srcOrd="0" destOrd="0" presId="urn:microsoft.com/office/officeart/2005/8/layout/vList3#2"/>
    <dgm:cxn modelId="{CC6588AE-1A1C-422B-B6E2-4213578E86C8}" type="presParOf" srcId="{5368FEE7-3609-4023-B9CC-158E4E0C8D77}" destId="{4E5EF34B-77C0-4494-80F8-24568B01B105}" srcOrd="1" destOrd="0" presId="urn:microsoft.com/office/officeart/2005/8/layout/vList3#2"/>
    <dgm:cxn modelId="{5ADC338E-1A0E-42A0-BCA7-38DC76042713}" type="presParOf" srcId="{1D6E720F-0447-4F69-A4E9-B2B355F08BF2}" destId="{1F4A9D28-974C-4406-96FF-0951CD937E5C}" srcOrd="5" destOrd="0" presId="urn:microsoft.com/office/officeart/2005/8/layout/vList3#2"/>
    <dgm:cxn modelId="{EFFB5808-1AA5-4788-A3CD-579C85683E0E}" type="presParOf" srcId="{1D6E720F-0447-4F69-A4E9-B2B355F08BF2}" destId="{0A655F45-7F20-4FB9-BC1E-5207AC2436A4}" srcOrd="6" destOrd="0" presId="urn:microsoft.com/office/officeart/2005/8/layout/vList3#2"/>
    <dgm:cxn modelId="{A0DC422B-8A10-4A30-8A9D-18E975C19776}" type="presParOf" srcId="{0A655F45-7F20-4FB9-BC1E-5207AC2436A4}" destId="{DBF768A3-5673-4DFF-B2A7-886D52428791}" srcOrd="0" destOrd="0" presId="urn:microsoft.com/office/officeart/2005/8/layout/vList3#2"/>
    <dgm:cxn modelId="{AEF8F393-03B8-4B79-8A5F-BC49A4DEF21B}" type="presParOf" srcId="{0A655F45-7F20-4FB9-BC1E-5207AC2436A4}" destId="{FFA2334A-0E5B-4727-9501-048162A0110C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881513" cy="489652"/>
          </a:xfrm>
          <a:prstGeom prst="rect">
            <a:avLst/>
          </a:prstGeom>
        </p:spPr>
        <p:txBody>
          <a:bodyPr vert="horz" lIns="89995" tIns="44997" rIns="89995" bIns="44997" rtlCol="0"/>
          <a:lstStyle>
            <a:lvl1pPr algn="l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65386" y="0"/>
            <a:ext cx="2881513" cy="489652"/>
          </a:xfrm>
          <a:prstGeom prst="rect">
            <a:avLst/>
          </a:prstGeom>
        </p:spPr>
        <p:txBody>
          <a:bodyPr vert="horz" lIns="89995" tIns="44997" rIns="89995" bIns="44997" rtlCol="0"/>
          <a:lstStyle>
            <a:lvl1pPr algn="r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D057D98-6FAF-4A65-94F8-4C8351680FB5}" type="datetimeFigureOut">
              <a:rPr lang="ru-RU"/>
              <a:pPr>
                <a:defRPr/>
              </a:pPr>
              <a:t>22.01.2024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25538" y="1222375"/>
            <a:ext cx="4397375" cy="3298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995" tIns="44997" rIns="89995" bIns="44997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4845" y="4702523"/>
            <a:ext cx="5318760" cy="3848372"/>
          </a:xfrm>
          <a:prstGeom prst="rect">
            <a:avLst/>
          </a:prstGeom>
        </p:spPr>
        <p:txBody>
          <a:bodyPr vert="horz" lIns="89995" tIns="44997" rIns="89995" bIns="44997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284590"/>
            <a:ext cx="2881513" cy="489651"/>
          </a:xfrm>
          <a:prstGeom prst="rect">
            <a:avLst/>
          </a:prstGeom>
        </p:spPr>
        <p:txBody>
          <a:bodyPr vert="horz" lIns="89995" tIns="44997" rIns="89995" bIns="44997" rtlCol="0" anchor="b"/>
          <a:lstStyle>
            <a:lvl1pPr algn="l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65386" y="9284590"/>
            <a:ext cx="2881513" cy="489651"/>
          </a:xfrm>
          <a:prstGeom prst="rect">
            <a:avLst/>
          </a:prstGeom>
        </p:spPr>
        <p:txBody>
          <a:bodyPr vert="horz" lIns="89995" tIns="44997" rIns="89995" bIns="44997" rtlCol="0" anchor="b"/>
          <a:lstStyle>
            <a:lvl1pPr algn="r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141D7BD-597E-4738-A4B8-762983F7E3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9141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4335463" y="1169988"/>
            <a:ext cx="4814887" cy="4994275"/>
            <a:chOff x="4334933" y="1169931"/>
            <a:chExt cx="4814835" cy="4993802"/>
          </a:xfrm>
        </p:grpSpPr>
        <p:cxnSp>
          <p:nvCxnSpPr>
            <p:cNvPr id="5" name="Straight Connector 16"/>
            <p:cNvCxnSpPr/>
            <p:nvPr/>
          </p:nvCxnSpPr>
          <p:spPr>
            <a:xfrm flipH="1">
              <a:off x="6009727" y="1169931"/>
              <a:ext cx="3133691" cy="31350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8"/>
            <p:cNvCxnSpPr/>
            <p:nvPr/>
          </p:nvCxnSpPr>
          <p:spPr>
            <a:xfrm flipH="1">
              <a:off x="4334933" y="1349301"/>
              <a:ext cx="4814835" cy="481443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20"/>
            <p:cNvCxnSpPr/>
            <p:nvPr/>
          </p:nvCxnSpPr>
          <p:spPr>
            <a:xfrm flipH="1">
              <a:off x="5225510" y="1469940"/>
              <a:ext cx="3911558" cy="391123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21"/>
            <p:cNvCxnSpPr/>
            <p:nvPr/>
          </p:nvCxnSpPr>
          <p:spPr>
            <a:xfrm flipH="1">
              <a:off x="5304885" y="1308030"/>
              <a:ext cx="3838534" cy="3839799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22"/>
            <p:cNvCxnSpPr/>
            <p:nvPr/>
          </p:nvCxnSpPr>
          <p:spPr>
            <a:xfrm flipH="1">
              <a:off x="5706518" y="1769949"/>
              <a:ext cx="3430550" cy="343026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/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A40F3-CBA7-4371-A90E-7FDF0D5229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195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51489-7BE7-4AE6-B06A-1F918CBD7B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351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/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23355-121B-4152-948E-4C7DC853A1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384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8600" y="711200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ru-RU" sz="8000" smtClean="0"/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696200" y="2768600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en-US" altLang="ru-RU" sz="8000" smtClean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/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C56C8-854D-4F79-9CE7-E5BC47748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4195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/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894DF-D2AA-475B-B909-08627880F3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5308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8600" y="711200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ru-RU" sz="8000" smtClean="0"/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696200" y="2768600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en-US" altLang="ru-RU" sz="8000" smtClean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/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075ED-945C-4889-B814-8D85A067C3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1054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/>
          <a:lstStyle>
            <a:lvl1pPr>
              <a:defRPr lang="en-US" sz="2800" b="0" dirty="0"/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00185-8CFB-4705-A9B9-051494ADD6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6430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01E85-A0EF-4369-9C80-59AE9905F4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6855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/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23E1D-7D99-4F9A-B257-722D6B09A9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524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 userDrawn="1"/>
        </p:nvSpPr>
        <p:spPr bwMode="auto">
          <a:xfrm>
            <a:off x="0" y="4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5225"/>
            <a:ext cx="2133600" cy="47625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9B10E-4215-42EE-BBF4-8358AD2F4F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048634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6AF6D-CC8A-4800-B184-B706DD7AAC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124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/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5A812-404E-4BA4-8D4F-F11C9A5B4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632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88DE1-2CB8-41DB-A742-A9DBAA5D4E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925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F7F3E-A0C1-4E24-93E5-ACB7819B1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602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EED6F-F5AE-4EB8-8245-576AC64261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276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57BCF-F5FA-46BA-B02B-DDA956663C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264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1A3E5-D4B7-4207-80FC-7BF0A8ABBA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442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97940-134E-41C3-9F82-4FE8A4552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585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6670675" y="3894138"/>
            <a:ext cx="2470150" cy="2659062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746" y="3259666"/>
              <a:ext cx="912188" cy="91189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5724"/>
              <a:ext cx="2981857" cy="2982809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1737" y="3581511"/>
              <a:ext cx="1897197" cy="1896584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130" y="3433998"/>
              <a:ext cx="1740055" cy="173949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388" y="3985732"/>
              <a:ext cx="1264798" cy="12643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788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3400" y="533400"/>
            <a:ext cx="6554788" cy="376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9500" y="6172200"/>
            <a:ext cx="1201738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838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3988" y="5578475"/>
            <a:ext cx="857250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DFC84D52-71EC-476C-872A-674DE1F0EE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71" r:id="rId1"/>
    <p:sldLayoutId id="2147484772" r:id="rId2"/>
    <p:sldLayoutId id="2147484773" r:id="rId3"/>
    <p:sldLayoutId id="2147484774" r:id="rId4"/>
    <p:sldLayoutId id="2147484775" r:id="rId5"/>
    <p:sldLayoutId id="2147484776" r:id="rId6"/>
    <p:sldLayoutId id="2147484777" r:id="rId7"/>
    <p:sldLayoutId id="2147484778" r:id="rId8"/>
    <p:sldLayoutId id="2147484779" r:id="rId9"/>
    <p:sldLayoutId id="2147484780" r:id="rId10"/>
    <p:sldLayoutId id="2147484781" r:id="rId11"/>
    <p:sldLayoutId id="2147484782" r:id="rId12"/>
    <p:sldLayoutId id="2147484783" r:id="rId13"/>
    <p:sldLayoutId id="2147484784" r:id="rId14"/>
    <p:sldLayoutId id="2147484785" r:id="rId15"/>
    <p:sldLayoutId id="2147484786" r:id="rId16"/>
    <p:sldLayoutId id="2147484787" r:id="rId17"/>
    <p:sldLayoutId id="2147484788" r:id="rId18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 cap="all">
          <a:ln w="3175" cmpd="sng">
            <a:noFill/>
          </a:ln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anose="020B0502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anose="020B0502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anose="020B0502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Gothic" panose="020B0502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>
          <a:solidFill>
            <a:srgbClr val="0F496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ern="1200">
          <a:solidFill>
            <a:srgbClr val="0F496F"/>
          </a:solidFill>
          <a:latin typeface="+mn-lt"/>
          <a:ea typeface="+mn-ea"/>
          <a:cs typeface="+mn-cs"/>
        </a:defRPr>
      </a:lvl2pPr>
      <a:lvl3pPr marL="12001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>
          <a:solidFill>
            <a:srgbClr val="0F496F"/>
          </a:solidFill>
          <a:latin typeface="+mn-lt"/>
          <a:ea typeface="+mn-ea"/>
          <a:cs typeface="+mn-cs"/>
        </a:defRPr>
      </a:lvl3pPr>
      <a:lvl4pPr marL="15430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>
          <a:solidFill>
            <a:srgbClr val="0F496F"/>
          </a:solidFill>
          <a:latin typeface="+mn-lt"/>
          <a:ea typeface="+mn-ea"/>
          <a:cs typeface="+mn-cs"/>
        </a:defRPr>
      </a:lvl4pPr>
      <a:lvl5pPr marL="20002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>
          <a:solidFill>
            <a:srgbClr val="0F496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5.jp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855024" cy="203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 ДЛЯ ГРАЖДАН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 муниципального образования Киреевский район на 2024 год и плановый период 2025 и 2026 годов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653136"/>
            <a:ext cx="5112568" cy="1913466"/>
          </a:xfrm>
        </p:spPr>
        <p:txBody>
          <a:bodyPr/>
          <a:lstStyle/>
          <a:p>
            <a:r>
              <a:rPr lang="ru-RU" smtClean="0">
                <a:latin typeface="Arial" panose="020B0604020202020204" pitchFamily="34" charset="0"/>
                <a:cs typeface="Arial" panose="020B0604020202020204" pitchFamily="34" charset="0"/>
              </a:rPr>
              <a:t>Утверждён решением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Собрания представителей муниципального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образования Киреевский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район от 21.12.2023 № 4-26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952" y="90723"/>
            <a:ext cx="1833128" cy="1718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7591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31088" cy="908488"/>
          </a:xfrm>
        </p:spPr>
        <p:txBody>
          <a:bodyPr>
            <a:noAutofit/>
          </a:bodyPr>
          <a:lstStyle/>
          <a:p>
            <a:pPr algn="ctr"/>
            <a:r>
              <a:rPr lang="ru-RU" sz="2000" b="1" cap="none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бюджетных ассигнований муниципального образования Киреевский район на финансирование отраслей социальной сферы в 2024 году (</a:t>
            </a:r>
            <a:r>
              <a:rPr lang="ru-RU" sz="2000" b="1" cap="none" dirty="0" err="1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2000" b="1" cap="none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2000" b="1" cap="none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221592264"/>
              </p:ext>
            </p:extLst>
          </p:nvPr>
        </p:nvGraphicFramePr>
        <p:xfrm>
          <a:off x="-302480" y="1340769"/>
          <a:ext cx="475252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226954308"/>
              </p:ext>
            </p:extLst>
          </p:nvPr>
        </p:nvGraphicFramePr>
        <p:xfrm>
          <a:off x="4211960" y="1196753"/>
          <a:ext cx="4932040" cy="4208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Скругленный прямоугольник 10"/>
          <p:cNvSpPr/>
          <p:nvPr/>
        </p:nvSpPr>
        <p:spPr>
          <a:xfrm>
            <a:off x="7164288" y="1628800"/>
            <a:ext cx="983873" cy="122413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2" name="Группа 11"/>
          <p:cNvGrpSpPr/>
          <p:nvPr/>
        </p:nvGrpSpPr>
        <p:grpSpPr>
          <a:xfrm>
            <a:off x="7221755" y="3152965"/>
            <a:ext cx="926406" cy="2251804"/>
            <a:chOff x="4046229" y="1872216"/>
            <a:chExt cx="898024" cy="2251804"/>
          </a:xfrm>
        </p:grpSpPr>
        <p:sp>
          <p:nvSpPr>
            <p:cNvPr id="13" name="Прямоугольник с двумя скругленными соседними углами 12"/>
            <p:cNvSpPr/>
            <p:nvPr/>
          </p:nvSpPr>
          <p:spPr>
            <a:xfrm rot="10800000">
              <a:off x="4046229" y="1872216"/>
              <a:ext cx="898024" cy="2251804"/>
            </a:xfrm>
            <a:prstGeom prst="round2SameRect">
              <a:avLst>
                <a:gd name="adj1" fmla="val 10500"/>
                <a:gd name="adj2" fmla="val 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Прямоугольник 13"/>
            <p:cNvSpPr/>
            <p:nvPr/>
          </p:nvSpPr>
          <p:spPr>
            <a:xfrm rot="21600000">
              <a:off x="4073846" y="1872216"/>
              <a:ext cx="842790" cy="22241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99568" rIns="99568" bIns="99568" numCol="1" spcCol="1270" anchor="t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kern="1200"/>
            </a:p>
          </p:txBody>
        </p:sp>
      </p:grpSp>
      <p:pic>
        <p:nvPicPr>
          <p:cNvPr id="5" name="Рисунок 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1754" y="1650853"/>
            <a:ext cx="897673" cy="113007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82240" y="5661248"/>
            <a:ext cx="37830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образование детей - на 3% </a:t>
            </a:r>
          </a:p>
          <a:p>
            <a:pPr algn="ctr"/>
            <a:r>
              <a:rPr lang="ru-RU" sz="1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уровня 2023 года</a:t>
            </a:r>
            <a:endParaRPr lang="ru-RU" sz="1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00192" y="5714889"/>
            <a:ext cx="20166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политика</a:t>
            </a:r>
            <a:endParaRPr lang="ru-RU" sz="1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08513" y="3159356"/>
            <a:ext cx="821956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Жилье 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Молодым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семьям</a:t>
            </a: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9,6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670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431088" cy="5913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Национальные проекты, </a:t>
            </a:r>
            <a:b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реализуемые в Киреевском районе в 2024 году</a:t>
            </a:r>
            <a:br>
              <a:rPr lang="ru-RU" sz="20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841113021"/>
              </p:ext>
            </p:extLst>
          </p:nvPr>
        </p:nvGraphicFramePr>
        <p:xfrm>
          <a:off x="1076536" y="1268760"/>
          <a:ext cx="734481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76536" y="1700808"/>
            <a:ext cx="36394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«Обеспечение 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качественно 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нового уровня развития 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инфраструктуры культуры»</a:t>
            </a:r>
          </a:p>
          <a:p>
            <a:pPr algn="ctr"/>
            <a:endParaRPr lang="ru-RU" sz="14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оборудования 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районного музея на сумму 10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028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431088" cy="5913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Инвестиции в основной капитал в 2024 году </a:t>
            </a:r>
            <a:b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запланированы в объеме 134,1  </a:t>
            </a:r>
            <a:r>
              <a:rPr lang="ru-RU" sz="1600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1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467900729"/>
              </p:ext>
            </p:extLst>
          </p:nvPr>
        </p:nvGraphicFramePr>
        <p:xfrm>
          <a:off x="1076536" y="1556792"/>
          <a:ext cx="7344816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86955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396" y="185742"/>
            <a:ext cx="8077200" cy="722978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программы, реализуемые в рамках Государственных программ Тульской области </a:t>
            </a:r>
            <a:br>
              <a:rPr lang="ru-RU" sz="1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(план на 2024 год)</a:t>
            </a:r>
            <a:endParaRPr lang="ru-RU" sz="1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7396" y="1484784"/>
            <a:ext cx="7680564" cy="4464496"/>
          </a:xfrm>
        </p:spPr>
        <p:txBody>
          <a:bodyPr>
            <a:normAutofit/>
          </a:bodyPr>
          <a:lstStyle/>
          <a:p>
            <a:endParaRPr lang="ru-RU" sz="1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3428" y="1050837"/>
            <a:ext cx="561471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инфраструктуры образовательных организаций» – укрепление материально-технической базы на общую  сумму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20,3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руб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endParaRPr lang="ru-RU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 числе:</a:t>
            </a:r>
          </a:p>
          <a:p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ремонт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асфальта на территории МКОУ «Шварцевский ЦО», Киреевского д/с «Светлячок»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млн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руб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ремонт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кровли здания МКОУ «Липковский ЦО №1» - 1 млн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руб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ремонт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фасада здания МКОУ «</a:t>
            </a:r>
            <a:r>
              <a:rPr lang="ru-RU" sz="1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Болоховский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ЦО №1» - 1,7 млн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руб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ремонт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кабинетов «Точка роста»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МКОУ «</a:t>
            </a:r>
            <a:r>
              <a:rPr lang="ru-RU" sz="16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Приупская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СОШ», «Большекалмыкская СОШ», «Красноярский ЦО»)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общую сумму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млн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руб.</a:t>
            </a:r>
          </a:p>
          <a:p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0237" y="4628649"/>
            <a:ext cx="2770821" cy="22038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075" y="875578"/>
            <a:ext cx="2836069" cy="21270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263" y="3068960"/>
            <a:ext cx="2839851" cy="21298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28649"/>
            <a:ext cx="2972272" cy="222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955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142852"/>
            <a:ext cx="749808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/>
            </a:r>
            <a:b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effectLst/>
              </a:rPr>
            </a:br>
            <a:r>
              <a:rPr lang="ru-RU" sz="2200" b="1" dirty="0" smtClean="0"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itchFamily="18" charset="0"/>
              </a:rPr>
              <a:t>Межбюджетные отношения в 2024 году</a:t>
            </a:r>
            <a:br>
              <a:rPr lang="ru-RU" sz="2200" b="1" dirty="0" smtClean="0"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itchFamily="18" charset="0"/>
              </a:rPr>
            </a:br>
            <a:endParaRPr lang="ru-RU" sz="22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8953360"/>
              </p:ext>
            </p:extLst>
          </p:nvPr>
        </p:nvGraphicFramePr>
        <p:xfrm>
          <a:off x="899592" y="1175044"/>
          <a:ext cx="8244408" cy="5566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689731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340768"/>
            <a:ext cx="6768752" cy="1584176"/>
          </a:xfrm>
        </p:spPr>
        <p:txBody>
          <a:bodyPr/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Сформированные параметры бюджета отвечают принципу финансовой устойчивости, а также соответствуют ограничениям и требованиям, установленным бюджетным законодательством РФ.</a:t>
            </a:r>
          </a:p>
          <a:p>
            <a:pPr algn="ctr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3140968"/>
            <a:ext cx="5952443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202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0" y="1700808"/>
            <a:ext cx="8987851" cy="47525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63845" name="Text Box 5"/>
          <p:cNvSpPr txBox="1">
            <a:spLocks noChangeArrowheads="1"/>
          </p:cNvSpPr>
          <p:nvPr/>
        </p:nvSpPr>
        <p:spPr bwMode="auto">
          <a:xfrm>
            <a:off x="562916" y="1544995"/>
            <a:ext cx="842493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PT Astra Serif" panose="020A0603040505020204" pitchFamily="18" charset="-52"/>
                <a:cs typeface="Times New Roman" panose="02020603050405020304" pitchFamily="18" charset="0"/>
              </a:rPr>
              <a:t>1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PT Astra Serif" panose="020A0603040505020204" pitchFamily="18" charset="-52"/>
                <a:cs typeface="Times New Roman" panose="02020603050405020304" pitchFamily="18" charset="0"/>
              </a:rPr>
              <a:t>.</a:t>
            </a:r>
            <a:r>
              <a:rPr lang="ru-RU" sz="1600" b="1" dirty="0">
                <a:solidFill>
                  <a:srgbClr val="000000"/>
                </a:solidFill>
                <a:latin typeface="PT Astra Serif" panose="020A0603040505020204" pitchFamily="18" charset="-52"/>
                <a:ea typeface="PT Astra Serif" panose="020A0603040505020204" pitchFamily="18" charset="-52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PT Astra Serif" panose="020A0603040505020204" pitchFamily="18" charset="-52"/>
                <a:cs typeface="Times New Roman" panose="02020603050405020304" pitchFamily="18" charset="0"/>
              </a:rPr>
              <a:t>Обеспечение в первоочередном порядке исполнения публичных нормативных обязательств, выплаты заработной платы, мер социальной поддержки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PT Astra Serif" panose="020A0603040505020204" pitchFamily="18" charset="-52"/>
                <a:cs typeface="Times New Roman" panose="02020603050405020304" pitchFamily="18" charset="0"/>
              </a:rPr>
              <a:t>населения.</a:t>
            </a:r>
          </a:p>
          <a:p>
            <a:pPr algn="just"/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PT Astra Serif" panose="020A0603040505020204" pitchFamily="18" charset="-52"/>
                <a:cs typeface="Times New Roman" panose="02020603050405020304" pitchFamily="18" charset="0"/>
              </a:rPr>
              <a:t>2.Обеспечение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PT Astra Serif" panose="020A0603040505020204" pitchFamily="18" charset="-52"/>
                <a:cs typeface="Times New Roman" panose="02020603050405020304" pitchFamily="18" charset="0"/>
              </a:rPr>
              <a:t>уровня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заработной платы педагогов и работников культуры в размере 100% от среднемесячной начисленной заработной платы в Тульской области. При этом заработная плата работников бюджетной сферы планируется на 2024 год в размере 46 653,45 рублей, на 2025 год – 49 479,59 рублей, на 2026 год – 52 433,19 рублей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PT Astra Serif" panose="020A0603040505020204" pitchFamily="18" charset="-52"/>
                <a:cs typeface="Times New Roman" panose="02020603050405020304" pitchFamily="18" charset="0"/>
              </a:rPr>
              <a:t>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PT Astra Serif" panose="020A0603040505020204" pitchFamily="18" charset="-52"/>
                <a:cs typeface="Times New Roman" panose="02020603050405020304" pitchFamily="18" charset="0"/>
              </a:rPr>
              <a:t>3.Достижение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PT Astra Serif" panose="020A0603040505020204" pitchFamily="18" charset="-52"/>
                <a:cs typeface="Times New Roman" panose="02020603050405020304" pitchFamily="18" charset="0"/>
              </a:rPr>
              <a:t>целей,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PT Astra Serif" panose="020A0603040505020204" pitchFamily="18" charset="-52"/>
                <a:cs typeface="Times New Roman" panose="02020603050405020304" pitchFamily="18" charset="0"/>
              </a:rPr>
              <a:t>предусмотренных указом Президента РФ от 21.07.2020 №474 «О национальных целях развития Российской Федерации до 2030 года», реализация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PT Astra Serif" panose="020A0603040505020204" pitchFamily="18" charset="-52"/>
                <a:cs typeface="Times New Roman" panose="02020603050405020304" pitchFamily="18" charset="0"/>
              </a:rPr>
              <a:t>национальных и региональных проектов.</a:t>
            </a:r>
          </a:p>
          <a:p>
            <a:pPr algn="just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PT Astra Serif" panose="020A0603040505020204" pitchFamily="18" charset="-52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PT Astra Serif" panose="020A0603040505020204" pitchFamily="18" charset="-52"/>
                <a:cs typeface="Times New Roman" panose="02020603050405020304" pitchFamily="18" charset="0"/>
              </a:rPr>
              <a:t>4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PT Astra Serif" panose="020A0603040505020204" pitchFamily="18" charset="-52"/>
                <a:cs typeface="Times New Roman" panose="02020603050405020304" pitchFamily="18" charset="0"/>
              </a:rPr>
              <a:t>. Развитие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PT Astra Serif" panose="020A0603040505020204" pitchFamily="18" charset="-52"/>
                <a:cs typeface="Times New Roman" panose="02020603050405020304" pitchFamily="18" charset="0"/>
              </a:rPr>
              <a:t>коммунальной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PT Astra Serif" panose="020A0603040505020204" pitchFamily="18" charset="-52"/>
                <a:cs typeface="Times New Roman" panose="02020603050405020304" pitchFamily="18" charset="0"/>
              </a:rPr>
              <a:t>инфраструктуры, реализация дорожной деятельности.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ea typeface="PT Astra Serif" panose="020A0603040505020204" pitchFamily="18" charset="-52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73871" y="455434"/>
            <a:ext cx="80645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>
                <a:solidFill>
                  <a:srgbClr val="0F496F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>
                <a:solidFill>
                  <a:srgbClr val="0F496F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>
                <a:solidFill>
                  <a:srgbClr val="0F496F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>
                <a:solidFill>
                  <a:srgbClr val="0F496F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>
                <a:solidFill>
                  <a:srgbClr val="0F496F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>
                <a:solidFill>
                  <a:srgbClr val="0F496F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>
                <a:solidFill>
                  <a:srgbClr val="0F496F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>
                <a:solidFill>
                  <a:srgbClr val="0F496F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>
                <a:solidFill>
                  <a:srgbClr val="0F496F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18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Основные подходы при планировании бюджета на 2024 год и плановый период 2025 и 2026 годов</a:t>
            </a:r>
            <a:endParaRPr lang="ru-RU" altLang="ru-RU" sz="18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8888413" y="14288"/>
            <a:ext cx="2555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>
                <a:solidFill>
                  <a:srgbClr val="0F496F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>
                <a:solidFill>
                  <a:srgbClr val="0F496F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>
                <a:solidFill>
                  <a:srgbClr val="0F496F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>
                <a:solidFill>
                  <a:srgbClr val="0F496F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>
                <a:solidFill>
                  <a:srgbClr val="0F496F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>
                <a:solidFill>
                  <a:srgbClr val="0F496F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>
                <a:solidFill>
                  <a:srgbClr val="0F496F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>
                <a:solidFill>
                  <a:srgbClr val="0F496F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>
                <a:solidFill>
                  <a:srgbClr val="0F496F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1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646194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33401"/>
            <a:ext cx="8077200" cy="131142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характеристики бюджета на 2024 год и плановый период 2025 и 2026 годов </a:t>
            </a:r>
            <a:r>
              <a:rPr lang="ru-RU" sz="20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(млн. руб.)</a:t>
            </a:r>
            <a:endParaRPr lang="ru-RU" sz="2000" b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824990"/>
              </p:ext>
            </p:extLst>
          </p:nvPr>
        </p:nvGraphicFramePr>
        <p:xfrm>
          <a:off x="856563" y="1916832"/>
          <a:ext cx="7754036" cy="38027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7285"/>
                <a:gridCol w="1529733"/>
                <a:gridCol w="1938509"/>
                <a:gridCol w="1938509"/>
              </a:tblGrid>
              <a:tr h="41842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Показатель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2026</a:t>
                      </a:r>
                      <a:endParaRPr lang="ru-RU" dirty="0"/>
                    </a:p>
                  </a:txBody>
                  <a:tcPr/>
                </a:tc>
              </a:tr>
              <a:tr h="957366">
                <a:tc>
                  <a:txBody>
                    <a:bodyPr/>
                    <a:lstStyle/>
                    <a:p>
                      <a:r>
                        <a:rPr lang="ru-RU" dirty="0" smtClean="0"/>
                        <a:t>Налоговые и неналоговые доходы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543,7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570,2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598,8</a:t>
                      </a:r>
                      <a:endParaRPr lang="ru-RU" dirty="0"/>
                    </a:p>
                  </a:txBody>
                  <a:tcPr/>
                </a:tc>
              </a:tr>
              <a:tr h="1144493">
                <a:tc>
                  <a:txBody>
                    <a:bodyPr/>
                    <a:lstStyle/>
                    <a:p>
                      <a:r>
                        <a:rPr lang="ru-RU" dirty="0" smtClean="0"/>
                        <a:t>Безвозмездные поступления средств из других бюджетов РФ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1 683,4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1 358,1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1 428,6</a:t>
                      </a:r>
                      <a:endParaRPr lang="ru-RU" dirty="0"/>
                    </a:p>
                  </a:txBody>
                  <a:tcPr/>
                </a:tc>
              </a:tr>
              <a:tr h="418421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Всего доходы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2 227,1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1 928,3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2 027,4</a:t>
                      </a:r>
                      <a:endParaRPr lang="ru-RU" b="1" dirty="0"/>
                    </a:p>
                  </a:txBody>
                  <a:tcPr/>
                </a:tc>
              </a:tr>
              <a:tr h="40144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Всего расходы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2 276,0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1 956,8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2 057,3</a:t>
                      </a:r>
                      <a:endParaRPr lang="ru-RU" b="1" dirty="0"/>
                    </a:p>
                  </a:txBody>
                  <a:tcPr/>
                </a:tc>
              </a:tr>
              <a:tr h="418421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Дефицит (-)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-48,9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28,5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29,9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2062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10233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доходов бюджета муниципального образования Киреевский район</a:t>
            </a:r>
            <a:endParaRPr lang="ru-RU" sz="2400" b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141888268"/>
              </p:ext>
            </p:extLst>
          </p:nvPr>
        </p:nvGraphicFramePr>
        <p:xfrm>
          <a:off x="1547664" y="1916832"/>
          <a:ext cx="712879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73971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077200" cy="1023392"/>
          </a:xfrm>
        </p:spPr>
        <p:txBody>
          <a:bodyPr>
            <a:normAutofit/>
          </a:bodyPr>
          <a:lstStyle/>
          <a:p>
            <a:pPr algn="ctr"/>
            <a:r>
              <a:rPr lang="ru-RU" sz="2400" b="1" cap="none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Налоговые и неналоговые доходы бюджета за 2023 год и прогноз на 2024 - 2026 годы</a:t>
            </a:r>
            <a:r>
              <a:rPr lang="en-US" sz="2400" b="1" cap="none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b="1" cap="none" dirty="0" err="1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2400" b="1" cap="none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2400" b="1" cap="none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4165936183"/>
              </p:ext>
            </p:extLst>
          </p:nvPr>
        </p:nvGraphicFramePr>
        <p:xfrm>
          <a:off x="1115616" y="1124744"/>
          <a:ext cx="7488832" cy="5699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80606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855024" cy="8073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безвозмездных поступлений в бюджет муниципального образования Киреевский район из других бюджетов </a:t>
            </a:r>
            <a:r>
              <a:rPr lang="en-US" sz="20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 </a:t>
            </a:r>
            <a:r>
              <a:rPr lang="ru-RU" sz="20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2023 и 2024 годах </a:t>
            </a:r>
            <a:r>
              <a:rPr lang="ru-RU" sz="2000" b="1" cap="none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(млн. руб.)</a:t>
            </a:r>
            <a:endParaRPr lang="ru-RU" sz="2000" b="1" cap="none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474549534"/>
              </p:ext>
            </p:extLst>
          </p:nvPr>
        </p:nvGraphicFramePr>
        <p:xfrm>
          <a:off x="0" y="1556792"/>
          <a:ext cx="475252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2576882665"/>
              </p:ext>
            </p:extLst>
          </p:nvPr>
        </p:nvGraphicFramePr>
        <p:xfrm>
          <a:off x="5004048" y="1564184"/>
          <a:ext cx="384008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7535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365" y="260648"/>
            <a:ext cx="8784976" cy="936104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Расходов бюджета муниципального образования Киреевский район в разрезе источников финансирования</a:t>
            </a:r>
            <a:br>
              <a:rPr lang="ru-RU" sz="1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2024 -2026 годах </a:t>
            </a:r>
            <a:r>
              <a:rPr lang="ru-RU" sz="1800" b="1" cap="none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(млн. руб.)</a:t>
            </a:r>
            <a:endParaRPr lang="ru-RU" sz="1800" b="1" cap="none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1" name="Объект 2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090418"/>
              </p:ext>
            </p:extLst>
          </p:nvPr>
        </p:nvGraphicFramePr>
        <p:xfrm>
          <a:off x="1475656" y="1268760"/>
          <a:ext cx="7058743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15616" y="5949280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расходов за счёт собственных средств в 2024 году составляет </a:t>
            </a:r>
          </a:p>
          <a:p>
            <a:pPr algn="ctr"/>
            <a:r>
              <a:rPr lang="ru-RU" sz="1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962,3 </a:t>
            </a:r>
            <a:r>
              <a:rPr lang="ru-RU" sz="1600" b="1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1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или 42% в общем объеме расходов</a:t>
            </a:r>
            <a:endParaRPr lang="ru-RU" sz="16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372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15064" cy="51933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расходов бюджета в 2024 году (млн. руб.)</a:t>
            </a:r>
            <a:endParaRPr lang="ru-RU" sz="2000" b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759162656"/>
              </p:ext>
            </p:extLst>
          </p:nvPr>
        </p:nvGraphicFramePr>
        <p:xfrm>
          <a:off x="611560" y="1397000"/>
          <a:ext cx="8136904" cy="5200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1758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33400"/>
            <a:ext cx="7855024" cy="80736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Бюджетные ассигнования на социальную сферу в 2023 и 2024 годах </a:t>
            </a:r>
            <a:r>
              <a:rPr lang="ru-RU" sz="18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(млн. руб.)</a:t>
            </a:r>
            <a:endParaRPr lang="ru-RU" sz="1800" b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796485941"/>
              </p:ext>
            </p:extLst>
          </p:nvPr>
        </p:nvGraphicFramePr>
        <p:xfrm>
          <a:off x="899592" y="1397000"/>
          <a:ext cx="7056784" cy="4408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40938" y="5949280"/>
            <a:ext cx="8684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Более 70% от общего объема расходов бюджета направлено на социальную сферу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08710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11540</TotalTime>
  <Words>772</Words>
  <Application>Microsoft Office PowerPoint</Application>
  <PresentationFormat>Экран (4:3)</PresentationFormat>
  <Paragraphs>133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Century Gothic</vt:lpstr>
      <vt:lpstr>PT Astra Serif</vt:lpstr>
      <vt:lpstr>Times New Roman</vt:lpstr>
      <vt:lpstr>Wingdings 3</vt:lpstr>
      <vt:lpstr>Сектор</vt:lpstr>
      <vt:lpstr>БЮДЖЕТ ДЛЯ ГРАЖДАН  бюджет муниципального образования Киреевский район на 2024 год и плановый период 2025 и 2026 годов</vt:lpstr>
      <vt:lpstr>Презентация PowerPoint</vt:lpstr>
      <vt:lpstr>Основные характеристики бюджета на 2024 год и плановый период 2025 и 2026 годов (млн. руб.)</vt:lpstr>
      <vt:lpstr>Структура доходов бюджета муниципального образования Киреевский район</vt:lpstr>
      <vt:lpstr>Налоговые и неналоговые доходы бюджета за 2023 год и прогноз на 2024 - 2026 годы (млн.руб.)</vt:lpstr>
      <vt:lpstr>Структура безвозмездных поступлений в бюджет муниципального образования Киреевский район из других бюджетов HA в 2023 и 2024 годах (млн. руб.)</vt:lpstr>
      <vt:lpstr>Структура Расходов бюджета муниципального образования Киреевский район в разрезе источников финансирования в 2024 -2026 годах (млн. руб.)</vt:lpstr>
      <vt:lpstr>Структура расходов бюджета в 2024 году (млн. руб.)</vt:lpstr>
      <vt:lpstr>Бюджетные ассигнования на социальную сферу в 2023 и 2024 годах (млн. руб.)</vt:lpstr>
      <vt:lpstr>Распределение бюджетных ассигнований муниципального образования Киреевский район на финансирование отраслей социальной сферы в 2024 году (млн.руб.)</vt:lpstr>
      <vt:lpstr>Национальные проекты,  реализуемые в Киреевском районе в 2024 году </vt:lpstr>
      <vt:lpstr>Инвестиции в основной капитал в 2024 году  запланированы в объеме 134,1  млн.руб.</vt:lpstr>
      <vt:lpstr>Муниципальные программы, реализуемые в рамках Государственных программ Тульской области  (план на 2024 год)</vt:lpstr>
      <vt:lpstr> Межбюджетные отношения в 2024 году 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DemchevVN</dc:creator>
  <cp:lastModifiedBy>Лариса Николаевна Волчкова</cp:lastModifiedBy>
  <cp:revision>755</cp:revision>
  <cp:lastPrinted>2021-11-22T11:19:19Z</cp:lastPrinted>
  <dcterms:created xsi:type="dcterms:W3CDTF">2012-10-04T10:20:05Z</dcterms:created>
  <dcterms:modified xsi:type="dcterms:W3CDTF">2024-01-22T12:20:06Z</dcterms:modified>
</cp:coreProperties>
</file>