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9"/>
  </p:notesMasterIdLst>
  <p:sldIdLst>
    <p:sldId id="263" r:id="rId2"/>
    <p:sldId id="266" r:id="rId3"/>
    <p:sldId id="262" r:id="rId4"/>
    <p:sldId id="256" r:id="rId5"/>
    <p:sldId id="258" r:id="rId6"/>
    <p:sldId id="264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FFFF"/>
    <a:srgbClr val="FF6600"/>
    <a:srgbClr val="FF0066"/>
    <a:srgbClr val="3CE440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4"/>
          <c:y val="4.9030301333557451E-2"/>
          <c:w val="0.72473038426341563"/>
          <c:h val="0.417414553452859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0098973241838383E-2"/>
                  <c:y val="-4.61757229863839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584316055465880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1522553097065291E-2"/>
                  <c:y val="-2.3703537799676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69.3</c:v>
                </c:pt>
                <c:pt idx="1">
                  <c:v>44.8</c:v>
                </c:pt>
                <c:pt idx="2">
                  <c:v>76.900000000000006</c:v>
                </c:pt>
                <c:pt idx="3">
                  <c:v>12</c:v>
                </c:pt>
                <c:pt idx="4">
                  <c:v>5.2</c:v>
                </c:pt>
                <c:pt idx="5">
                  <c:v>6.9</c:v>
                </c:pt>
                <c:pt idx="6">
                  <c:v>16.100000000000001</c:v>
                </c:pt>
                <c:pt idx="7">
                  <c:v>0.2</c:v>
                </c:pt>
                <c:pt idx="8">
                  <c:v>0.8</c:v>
                </c:pt>
                <c:pt idx="9">
                  <c:v>2.1</c:v>
                </c:pt>
                <c:pt idx="10">
                  <c:v>26.7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2298070348407674E-2"/>
                  <c:y val="-6.311894102706139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39093509926957E-2"/>
                  <c:y val="-1.1728633638541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161930113862082E-2"/>
                  <c:y val="7.84829735808209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191967521224354E-2"/>
                  <c:y val="-7.90771099371083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412797834748282E-2"/>
                  <c:y val="5.2718073291405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5435783217356125E-3"/>
                  <c:y val="-1.1586177291264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1191967521224354E-2"/>
                  <c:y val="-5.2718073291405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9.6095423512205236E-3"/>
                  <c:y val="-1.80353004997543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4458795142744859E-2"/>
                  <c:y val="-2.133318401970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57.6</c:v>
                </c:pt>
                <c:pt idx="1">
                  <c:v>33.299999999999997</c:v>
                </c:pt>
                <c:pt idx="2">
                  <c:v>70</c:v>
                </c:pt>
                <c:pt idx="3">
                  <c:v>9.8000000000000007</c:v>
                </c:pt>
                <c:pt idx="4">
                  <c:v>4.2</c:v>
                </c:pt>
                <c:pt idx="5">
                  <c:v>7.4</c:v>
                </c:pt>
                <c:pt idx="6">
                  <c:v>3.5</c:v>
                </c:pt>
                <c:pt idx="7">
                  <c:v>0.3</c:v>
                </c:pt>
                <c:pt idx="8">
                  <c:v>1</c:v>
                </c:pt>
                <c:pt idx="9">
                  <c:v>0</c:v>
                </c:pt>
                <c:pt idx="10">
                  <c:v>16.899999999999999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18184728"/>
        <c:axId val="318185120"/>
        <c:axId val="0"/>
      </c:bar3DChart>
      <c:catAx>
        <c:axId val="318184728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318185120"/>
        <c:crosses val="autoZero"/>
        <c:auto val="1"/>
        <c:lblAlgn val="ctr"/>
        <c:lblOffset val="100"/>
        <c:noMultiLvlLbl val="0"/>
      </c:catAx>
      <c:valAx>
        <c:axId val="318185120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318184728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7541177897850817"/>
          <c:y val="0.74018647720319108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93908937353614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23648438783439105"/>
                  <c:y val="0.17568119814154684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133,5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341,6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4481035673102483E-2"/>
                  <c:y val="0.21350107158989343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188,2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4818100614492472"/>
                  <c:y val="0.15392033923163934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136,9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1543074427383132"/>
                  <c:y val="1.0446382271570003E-7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4,1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59810671029161"/>
                      <c:h val="0.17671518105878678"/>
                    </c:manualLayout>
                  </c15:layout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Возврат остатков субсидий прошлых лет</c:v>
                </c:pt>
                <c:pt idx="5">
                  <c:v>Прочие безвозмездные поступления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133.5</c:v>
                </c:pt>
                <c:pt idx="1">
                  <c:v>341.6</c:v>
                </c:pt>
                <c:pt idx="2">
                  <c:v>188.2</c:v>
                </c:pt>
                <c:pt idx="3">
                  <c:v>136.9</c:v>
                </c:pt>
                <c:pt idx="4">
                  <c:v>4.0999999999999996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353951665118129E-2"/>
          <c:y val="0.10781120759422465"/>
          <c:w val="0.84274812279645261"/>
          <c:h val="0.81961972188047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rgbClr val="00206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9F2190"/>
              </a:solidFill>
            </c:spPr>
          </c:dPt>
          <c:dPt>
            <c:idx val="6"/>
            <c:bubble3D val="0"/>
            <c:spPr>
              <a:solidFill>
                <a:srgbClr val="92D050"/>
              </a:solidFill>
            </c:spPr>
          </c:dPt>
          <c:dPt>
            <c:idx val="7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8.5748397873766688E-2"/>
                  <c:y val="-2.508667203287468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3371325862265793E-2"/>
                  <c:y val="-3.732059066456008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5424629681638725E-2"/>
                  <c:y val="1.2673690912186624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1.712337735446199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62329252654299838"/>
                  <c:y val="-8.71759033684967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8.146109341327773E-2"/>
                  <c:y val="3.88178859593779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16082164889630277"/>
                  <c:y val="2.302646103806114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2422371461958064E-2"/>
                  <c:y val="-2.231194362308499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7.7075555300063409E-2"/>
                  <c:y val="-1.107847876859454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3.1856822445467801E-2"/>
                  <c:y val="-9.15564304461942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спорт</c:v>
                </c:pt>
                <c:pt idx="6">
                  <c:v>Социальная политика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46.9</c:v>
                </c:pt>
                <c:pt idx="1">
                  <c:v>3.6</c:v>
                </c:pt>
                <c:pt idx="2">
                  <c:v>62</c:v>
                </c:pt>
                <c:pt idx="3">
                  <c:v>183.9</c:v>
                </c:pt>
                <c:pt idx="4">
                  <c:v>537.79999999999995</c:v>
                </c:pt>
                <c:pt idx="5">
                  <c:v>130.80000000000001</c:v>
                </c:pt>
                <c:pt idx="6">
                  <c:v>18.8</c:v>
                </c:pt>
                <c:pt idx="7">
                  <c:v>34.700000000000003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47,1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2022 году – ремонт дорог в м.о.г. Киреевск - ул. Дзержинского, ул.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Тесакова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в м.о.г. Болохово – ул. Горняков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28,8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2022 году ремонт 14 дворовых территорий на сумму млн.руб. в г. Киреевск, г. Болохово, п. Бородинский, п. Приупский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Жилье - </a:t>
          </a:r>
          <a:r>
            <a:rPr lang="ru-RU" sz="1600" b="1" smtClean="0">
              <a:latin typeface="Times New Roman" pitchFamily="18" charset="0"/>
              <a:cs typeface="Times New Roman" pitchFamily="18" charset="0"/>
            </a:rPr>
            <a:t>19,8 млн.руб.</a:t>
          </a:r>
          <a:endParaRPr lang="ru-RU" sz="16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/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3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3" custScaleY="134069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3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9A673E29-9576-47ED-A411-DC5548064006}" type="presOf" srcId="{5B64F000-5AA4-426E-B94A-4EE2A798083B}" destId="{02D281E4-2225-4171-BD50-CC1028EBB70A}" srcOrd="0" destOrd="0" presId="urn:microsoft.com/office/officeart/2005/8/layout/vList4#1"/>
    <dgm:cxn modelId="{57941236-557E-4E0D-AF20-1747903B3CB0}" type="presOf" srcId="{620D77AF-338E-400E-BD7A-405C9F9F69B9}" destId="{01B4ABE0-F4B2-4476-AF5E-6DAEDE95AF65}" srcOrd="1" destOrd="0" presId="urn:microsoft.com/office/officeart/2005/8/layout/vList4#1"/>
    <dgm:cxn modelId="{D480AEF4-1B32-4927-96BC-36258FDBE1E2}" type="presOf" srcId="{EC01D972-ACE6-40C3-BFEB-35FC0F8BA0AB}" destId="{39A5F0B7-FFE9-4705-9E85-86749E36CB5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0A3CF1A3-2D24-4B37-B915-CD755651FA17}" type="presOf" srcId="{620D77AF-338E-400E-BD7A-405C9F9F69B9}" destId="{80A4D6B0-DCB9-4691-B5CE-34D3F7B3B41E}" srcOrd="0" destOrd="0" presId="urn:microsoft.com/office/officeart/2005/8/layout/vList4#1"/>
    <dgm:cxn modelId="{89BB4CB3-1B05-41D8-8889-31E28D26410A}" type="presOf" srcId="{EC01D972-ACE6-40C3-BFEB-35FC0F8BA0AB}" destId="{9CF70DB8-8E47-4404-883E-BBD715019471}" srcOrd="0" destOrd="0" presId="urn:microsoft.com/office/officeart/2005/8/layout/vList4#1"/>
    <dgm:cxn modelId="{A747D52B-7CE9-4316-A94E-3D9526A929B4}" type="presOf" srcId="{3ECCFFF5-D976-4010-B1A6-D92BAB868E75}" destId="{B805FFD1-F57E-4382-AEBC-9AAD941B6369}" srcOrd="0" destOrd="0" presId="urn:microsoft.com/office/officeart/2005/8/layout/vList4#1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E4062EA8-036A-4CEA-9E2A-01CFB3C4AE48}" type="presOf" srcId="{3ECCFFF5-D976-4010-B1A6-D92BAB868E75}" destId="{B703BFF6-5310-4962-8714-2D32F0CC2998}" srcOrd="1" destOrd="0" presId="urn:microsoft.com/office/officeart/2005/8/layout/vList4#1"/>
    <dgm:cxn modelId="{2D12B1AD-FA3B-41F0-ABF7-19D2038F176E}" type="presParOf" srcId="{02D281E4-2225-4171-BD50-CC1028EBB70A}" destId="{E1CF653B-D348-43A9-B3C8-707CC6B99129}" srcOrd="0" destOrd="0" presId="urn:microsoft.com/office/officeart/2005/8/layout/vList4#1"/>
    <dgm:cxn modelId="{8A00EB89-421A-4885-ADEA-5EEB1B1354F8}" type="presParOf" srcId="{E1CF653B-D348-43A9-B3C8-707CC6B99129}" destId="{B805FFD1-F57E-4382-AEBC-9AAD941B6369}" srcOrd="0" destOrd="0" presId="urn:microsoft.com/office/officeart/2005/8/layout/vList4#1"/>
    <dgm:cxn modelId="{4715EEEB-5B5E-4214-AD81-FAAFCC1EC019}" type="presParOf" srcId="{E1CF653B-D348-43A9-B3C8-707CC6B99129}" destId="{1535E884-8192-464D-B3C0-AA018897A7F6}" srcOrd="1" destOrd="0" presId="urn:microsoft.com/office/officeart/2005/8/layout/vList4#1"/>
    <dgm:cxn modelId="{488C31BA-6AA5-4F8D-B111-7B3259DF96BD}" type="presParOf" srcId="{E1CF653B-D348-43A9-B3C8-707CC6B99129}" destId="{B703BFF6-5310-4962-8714-2D32F0CC2998}" srcOrd="2" destOrd="0" presId="urn:microsoft.com/office/officeart/2005/8/layout/vList4#1"/>
    <dgm:cxn modelId="{CD6D8E02-9F17-4852-A929-41BCECE6C3CF}" type="presParOf" srcId="{02D281E4-2225-4171-BD50-CC1028EBB70A}" destId="{7B59642F-4270-4A00-B10E-14FF143090B7}" srcOrd="1" destOrd="0" presId="urn:microsoft.com/office/officeart/2005/8/layout/vList4#1"/>
    <dgm:cxn modelId="{890AD61E-119D-44F7-9F32-15A629B38831}" type="presParOf" srcId="{02D281E4-2225-4171-BD50-CC1028EBB70A}" destId="{83FE1D7E-B7A7-4AB1-B2B2-A1CC6D40B973}" srcOrd="2" destOrd="0" presId="urn:microsoft.com/office/officeart/2005/8/layout/vList4#1"/>
    <dgm:cxn modelId="{73722189-F0E0-418F-81B9-E83FBAD8BE23}" type="presParOf" srcId="{83FE1D7E-B7A7-4AB1-B2B2-A1CC6D40B973}" destId="{9CF70DB8-8E47-4404-883E-BBD715019471}" srcOrd="0" destOrd="0" presId="urn:microsoft.com/office/officeart/2005/8/layout/vList4#1"/>
    <dgm:cxn modelId="{4143A799-0636-4183-9FF3-8047C7EAC68A}" type="presParOf" srcId="{83FE1D7E-B7A7-4AB1-B2B2-A1CC6D40B973}" destId="{0348FC9E-33FE-4033-BC1A-0DD175865273}" srcOrd="1" destOrd="0" presId="urn:microsoft.com/office/officeart/2005/8/layout/vList4#1"/>
    <dgm:cxn modelId="{9C0D5616-922A-4527-B2EB-E3FC8DB7BC3F}" type="presParOf" srcId="{83FE1D7E-B7A7-4AB1-B2B2-A1CC6D40B973}" destId="{39A5F0B7-FFE9-4705-9E85-86749E36CB5A}" srcOrd="2" destOrd="0" presId="urn:microsoft.com/office/officeart/2005/8/layout/vList4#1"/>
    <dgm:cxn modelId="{59B78B3B-09B5-437B-A7FE-639BFDC3354C}" type="presParOf" srcId="{02D281E4-2225-4171-BD50-CC1028EBB70A}" destId="{DA051BC5-D3B5-4871-A2D3-E9A97C65BE59}" srcOrd="3" destOrd="0" presId="urn:microsoft.com/office/officeart/2005/8/layout/vList4#1"/>
    <dgm:cxn modelId="{E5D6126A-07C8-4175-9043-8B1E8094BBEE}" type="presParOf" srcId="{02D281E4-2225-4171-BD50-CC1028EBB70A}" destId="{E04E51FD-E34E-458F-BD21-C14B3E367A97}" srcOrd="4" destOrd="0" presId="urn:microsoft.com/office/officeart/2005/8/layout/vList4#1"/>
    <dgm:cxn modelId="{F59AAE81-9562-492E-9CA4-B5A88FF0ED9B}" type="presParOf" srcId="{E04E51FD-E34E-458F-BD21-C14B3E367A97}" destId="{80A4D6B0-DCB9-4691-B5CE-34D3F7B3B41E}" srcOrd="0" destOrd="0" presId="urn:microsoft.com/office/officeart/2005/8/layout/vList4#1"/>
    <dgm:cxn modelId="{2A966A4F-4224-4AD8-8E79-9287782D50C7}" type="presParOf" srcId="{E04E51FD-E34E-458F-BD21-C14B3E367A97}" destId="{D27E7C06-0F95-4C3B-8908-9E5237696A89}" srcOrd="1" destOrd="0" presId="urn:microsoft.com/office/officeart/2005/8/layout/vList4#1"/>
    <dgm:cxn modelId="{4C259510-6BFA-42D3-A034-3F39C78D8959}" type="presParOf" srcId="{E04E51FD-E34E-458F-BD21-C14B3E367A97}" destId="{01B4ABE0-F4B2-4476-AF5E-6DAEDE95AF6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0"/>
          <a:ext cx="7786742" cy="14516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47,1 млн.руб.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 2022 году – ремонт дорог в м.о.г. Киреевск - ул. Дзержинского, ул.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Тесакова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в м.о.г. Болохово – ул. Горняков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02512" y="0"/>
        <a:ext cx="6084229" cy="1451642"/>
      </dsp:txXfrm>
    </dsp:sp>
    <dsp:sp modelId="{1535E884-8192-464D-B3C0-AA018897A7F6}">
      <dsp:nvSpPr>
        <dsp:cNvPr id="0" name=""/>
        <dsp:cNvSpPr/>
      </dsp:nvSpPr>
      <dsp:spPr>
        <a:xfrm>
          <a:off x="145164" y="145164"/>
          <a:ext cx="1557348" cy="11613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0DB8-8E47-4404-883E-BBD715019471}">
      <dsp:nvSpPr>
        <dsp:cNvPr id="0" name=""/>
        <dsp:cNvSpPr/>
      </dsp:nvSpPr>
      <dsp:spPr>
        <a:xfrm>
          <a:off x="0" y="1596806"/>
          <a:ext cx="7786742" cy="1946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28,8 млн.руб.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 2022 году ремонт 14 дворовых территорий на сумму млн.руб. в г. Киреевск, г. Болохово, п. Бородинский, п. Приупский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Жилье - </a:t>
          </a:r>
          <a:r>
            <a:rPr lang="ru-RU" sz="1600" b="1" kern="1200" smtClean="0">
              <a:latin typeface="Times New Roman" pitchFamily="18" charset="0"/>
              <a:cs typeface="Times New Roman" pitchFamily="18" charset="0"/>
            </a:rPr>
            <a:t>19,8 млн.руб.</a:t>
          </a:r>
          <a:endParaRPr lang="ru-RU" sz="1600" kern="1200" dirty="0"/>
        </a:p>
      </dsp:txBody>
      <dsp:txXfrm>
        <a:off x="1702512" y="1596806"/>
        <a:ext cx="6084229" cy="1946202"/>
      </dsp:txXfrm>
    </dsp:sp>
    <dsp:sp modelId="{0348FC9E-33FE-4033-BC1A-0DD175865273}">
      <dsp:nvSpPr>
        <dsp:cNvPr id="0" name=""/>
        <dsp:cNvSpPr/>
      </dsp:nvSpPr>
      <dsp:spPr>
        <a:xfrm>
          <a:off x="145164" y="1989251"/>
          <a:ext cx="1557348" cy="11613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3688173"/>
          <a:ext cx="7786742" cy="14516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02512" y="3688173"/>
        <a:ext cx="6084229" cy="1451642"/>
      </dsp:txXfrm>
    </dsp:sp>
    <dsp:sp modelId="{D27E7C06-0F95-4C3B-8908-9E5237696A89}">
      <dsp:nvSpPr>
        <dsp:cNvPr id="0" name=""/>
        <dsp:cNvSpPr/>
      </dsp:nvSpPr>
      <dsp:spPr>
        <a:xfrm>
          <a:off x="145164" y="3833337"/>
          <a:ext cx="1557348" cy="11613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19.07.2022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49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муниципального образования Киреевский район на 01.07.202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429264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57166"/>
            <a:ext cx="165735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Структура бюджета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306165"/>
            <a:ext cx="6215106" cy="47263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 кв.202</a:t>
            </a:r>
            <a:r>
              <a:rPr lang="en-US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1268"/>
              </p:ext>
            </p:extLst>
          </p:nvPr>
        </p:nvGraphicFramePr>
        <p:xfrm>
          <a:off x="857224" y="1785926"/>
          <a:ext cx="7715306" cy="4625708"/>
        </p:xfrm>
        <a:graphic>
          <a:graphicData uri="http://schemas.openxmlformats.org/drawingml/2006/table">
            <a:tbl>
              <a:tblPr/>
              <a:tblGrid>
                <a:gridCol w="2807620"/>
                <a:gridCol w="1623127"/>
                <a:gridCol w="1605784"/>
                <a:gridCol w="1678775"/>
              </a:tblGrid>
              <a:tr h="1229760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 кв. 202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43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480,</a:t>
                      </a: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260,9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2359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2149,6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804,2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179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2629,6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1065,1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179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2736,8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1018,5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438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-107,2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мес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202</a:t>
            </a:r>
            <a:r>
              <a:rPr lang="en-US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и 6 мес. 202</a:t>
            </a:r>
            <a:r>
              <a:rPr lang="en-US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08337607"/>
              </p:ext>
            </p:extLst>
          </p:nvPr>
        </p:nvGraphicFramePr>
        <p:xfrm>
          <a:off x="714348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2 кв. 202</a:t>
            </a:r>
            <a:r>
              <a:rPr lang="en-US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454907"/>
              </p:ext>
            </p:extLst>
          </p:nvPr>
        </p:nvGraphicFramePr>
        <p:xfrm>
          <a:off x="971600" y="1566191"/>
          <a:ext cx="757242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2 кв. 202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года,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009236"/>
              </p:ext>
            </p:extLst>
          </p:nvPr>
        </p:nvGraphicFramePr>
        <p:xfrm>
          <a:off x="457200" y="1340769"/>
          <a:ext cx="834866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78674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5072074"/>
            <a:ext cx="57150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Региональный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проект «Цифровая образовательная среда» – 6,4 млн.руб.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Современная школа 6,3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110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1962</TotalTime>
  <Words>296</Words>
  <Application>Microsoft Office PowerPoint</Application>
  <PresentationFormat>Экран (4:3)</PresentationFormat>
  <Paragraphs>81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Структура бюджета</vt:lpstr>
      <vt:lpstr>Исполнение бюджета муниципального образования Киреевский район  за 2 кв.2022 года</vt:lpstr>
      <vt:lpstr>Поступление налоговых и неналоговых доходов в бюджет муниципального образования Киреевский район  за 6 мес. 2021 год и 6 мес. 2022 год (млн. руб.) </vt:lpstr>
      <vt:lpstr>   Структура безвозмездных поступлений в бюджет муниципального образования Киреевский район за 2 кв. 2022 год (млн.руб.)  </vt:lpstr>
      <vt:lpstr>Структура расходов бюджета за 2 кв. 2022 года, млн.руб.</vt:lpstr>
      <vt:lpstr>Национальные проекты,  реализуемые в Киреевском районе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206</cp:revision>
  <dcterms:created xsi:type="dcterms:W3CDTF">2015-04-12T00:56:59Z</dcterms:created>
  <dcterms:modified xsi:type="dcterms:W3CDTF">2022-07-19T10:24:51Z</dcterms:modified>
</cp:coreProperties>
</file>