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64" r:id="rId1"/>
  </p:sldMasterIdLst>
  <p:notesMasterIdLst>
    <p:notesMasterId r:id="rId9"/>
  </p:notesMasterIdLst>
  <p:sldIdLst>
    <p:sldId id="263" r:id="rId2"/>
    <p:sldId id="266" r:id="rId3"/>
    <p:sldId id="262" r:id="rId4"/>
    <p:sldId id="256" r:id="rId5"/>
    <p:sldId id="258" r:id="rId6"/>
    <p:sldId id="264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0000"/>
    <a:srgbClr val="FFFFFF"/>
    <a:srgbClr val="9F2190"/>
    <a:srgbClr val="FF6600"/>
    <a:srgbClr val="FF0066"/>
    <a:srgbClr val="3CE440"/>
    <a:srgbClr val="35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8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36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thickness val="0"/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0.11366810692099774"/>
          <c:y val="4.9030301333557451E-2"/>
          <c:w val="0.72473038426341563"/>
          <c:h val="0.4174145534528591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1.4903744417448609E-2"/>
                  <c:y val="-2.30878614931919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584316055465880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5145450890572533E-3"/>
                  <c:y val="-1.16055589753061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3.203180783740091E-3"/>
                  <c:y val="-6.92635844795759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163</c:v>
                </c:pt>
                <c:pt idx="1">
                  <c:v>95.6</c:v>
                </c:pt>
                <c:pt idx="2">
                  <c:v>138.6</c:v>
                </c:pt>
                <c:pt idx="3">
                  <c:v>21.8</c:v>
                </c:pt>
                <c:pt idx="4">
                  <c:v>11</c:v>
                </c:pt>
                <c:pt idx="5">
                  <c:v>13</c:v>
                </c:pt>
                <c:pt idx="6">
                  <c:v>28</c:v>
                </c:pt>
                <c:pt idx="7">
                  <c:v>0.2</c:v>
                </c:pt>
                <c:pt idx="8">
                  <c:v>1.6</c:v>
                </c:pt>
                <c:pt idx="9">
                  <c:v>2.2999999999999998</c:v>
                </c:pt>
                <c:pt idx="10">
                  <c:v>56.9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4685768"/>
        <c:axId val="104683808"/>
        <c:axId val="0"/>
      </c:bar3DChart>
      <c:catAx>
        <c:axId val="104685768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104683808"/>
        <c:crosses val="autoZero"/>
        <c:auto val="1"/>
        <c:lblAlgn val="ctr"/>
        <c:lblOffset val="100"/>
        <c:noMultiLvlLbl val="0"/>
      </c:catAx>
      <c:valAx>
        <c:axId val="104683808"/>
        <c:scaling>
          <c:orientation val="minMax"/>
        </c:scaling>
        <c:delete val="0"/>
        <c:axPos val="r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104685768"/>
        <c:crosses val="max"/>
        <c:crossBetween val="between"/>
        <c:majorUnit val="30"/>
      </c:valAx>
    </c:plotArea>
    <c:plotVisOnly val="1"/>
    <c:dispBlanksAs val="gap"/>
    <c:showDLblsOverMax val="0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93908937353614"/>
          <c:y val="7.2515554707342028E-2"/>
          <c:w val="0.5544182834532505"/>
          <c:h val="0.8199143628533991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explosion val="1"/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7030A0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8.8896322289231278E-2"/>
                  <c:y val="5.0972286583544094E-2"/>
                </c:manualLayout>
              </c:layout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Дотации</a:t>
                    </a:r>
                  </a:p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277,0</a:t>
                    </a: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5408347230241082E-2"/>
                  <c:y val="-0.14858934143081182"/>
                </c:manualLayout>
              </c:layout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Субвенции</a:t>
                    </a:r>
                  </a:p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752,9</a:t>
                    </a: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9198333744474032E-2"/>
                  <c:y val="0.12859287648657233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Субсидии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534,0</a:t>
                    </a: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9.2835481565489958E-2"/>
                  <c:y val="1.3291141091763947E-2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Иные межбюджетные трансферты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529,5</a:t>
                    </a: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11543074427383132"/>
                  <c:y val="1.0446382271570003E-7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Прочие поступления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4,1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059810671029161"/>
                      <c:h val="0.17671518105878678"/>
                    </c:manualLayout>
                  </c15:layout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i="0" kern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133.5</c:v>
                </c:pt>
                <c:pt idx="1">
                  <c:v>341.6</c:v>
                </c:pt>
                <c:pt idx="2">
                  <c:v>188.2</c:v>
                </c:pt>
                <c:pt idx="3">
                  <c:v>136.9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314939998324972E-2"/>
          <c:y val="0.10284303309022003"/>
          <c:w val="0.84274812279645261"/>
          <c:h val="0.819619721880471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FFFFFF"/>
              </a:solidFill>
            </c:spPr>
          </c:dPt>
          <c:dPt>
            <c:idx val="2"/>
            <c:bubble3D val="0"/>
            <c:spPr>
              <a:solidFill>
                <a:srgbClr val="0070C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Pt>
            <c:idx val="5"/>
            <c:bubble3D val="0"/>
            <c:spPr>
              <a:solidFill>
                <a:srgbClr val="9F2190"/>
              </a:solidFill>
            </c:spPr>
          </c:dPt>
          <c:dPt>
            <c:idx val="6"/>
            <c:bubble3D val="0"/>
            <c:spPr>
              <a:solidFill>
                <a:srgbClr val="92D050"/>
              </a:solidFill>
            </c:spPr>
          </c:dPt>
          <c:dPt>
            <c:idx val="7"/>
            <c:bubble3D val="0"/>
            <c:spPr>
              <a:solidFill>
                <a:srgbClr val="FF0066"/>
              </a:solidFill>
            </c:spPr>
          </c:dPt>
          <c:dLbls>
            <c:dLbl>
              <c:idx val="0"/>
              <c:layout>
                <c:manualLayout>
                  <c:x val="-0.10119991395814901"/>
                  <c:y val="-3.2538827348833822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8777234060372576E-2"/>
                  <c:y val="-1.6640561064420072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6066761584570657"/>
                  <c:y val="4.598080651445614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8.9618817080280855E-2"/>
                  <c:y val="8.969189462284030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6467618238595005E-2"/>
                  <c:y val="0.30282374728316575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1092233880905948"/>
                  <c:y val="9.346750986979519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0.16082164889630277"/>
                  <c:y val="2.302646103806114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0.21466334665814038"/>
                  <c:y val="-2.2311874910636902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5.544346106265579E-2"/>
                  <c:y val="-2.846690186479634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1.0096999671823412E-2"/>
                  <c:y val="-2.8564366552318032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3.1856822445467801E-2"/>
                  <c:y val="-9.155643044619429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расходы</c:v>
                </c:pt>
                <c:pt idx="1">
                  <c:v>Национальная оборона и безопасность</c:v>
                </c:pt>
                <c:pt idx="2">
                  <c:v>Охрана окр.среды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 и спорт</c:v>
                </c:pt>
                <c:pt idx="7">
                  <c:v>Социальная политика</c:v>
                </c:pt>
                <c:pt idx="8">
                  <c:v>Межбюджетные трансферты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132</c:v>
                </c:pt>
                <c:pt idx="1">
                  <c:v>9.1</c:v>
                </c:pt>
                <c:pt idx="2">
                  <c:v>3.4</c:v>
                </c:pt>
                <c:pt idx="3">
                  <c:v>206.3</c:v>
                </c:pt>
                <c:pt idx="4">
                  <c:v>728.8</c:v>
                </c:pt>
                <c:pt idx="5">
                  <c:v>1191.9000000000001</c:v>
                </c:pt>
                <c:pt idx="6">
                  <c:v>282</c:v>
                </c:pt>
                <c:pt idx="7">
                  <c:v>29.1</c:v>
                </c:pt>
                <c:pt idx="8">
                  <c:v>81.5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64F000-5AA4-426E-B94A-4EE2A798083B}" type="doc">
      <dgm:prSet loTypeId="urn:microsoft.com/office/officeart/2005/8/layout/vList4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CCFFF5-D976-4010-B1A6-D92BAB868E7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 в объеме 47,1 млн.руб.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В 2022 году – ремонт дорог в м.о.г. Киреевск - ул. Дзержинского, ул.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Тесакова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, в м.о.г. Болохово – ул. Горняков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B3F5634-08C8-4E60-8244-02A49B32AFB2}" type="parTrans" cxnId="{5D0143C0-8B8A-4959-82F7-357FE63E3026}">
      <dgm:prSet/>
      <dgm:spPr/>
      <dgm:t>
        <a:bodyPr/>
        <a:lstStyle/>
        <a:p>
          <a:endParaRPr lang="ru-RU"/>
        </a:p>
      </dgm:t>
    </dgm:pt>
    <dgm:pt modelId="{944E3B24-DEAB-478D-B804-6B83A7A1B7D5}" type="sibTrans" cxnId="{5D0143C0-8B8A-4959-82F7-357FE63E3026}">
      <dgm:prSet/>
      <dgm:spPr/>
      <dgm:t>
        <a:bodyPr/>
        <a:lstStyle/>
        <a:p>
          <a:endParaRPr lang="ru-RU"/>
        </a:p>
      </dgm:t>
    </dgm:pt>
    <dgm:pt modelId="{EC01D972-ACE6-40C3-BFEB-35FC0F8BA0A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Жилье и городская среда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«Формирование комфортной городской среды» 28,8 млн.руб.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в 2022 году ремонт 14 дворовых территорий на сумму млн.руб. в г. Киреевск, г. Болохово, п. Бородинский, п. Приупский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Жилье - 19,8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dirty="0"/>
        </a:p>
      </dgm:t>
    </dgm:pt>
    <dgm:pt modelId="{9A9F5BA1-0669-4157-9F76-7B777A6C9898}" type="parTrans" cxnId="{80E5BB5F-C238-489A-84FE-F8E519BDC57F}">
      <dgm:prSet/>
      <dgm:spPr/>
      <dgm:t>
        <a:bodyPr/>
        <a:lstStyle/>
        <a:p>
          <a:endParaRPr lang="ru-RU"/>
        </a:p>
      </dgm:t>
    </dgm:pt>
    <dgm:pt modelId="{C68BB2A0-43CB-487E-9A1F-FBD1413DE5BC}" type="sibTrans" cxnId="{80E5BB5F-C238-489A-84FE-F8E519BDC57F}">
      <dgm:prSet/>
      <dgm:spPr/>
      <dgm:t>
        <a:bodyPr/>
        <a:lstStyle/>
        <a:p>
          <a:endParaRPr lang="ru-RU"/>
        </a:p>
      </dgm:t>
    </dgm:pt>
    <dgm:pt modelId="{620D77AF-338E-400E-BD7A-405C9F9F69B9}">
      <dgm:prSet/>
      <dgm:spPr/>
      <dgm:t>
        <a:bodyPr/>
        <a:lstStyle/>
        <a:p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7F904F-88EF-4878-89E2-2FAE2B3DE94D}" type="parTrans" cxnId="{DA7F0F0A-E2DA-43DB-A8C8-CCDEF6007EA3}">
      <dgm:prSet/>
      <dgm:spPr/>
      <dgm:t>
        <a:bodyPr/>
        <a:lstStyle/>
        <a:p>
          <a:endParaRPr lang="ru-RU"/>
        </a:p>
      </dgm:t>
    </dgm:pt>
    <dgm:pt modelId="{3FC92D86-156D-4CD5-885A-EF378557DDF4}" type="sibTrans" cxnId="{DA7F0F0A-E2DA-43DB-A8C8-CCDEF6007EA3}">
      <dgm:prSet/>
      <dgm:spPr/>
      <dgm:t>
        <a:bodyPr/>
        <a:lstStyle/>
        <a:p>
          <a:endParaRPr lang="ru-RU"/>
        </a:p>
      </dgm:t>
    </dgm:pt>
    <dgm:pt modelId="{02D281E4-2225-4171-BD50-CC1028EBB70A}" type="pres">
      <dgm:prSet presAssocID="{5B64F000-5AA4-426E-B94A-4EE2A798083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CF653B-D348-43A9-B3C8-707CC6B99129}" type="pres">
      <dgm:prSet presAssocID="{3ECCFFF5-D976-4010-B1A6-D92BAB868E75}" presName="comp" presStyleCnt="0"/>
      <dgm:spPr/>
    </dgm:pt>
    <dgm:pt modelId="{B805FFD1-F57E-4382-AEBC-9AAD941B6369}" type="pres">
      <dgm:prSet presAssocID="{3ECCFFF5-D976-4010-B1A6-D92BAB868E75}" presName="box" presStyleLbl="node1" presStyleIdx="0" presStyleCnt="3"/>
      <dgm:spPr/>
      <dgm:t>
        <a:bodyPr/>
        <a:lstStyle/>
        <a:p>
          <a:endParaRPr lang="ru-RU"/>
        </a:p>
      </dgm:t>
    </dgm:pt>
    <dgm:pt modelId="{1535E884-8192-464D-B3C0-AA018897A7F6}" type="pres">
      <dgm:prSet presAssocID="{3ECCFFF5-D976-4010-B1A6-D92BAB868E75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703BFF6-5310-4962-8714-2D32F0CC2998}" type="pres">
      <dgm:prSet presAssocID="{3ECCFFF5-D976-4010-B1A6-D92BAB868E7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9642F-4270-4A00-B10E-14FF143090B7}" type="pres">
      <dgm:prSet presAssocID="{944E3B24-DEAB-478D-B804-6B83A7A1B7D5}" presName="spacer" presStyleCnt="0"/>
      <dgm:spPr/>
    </dgm:pt>
    <dgm:pt modelId="{83FE1D7E-B7A7-4AB1-B2B2-A1CC6D40B973}" type="pres">
      <dgm:prSet presAssocID="{EC01D972-ACE6-40C3-BFEB-35FC0F8BA0AB}" presName="comp" presStyleCnt="0"/>
      <dgm:spPr/>
    </dgm:pt>
    <dgm:pt modelId="{9CF70DB8-8E47-4404-883E-BBD715019471}" type="pres">
      <dgm:prSet presAssocID="{EC01D972-ACE6-40C3-BFEB-35FC0F8BA0AB}" presName="box" presStyleLbl="node1" presStyleIdx="1" presStyleCnt="3" custScaleY="91911"/>
      <dgm:spPr/>
      <dgm:t>
        <a:bodyPr/>
        <a:lstStyle/>
        <a:p>
          <a:endParaRPr lang="ru-RU"/>
        </a:p>
      </dgm:t>
    </dgm:pt>
    <dgm:pt modelId="{0348FC9E-33FE-4033-BC1A-0DD175865273}" type="pres">
      <dgm:prSet presAssocID="{EC01D972-ACE6-40C3-BFEB-35FC0F8BA0AB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9A5F0B7-FFE9-4705-9E85-86749E36CB5A}" type="pres">
      <dgm:prSet presAssocID="{EC01D972-ACE6-40C3-BFEB-35FC0F8BA0A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051BC5-D3B5-4871-A2D3-E9A97C65BE59}" type="pres">
      <dgm:prSet presAssocID="{C68BB2A0-43CB-487E-9A1F-FBD1413DE5BC}" presName="spacer" presStyleCnt="0"/>
      <dgm:spPr/>
    </dgm:pt>
    <dgm:pt modelId="{E04E51FD-E34E-458F-BD21-C14B3E367A97}" type="pres">
      <dgm:prSet presAssocID="{620D77AF-338E-400E-BD7A-405C9F9F69B9}" presName="comp" presStyleCnt="0"/>
      <dgm:spPr/>
    </dgm:pt>
    <dgm:pt modelId="{80A4D6B0-DCB9-4691-B5CE-34D3F7B3B41E}" type="pres">
      <dgm:prSet presAssocID="{620D77AF-338E-400E-BD7A-405C9F9F69B9}" presName="box" presStyleLbl="node1" presStyleIdx="2" presStyleCnt="3"/>
      <dgm:spPr/>
      <dgm:t>
        <a:bodyPr/>
        <a:lstStyle/>
        <a:p>
          <a:endParaRPr lang="ru-RU"/>
        </a:p>
      </dgm:t>
    </dgm:pt>
    <dgm:pt modelId="{D27E7C06-0F95-4C3B-8908-9E5237696A89}" type="pres">
      <dgm:prSet presAssocID="{620D77AF-338E-400E-BD7A-405C9F9F69B9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1B4ABE0-F4B2-4476-AF5E-6DAEDE95AF65}" type="pres">
      <dgm:prSet presAssocID="{620D77AF-338E-400E-BD7A-405C9F9F69B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941236-557E-4E0D-AF20-1747903B3CB0}" type="presOf" srcId="{620D77AF-338E-400E-BD7A-405C9F9F69B9}" destId="{01B4ABE0-F4B2-4476-AF5E-6DAEDE95AF65}" srcOrd="1" destOrd="0" presId="urn:microsoft.com/office/officeart/2005/8/layout/vList4#1"/>
    <dgm:cxn modelId="{9A673E29-9576-47ED-A411-DC5548064006}" type="presOf" srcId="{5B64F000-5AA4-426E-B94A-4EE2A798083B}" destId="{02D281E4-2225-4171-BD50-CC1028EBB70A}" srcOrd="0" destOrd="0" presId="urn:microsoft.com/office/officeart/2005/8/layout/vList4#1"/>
    <dgm:cxn modelId="{80E5BB5F-C238-489A-84FE-F8E519BDC57F}" srcId="{5B64F000-5AA4-426E-B94A-4EE2A798083B}" destId="{EC01D972-ACE6-40C3-BFEB-35FC0F8BA0AB}" srcOrd="1" destOrd="0" parTransId="{9A9F5BA1-0669-4157-9F76-7B777A6C9898}" sibTransId="{C68BB2A0-43CB-487E-9A1F-FBD1413DE5BC}"/>
    <dgm:cxn modelId="{D480AEF4-1B32-4927-96BC-36258FDBE1E2}" type="presOf" srcId="{EC01D972-ACE6-40C3-BFEB-35FC0F8BA0AB}" destId="{39A5F0B7-FFE9-4705-9E85-86749E36CB5A}" srcOrd="1" destOrd="0" presId="urn:microsoft.com/office/officeart/2005/8/layout/vList4#1"/>
    <dgm:cxn modelId="{5D0143C0-8B8A-4959-82F7-357FE63E3026}" srcId="{5B64F000-5AA4-426E-B94A-4EE2A798083B}" destId="{3ECCFFF5-D976-4010-B1A6-D92BAB868E75}" srcOrd="0" destOrd="0" parTransId="{CB3F5634-08C8-4E60-8244-02A49B32AFB2}" sibTransId="{944E3B24-DEAB-478D-B804-6B83A7A1B7D5}"/>
    <dgm:cxn modelId="{0A3CF1A3-2D24-4B37-B915-CD755651FA17}" type="presOf" srcId="{620D77AF-338E-400E-BD7A-405C9F9F69B9}" destId="{80A4D6B0-DCB9-4691-B5CE-34D3F7B3B41E}" srcOrd="0" destOrd="0" presId="urn:microsoft.com/office/officeart/2005/8/layout/vList4#1"/>
    <dgm:cxn modelId="{89BB4CB3-1B05-41D8-8889-31E28D26410A}" type="presOf" srcId="{EC01D972-ACE6-40C3-BFEB-35FC0F8BA0AB}" destId="{9CF70DB8-8E47-4404-883E-BBD715019471}" srcOrd="0" destOrd="0" presId="urn:microsoft.com/office/officeart/2005/8/layout/vList4#1"/>
    <dgm:cxn modelId="{A747D52B-7CE9-4316-A94E-3D9526A929B4}" type="presOf" srcId="{3ECCFFF5-D976-4010-B1A6-D92BAB868E75}" destId="{B805FFD1-F57E-4382-AEBC-9AAD941B6369}" srcOrd="0" destOrd="0" presId="urn:microsoft.com/office/officeart/2005/8/layout/vList4#1"/>
    <dgm:cxn modelId="{DA7F0F0A-E2DA-43DB-A8C8-CCDEF6007EA3}" srcId="{5B64F000-5AA4-426E-B94A-4EE2A798083B}" destId="{620D77AF-338E-400E-BD7A-405C9F9F69B9}" srcOrd="2" destOrd="0" parTransId="{567F904F-88EF-4878-89E2-2FAE2B3DE94D}" sibTransId="{3FC92D86-156D-4CD5-885A-EF378557DDF4}"/>
    <dgm:cxn modelId="{E4062EA8-036A-4CEA-9E2A-01CFB3C4AE48}" type="presOf" srcId="{3ECCFFF5-D976-4010-B1A6-D92BAB868E75}" destId="{B703BFF6-5310-4962-8714-2D32F0CC2998}" srcOrd="1" destOrd="0" presId="urn:microsoft.com/office/officeart/2005/8/layout/vList4#1"/>
    <dgm:cxn modelId="{2D12B1AD-FA3B-41F0-ABF7-19D2038F176E}" type="presParOf" srcId="{02D281E4-2225-4171-BD50-CC1028EBB70A}" destId="{E1CF653B-D348-43A9-B3C8-707CC6B99129}" srcOrd="0" destOrd="0" presId="urn:microsoft.com/office/officeart/2005/8/layout/vList4#1"/>
    <dgm:cxn modelId="{8A00EB89-421A-4885-ADEA-5EEB1B1354F8}" type="presParOf" srcId="{E1CF653B-D348-43A9-B3C8-707CC6B99129}" destId="{B805FFD1-F57E-4382-AEBC-9AAD941B6369}" srcOrd="0" destOrd="0" presId="urn:microsoft.com/office/officeart/2005/8/layout/vList4#1"/>
    <dgm:cxn modelId="{4715EEEB-5B5E-4214-AD81-FAAFCC1EC019}" type="presParOf" srcId="{E1CF653B-D348-43A9-B3C8-707CC6B99129}" destId="{1535E884-8192-464D-B3C0-AA018897A7F6}" srcOrd="1" destOrd="0" presId="urn:microsoft.com/office/officeart/2005/8/layout/vList4#1"/>
    <dgm:cxn modelId="{488C31BA-6AA5-4F8D-B111-7B3259DF96BD}" type="presParOf" srcId="{E1CF653B-D348-43A9-B3C8-707CC6B99129}" destId="{B703BFF6-5310-4962-8714-2D32F0CC2998}" srcOrd="2" destOrd="0" presId="urn:microsoft.com/office/officeart/2005/8/layout/vList4#1"/>
    <dgm:cxn modelId="{CD6D8E02-9F17-4852-A929-41BCECE6C3CF}" type="presParOf" srcId="{02D281E4-2225-4171-BD50-CC1028EBB70A}" destId="{7B59642F-4270-4A00-B10E-14FF143090B7}" srcOrd="1" destOrd="0" presId="urn:microsoft.com/office/officeart/2005/8/layout/vList4#1"/>
    <dgm:cxn modelId="{890AD61E-119D-44F7-9F32-15A629B38831}" type="presParOf" srcId="{02D281E4-2225-4171-BD50-CC1028EBB70A}" destId="{83FE1D7E-B7A7-4AB1-B2B2-A1CC6D40B973}" srcOrd="2" destOrd="0" presId="urn:microsoft.com/office/officeart/2005/8/layout/vList4#1"/>
    <dgm:cxn modelId="{73722189-F0E0-418F-81B9-E83FBAD8BE23}" type="presParOf" srcId="{83FE1D7E-B7A7-4AB1-B2B2-A1CC6D40B973}" destId="{9CF70DB8-8E47-4404-883E-BBD715019471}" srcOrd="0" destOrd="0" presId="urn:microsoft.com/office/officeart/2005/8/layout/vList4#1"/>
    <dgm:cxn modelId="{4143A799-0636-4183-9FF3-8047C7EAC68A}" type="presParOf" srcId="{83FE1D7E-B7A7-4AB1-B2B2-A1CC6D40B973}" destId="{0348FC9E-33FE-4033-BC1A-0DD175865273}" srcOrd="1" destOrd="0" presId="urn:microsoft.com/office/officeart/2005/8/layout/vList4#1"/>
    <dgm:cxn modelId="{9C0D5616-922A-4527-B2EB-E3FC8DB7BC3F}" type="presParOf" srcId="{83FE1D7E-B7A7-4AB1-B2B2-A1CC6D40B973}" destId="{39A5F0B7-FFE9-4705-9E85-86749E36CB5A}" srcOrd="2" destOrd="0" presId="urn:microsoft.com/office/officeart/2005/8/layout/vList4#1"/>
    <dgm:cxn modelId="{59B78B3B-09B5-437B-A7FE-639BFDC3354C}" type="presParOf" srcId="{02D281E4-2225-4171-BD50-CC1028EBB70A}" destId="{DA051BC5-D3B5-4871-A2D3-E9A97C65BE59}" srcOrd="3" destOrd="0" presId="urn:microsoft.com/office/officeart/2005/8/layout/vList4#1"/>
    <dgm:cxn modelId="{E5D6126A-07C8-4175-9043-8B1E8094BBEE}" type="presParOf" srcId="{02D281E4-2225-4171-BD50-CC1028EBB70A}" destId="{E04E51FD-E34E-458F-BD21-C14B3E367A97}" srcOrd="4" destOrd="0" presId="urn:microsoft.com/office/officeart/2005/8/layout/vList4#1"/>
    <dgm:cxn modelId="{F59AAE81-9562-492E-9CA4-B5A88FF0ED9B}" type="presParOf" srcId="{E04E51FD-E34E-458F-BD21-C14B3E367A97}" destId="{80A4D6B0-DCB9-4691-B5CE-34D3F7B3B41E}" srcOrd="0" destOrd="0" presId="urn:microsoft.com/office/officeart/2005/8/layout/vList4#1"/>
    <dgm:cxn modelId="{2A966A4F-4224-4AD8-8E79-9287782D50C7}" type="presParOf" srcId="{E04E51FD-E34E-458F-BD21-C14B3E367A97}" destId="{D27E7C06-0F95-4C3B-8908-9E5237696A89}" srcOrd="1" destOrd="0" presId="urn:microsoft.com/office/officeart/2005/8/layout/vList4#1"/>
    <dgm:cxn modelId="{4C259510-6BFA-42D3-A034-3F39C78D8959}" type="presParOf" srcId="{E04E51FD-E34E-458F-BD21-C14B3E367A97}" destId="{01B4ABE0-F4B2-4476-AF5E-6DAEDE95AF65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05FFD1-F57E-4382-AEBC-9AAD941B6369}">
      <dsp:nvSpPr>
        <dsp:cNvPr id="0" name=""/>
        <dsp:cNvSpPr/>
      </dsp:nvSpPr>
      <dsp:spPr>
        <a:xfrm>
          <a:off x="0" y="0"/>
          <a:ext cx="7888961" cy="15692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 в объеме 47,1 млн.руб.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В 2022 году – ремонт дорог в м.о.г. Киреевск - ул. Дзержинского, ул.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Тесакова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, в м.о.г. Болохово – ул. Горняков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34718" y="0"/>
        <a:ext cx="6154242" cy="1569263"/>
      </dsp:txXfrm>
    </dsp:sp>
    <dsp:sp modelId="{1535E884-8192-464D-B3C0-AA018897A7F6}">
      <dsp:nvSpPr>
        <dsp:cNvPr id="0" name=""/>
        <dsp:cNvSpPr/>
      </dsp:nvSpPr>
      <dsp:spPr>
        <a:xfrm>
          <a:off x="156926" y="156926"/>
          <a:ext cx="1577792" cy="125541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CF70DB8-8E47-4404-883E-BBD715019471}">
      <dsp:nvSpPr>
        <dsp:cNvPr id="0" name=""/>
        <dsp:cNvSpPr/>
      </dsp:nvSpPr>
      <dsp:spPr>
        <a:xfrm>
          <a:off x="0" y="1726190"/>
          <a:ext cx="7888961" cy="14423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Жилье и городская среда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«Формирование комфортной городской среды» 28,8 млн.руб.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в 2022 году ремонт 14 дворовых территорий на сумму млн.руб. в г. Киреевск, г. Болохово, п. Бородинский, п. Приупский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Жилье - 19,8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kern="1200" dirty="0"/>
        </a:p>
      </dsp:txBody>
      <dsp:txXfrm>
        <a:off x="1734718" y="1726190"/>
        <a:ext cx="6154242" cy="1442326"/>
      </dsp:txXfrm>
    </dsp:sp>
    <dsp:sp modelId="{0348FC9E-33FE-4033-BC1A-0DD175865273}">
      <dsp:nvSpPr>
        <dsp:cNvPr id="0" name=""/>
        <dsp:cNvSpPr/>
      </dsp:nvSpPr>
      <dsp:spPr>
        <a:xfrm>
          <a:off x="156926" y="1819647"/>
          <a:ext cx="1577792" cy="125541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A4D6B0-DCB9-4691-B5CE-34D3F7B3B41E}">
      <dsp:nvSpPr>
        <dsp:cNvPr id="0" name=""/>
        <dsp:cNvSpPr/>
      </dsp:nvSpPr>
      <dsp:spPr>
        <a:xfrm>
          <a:off x="0" y="3325442"/>
          <a:ext cx="7888961" cy="15692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34718" y="3325442"/>
        <a:ext cx="6154242" cy="1569263"/>
      </dsp:txXfrm>
    </dsp:sp>
    <dsp:sp modelId="{D27E7C06-0F95-4C3B-8908-9E5237696A89}">
      <dsp:nvSpPr>
        <dsp:cNvPr id="0" name=""/>
        <dsp:cNvSpPr/>
      </dsp:nvSpPr>
      <dsp:spPr>
        <a:xfrm>
          <a:off x="156926" y="3482368"/>
          <a:ext cx="1577792" cy="125541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651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C24F7568-5836-4B5C-838D-36105F60B965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004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95575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43511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74690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986885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5374791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144320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54013-6F04-4B92-985C-D8B7C91225DC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017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29EF-6A98-49D1-953F-D21B396B9F9C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588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A021-F92B-4F05-8AF7-7EB8766D8511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6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D79E-EA96-4973-A531-908754B35D73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234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93-E628-40C3-8C3F-077A93DF9D7A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907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5D8CA-8950-4A88-992C-F86E8C07A21D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83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3BC4E-F227-4EBB-9F54-201A19544496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877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327B-9F73-45B5-9B5B-A0CAFD7BF46D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6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638D1-06E0-49D4-8AF8-C80E19A13612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0890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7F9D7-4126-40A6-BFF3-5815D2E00801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766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401CD8-7DF4-4A8D-9DF0-C389375BABD7}" type="datetime1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522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5" r:id="rId1"/>
    <p:sldLayoutId id="2147484266" r:id="rId2"/>
    <p:sldLayoutId id="2147484267" r:id="rId3"/>
    <p:sldLayoutId id="2147484268" r:id="rId4"/>
    <p:sldLayoutId id="2147484269" r:id="rId5"/>
    <p:sldLayoutId id="2147484270" r:id="rId6"/>
    <p:sldLayoutId id="2147484271" r:id="rId7"/>
    <p:sldLayoutId id="2147484272" r:id="rId8"/>
    <p:sldLayoutId id="2147484273" r:id="rId9"/>
    <p:sldLayoutId id="2147484274" r:id="rId10"/>
    <p:sldLayoutId id="2147484275" r:id="rId11"/>
    <p:sldLayoutId id="2147484276" r:id="rId12"/>
    <p:sldLayoutId id="2147484277" r:id="rId13"/>
    <p:sldLayoutId id="2147484278" r:id="rId14"/>
    <p:sldLayoutId id="2147484279" r:id="rId15"/>
    <p:sldLayoutId id="2147484280" r:id="rId16"/>
    <p:sldLayoutId id="2147484281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636912"/>
            <a:ext cx="7960968" cy="228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4000" b="1" dirty="0" smtClean="0">
                <a:solidFill>
                  <a:srgbClr val="C00000"/>
                </a:solidFill>
              </a:rPr>
              <a:t>Бюджет для граждан</a:t>
            </a:r>
          </a:p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3200" b="1" dirty="0" smtClean="0">
                <a:solidFill>
                  <a:srgbClr val="760000"/>
                </a:solidFill>
              </a:rPr>
              <a:t>Отчет об исполнении бюджета муниципального образования Киреевский район на </a:t>
            </a:r>
            <a:r>
              <a:rPr lang="ru-RU" sz="3200" b="1" dirty="0" smtClean="0">
                <a:solidFill>
                  <a:srgbClr val="760000"/>
                </a:solidFill>
              </a:rPr>
              <a:t>01.01.2023</a:t>
            </a:r>
            <a:endParaRPr lang="ru-RU" sz="3200" b="1" dirty="0" smtClean="0">
              <a:solidFill>
                <a:srgbClr val="76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5327678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</a:p>
        </p:txBody>
      </p:sp>
      <p:pic>
        <p:nvPicPr>
          <p:cNvPr id="7" name="Рисунок 6" descr="258d1c2193fa935cac6dadcf787c1ff3.gi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404664"/>
            <a:ext cx="1618366" cy="1971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Структура бюджета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" name="Содержимое 9" descr="rashody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10964" y="2490788"/>
            <a:ext cx="4530010" cy="3444875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65892" y="188640"/>
            <a:ext cx="7456438" cy="936104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муниципального образования Киреевский район за </a:t>
            </a:r>
            <a:r>
              <a:rPr lang="en-US" sz="24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2 год</a:t>
            </a:r>
            <a:endParaRPr lang="ru-RU" sz="2400" b="1" i="1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571899"/>
              </p:ext>
            </p:extLst>
          </p:nvPr>
        </p:nvGraphicFramePr>
        <p:xfrm>
          <a:off x="727790" y="1418559"/>
          <a:ext cx="7732642" cy="5034776"/>
        </p:xfrm>
        <a:graphic>
          <a:graphicData uri="http://schemas.openxmlformats.org/drawingml/2006/table">
            <a:tbl>
              <a:tblPr/>
              <a:tblGrid>
                <a:gridCol w="2813929"/>
                <a:gridCol w="1606345"/>
                <a:gridCol w="1629821"/>
                <a:gridCol w="1682547"/>
              </a:tblGrid>
              <a:tr h="1743102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Уточненные плановые назначения на 202</a:t>
                      </a: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млн.руб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месяцев 202</a:t>
                      </a:r>
                      <a:r>
                        <a:rPr lang="en-US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исполнения, 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536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524,7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531,7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101,3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9216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других бюджетов бюджетной системы РФ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2146,5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2101,9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6079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2671,2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2633,6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6079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2778,7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2664,3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95,9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5367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-107,5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-30,7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55808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</a:t>
            </a:r>
            <a:br>
              <a:rPr lang="ru-RU" sz="22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22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мес. 202</a:t>
            </a:r>
            <a:r>
              <a:rPr lang="en-US" sz="22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год (млн. руб.) </a:t>
            </a:r>
            <a:endParaRPr lang="ru-RU" sz="2200" b="1" i="1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453269195"/>
              </p:ext>
            </p:extLst>
          </p:nvPr>
        </p:nvGraphicFramePr>
        <p:xfrm>
          <a:off x="714348" y="1214422"/>
          <a:ext cx="792961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071538" y="71414"/>
            <a:ext cx="7764614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безвозмездных поступлений в бюджет муниципального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образования Киреевский район за 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год (млн.руб.)</a:t>
            </a: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4524427"/>
              </p:ext>
            </p:extLst>
          </p:nvPr>
        </p:nvGraphicFramePr>
        <p:xfrm>
          <a:off x="683568" y="1501892"/>
          <a:ext cx="7776864" cy="4663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200800" cy="497439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за 3 кв. </a:t>
            </a:r>
            <a:b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года, млн.руб.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1788661"/>
              </p:ext>
            </p:extLst>
          </p:nvPr>
        </p:nvGraphicFramePr>
        <p:xfrm>
          <a:off x="323528" y="1412777"/>
          <a:ext cx="835810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4449" y="692696"/>
            <a:ext cx="7498080" cy="5943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Национальные проекты,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реализуемые в Киреевском районе</a:t>
            </a:r>
            <a:r>
              <a:rPr lang="en-US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2022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году</a:t>
            </a:r>
            <a:endParaRPr lang="ru-RU" sz="2400" dirty="0">
              <a:solidFill>
                <a:srgbClr val="C00000"/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9656000"/>
              </p:ext>
            </p:extLst>
          </p:nvPr>
        </p:nvGraphicFramePr>
        <p:xfrm>
          <a:off x="683568" y="1340768"/>
          <a:ext cx="7888961" cy="4899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411760" y="4815658"/>
            <a:ext cx="57150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Региональный проект «Цифровая образовательная среда» – 6,4 млн.руб.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Современная школа 6,3</a:t>
            </a: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8110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2049</TotalTime>
  <Words>290</Words>
  <Application>Microsoft Office PowerPoint</Application>
  <PresentationFormat>Экран (4:3)</PresentationFormat>
  <Paragraphs>73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Garamond</vt:lpstr>
      <vt:lpstr>Times New Roman</vt:lpstr>
      <vt:lpstr>Натуральные материалы</vt:lpstr>
      <vt:lpstr>Презентация PowerPoint</vt:lpstr>
      <vt:lpstr>Структура бюджета</vt:lpstr>
      <vt:lpstr>Исполнение бюджета муниципального образования Киреевский район за 22 год</vt:lpstr>
      <vt:lpstr>Поступление налоговых и неналоговых доходов в бюджет муниципального образования Киреевский район  за 12 мес. 2022 год (млн. руб.) </vt:lpstr>
      <vt:lpstr>   Структура безвозмездных поступлений в бюджет муниципального образования Киреевский район за 2022 год (млн.руб.)  </vt:lpstr>
      <vt:lpstr>Структура расходов бюджета за 3 кв.  2022 года, млн.руб.</vt:lpstr>
      <vt:lpstr>Национальные проекты,  реализуемые в Киреевском районе в 2022 году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Лариса Николаевна Волчкова</cp:lastModifiedBy>
  <cp:revision>216</cp:revision>
  <dcterms:created xsi:type="dcterms:W3CDTF">2015-04-12T00:56:59Z</dcterms:created>
  <dcterms:modified xsi:type="dcterms:W3CDTF">2023-01-26T16:12:12Z</dcterms:modified>
</cp:coreProperties>
</file>