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0" r:id="rId1"/>
  </p:sldMasterIdLst>
  <p:notesMasterIdLst>
    <p:notesMasterId r:id="rId17"/>
  </p:notesMasterIdLst>
  <p:handoutMasterIdLst>
    <p:handoutMasterId r:id="rId18"/>
  </p:handoutMasterIdLst>
  <p:sldIdLst>
    <p:sldId id="263" r:id="rId2"/>
    <p:sldId id="262" r:id="rId3"/>
    <p:sldId id="279" r:id="rId4"/>
    <p:sldId id="285" r:id="rId5"/>
    <p:sldId id="256" r:id="rId6"/>
    <p:sldId id="258" r:id="rId7"/>
    <p:sldId id="266" r:id="rId8"/>
    <p:sldId id="286" r:id="rId9"/>
    <p:sldId id="270" r:id="rId10"/>
    <p:sldId id="278" r:id="rId11"/>
    <p:sldId id="281" r:id="rId12"/>
    <p:sldId id="282" r:id="rId13"/>
    <p:sldId id="283" r:id="rId14"/>
    <p:sldId id="287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EA96EA"/>
    <a:srgbClr val="FAFCAE"/>
    <a:srgbClr val="F7B8A7"/>
    <a:srgbClr val="D1E5EB"/>
    <a:srgbClr val="BE09F7"/>
    <a:srgbClr val="11CAEF"/>
    <a:srgbClr val="F7091A"/>
    <a:srgbClr val="990099"/>
    <a:srgbClr val="35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81" autoAdjust="0"/>
    <p:restoredTop sz="94624" autoAdjust="0"/>
  </p:normalViewPr>
  <p:slideViewPr>
    <p:cSldViewPr>
      <p:cViewPr varScale="1">
        <p:scale>
          <a:sx n="110" d="100"/>
          <a:sy n="110" d="100"/>
        </p:scale>
        <p:origin x="126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i="1" baseline="0" dirty="0" smtClean="0">
                <a:solidFill>
                  <a:srgbClr val="C00000"/>
                </a:solidFill>
              </a:rPr>
              <a:t>Доходы бюджета  2023 – 2025 годах (млн.руб.)</a:t>
            </a:r>
            <a:endParaRPr lang="ru-RU" sz="2400" b="1" i="1" baseline="0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472740504037179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260965290319446E-2"/>
          <c:y val="0.20843582460135046"/>
          <c:w val="0.89800379711248224"/>
          <c:h val="0.638671998944303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неналогоые 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515.5</c:v>
                </c:pt>
                <c:pt idx="1">
                  <c:v>537.70000000000005</c:v>
                </c:pt>
                <c:pt idx="2">
                  <c:v>560.1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1605.5</c:v>
                </c:pt>
                <c:pt idx="1">
                  <c:v>1318.8</c:v>
                </c:pt>
                <c:pt idx="2">
                  <c:v>1288.5</c:v>
                </c:pt>
              </c:numCache>
            </c:numRef>
          </c:val>
        </c:ser>
        <c:ser>
          <c:idx val="2"/>
          <c:order val="2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0554440"/>
        <c:axId val="200552088"/>
      </c:barChart>
      <c:catAx>
        <c:axId val="200554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552088"/>
        <c:crosses val="autoZero"/>
        <c:auto val="1"/>
        <c:lblAlgn val="ctr"/>
        <c:lblOffset val="100"/>
        <c:noMultiLvlLbl val="0"/>
      </c:catAx>
      <c:valAx>
        <c:axId val="200552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554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0.05"/>
          <c:y val="0.9122104148746113"/>
          <c:w val="0.88265895953757234"/>
          <c:h val="6.76215178984979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0"/>
          <a:tileRect/>
        </a:gradFill>
      </c:spPr>
    </c:sideWall>
    <c:backWall>
      <c:thickness val="0"/>
      <c:sp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16200000" scaled="0"/>
          <a:tileRect/>
        </a:gradFill>
      </c:spPr>
    </c:backWall>
    <c:plotArea>
      <c:layout>
        <c:manualLayout>
          <c:layoutTarget val="inner"/>
          <c:xMode val="edge"/>
          <c:yMode val="edge"/>
          <c:x val="3.2616573236410908E-2"/>
          <c:y val="7.8742022491328126E-2"/>
          <c:w val="0.87274546328827696"/>
          <c:h val="0.499489130837314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8106869152531124E-2"/>
                  <c:y val="-1.91229892789286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58431605546588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3168632110931725E-2"/>
                  <c:y val="7.33522094002511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230395069332320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-1.1851768899838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382504499791312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2.1399027180264089E-2"/>
                  <c:y val="-2.37035377996771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8.2303950693323209E-3"/>
                  <c:y val="2.3703537799677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1.316863211093172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baseline="0">
                    <a:solidFill>
                      <a:schemeClr val="accent6">
                        <a:lumMod val="50000"/>
                      </a:schemeClr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 на имущество организаций</c:v>
                </c:pt>
                <c:pt idx="4">
                  <c:v>Гос.пошлина</c:v>
                </c:pt>
                <c:pt idx="5">
                  <c:v>Аренда имущества</c:v>
                </c:pt>
                <c:pt idx="6">
                  <c:v>Доходы от продажи активов</c:v>
                </c:pt>
                <c:pt idx="7">
                  <c:v>Штрафы, санкции</c:v>
                </c:pt>
                <c:pt idx="8">
                  <c:v>Платные услуги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150.5</c:v>
                </c:pt>
                <c:pt idx="1">
                  <c:v>95</c:v>
                </c:pt>
                <c:pt idx="2">
                  <c:v>139.4</c:v>
                </c:pt>
                <c:pt idx="3">
                  <c:v>22.3</c:v>
                </c:pt>
                <c:pt idx="4">
                  <c:v>11</c:v>
                </c:pt>
                <c:pt idx="5">
                  <c:v>17.5</c:v>
                </c:pt>
                <c:pt idx="6">
                  <c:v>25.3</c:v>
                </c:pt>
                <c:pt idx="7">
                  <c:v>1.6</c:v>
                </c:pt>
                <c:pt idx="8">
                  <c:v>52.6</c:v>
                </c:pt>
                <c:pt idx="9">
                  <c:v>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5.7765449034801568E-2"/>
                  <c:y val="5.10856033670222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398897567743415E-2"/>
                  <c:y val="-7.11106133990318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8454095911191586E-2"/>
                  <c:y val="-6.37382532172420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1191967521224486E-2"/>
                  <c:y val="-7.90771099371085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4127978347482867E-2"/>
                  <c:y val="5.27180732914058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2.1485294232200924E-2"/>
                  <c:y val="-2.96272795058928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1191967521224486E-2"/>
                  <c:y val="-5.27180732914058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6015903918700749E-2"/>
                  <c:y val="-2.31882434996841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2812723134960641E-2"/>
                  <c:y val="-7.72941449989477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2.2778234013850984E-2"/>
                  <c:y val="-1.8035219351045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1.281272313496064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cap="all" baseline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 на имущество организаций</c:v>
                </c:pt>
                <c:pt idx="4">
                  <c:v>Гос.пошлина</c:v>
                </c:pt>
                <c:pt idx="5">
                  <c:v>Аренда имущества</c:v>
                </c:pt>
                <c:pt idx="6">
                  <c:v>Доходы от продажи активов</c:v>
                </c:pt>
                <c:pt idx="7">
                  <c:v>Штрафы, санкции</c:v>
                </c:pt>
                <c:pt idx="8">
                  <c:v>Платные услуги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157.1</c:v>
                </c:pt>
                <c:pt idx="1">
                  <c:v>84.8</c:v>
                </c:pt>
                <c:pt idx="2">
                  <c:v>144.4</c:v>
                </c:pt>
                <c:pt idx="3">
                  <c:v>22.3</c:v>
                </c:pt>
                <c:pt idx="4">
                  <c:v>9.9</c:v>
                </c:pt>
                <c:pt idx="5">
                  <c:v>15.6</c:v>
                </c:pt>
                <c:pt idx="6">
                  <c:v>11</c:v>
                </c:pt>
                <c:pt idx="7">
                  <c:v>1.6</c:v>
                </c:pt>
                <c:pt idx="8">
                  <c:v>67.599999999999994</c:v>
                </c:pt>
                <c:pt idx="9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0552480"/>
        <c:axId val="200553656"/>
        <c:axId val="0"/>
      </c:bar3DChart>
      <c:catAx>
        <c:axId val="200552480"/>
        <c:scaling>
          <c:orientation val="minMax"/>
        </c:scaling>
        <c:delete val="0"/>
        <c:axPos val="b"/>
        <c:numFmt formatCode="General" sourceLinked="0"/>
        <c:majorTickMark val="cross"/>
        <c:minorTickMark val="none"/>
        <c:tickLblPos val="low"/>
        <c:txPr>
          <a:bodyPr/>
          <a:lstStyle/>
          <a:p>
            <a:pPr>
              <a:defRPr sz="1400" b="1" i="1" baseline="0">
                <a:solidFill>
                  <a:srgbClr val="C00000"/>
                </a:solidFill>
              </a:defRPr>
            </a:pPr>
            <a:endParaRPr lang="ru-RU"/>
          </a:p>
        </c:txPr>
        <c:crossAx val="200553656"/>
        <c:crosses val="autoZero"/>
        <c:auto val="1"/>
        <c:lblAlgn val="ctr"/>
        <c:lblOffset val="100"/>
        <c:noMultiLvlLbl val="0"/>
      </c:catAx>
      <c:valAx>
        <c:axId val="200553656"/>
        <c:scaling>
          <c:orientation val="minMax"/>
        </c:scaling>
        <c:delete val="0"/>
        <c:axPos val="r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Times New Roman" pitchFamily="18" charset="0"/>
              </a:defRPr>
            </a:pPr>
            <a:endParaRPr lang="ru-RU"/>
          </a:p>
        </c:txPr>
        <c:crossAx val="200552480"/>
        <c:crosses val="max"/>
        <c:crossBetween val="between"/>
        <c:majorUnit val="30"/>
      </c:valAx>
      <c:spPr>
        <a:gradFill>
          <a:gsLst>
            <a:gs pos="0">
              <a:srgbClr val="2DA2BF">
                <a:lumMod val="20000"/>
                <a:lumOff val="80000"/>
              </a:srgb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78466133400877314"/>
          <c:y val="0.79464876825132091"/>
          <c:w val="0.17514526971328673"/>
          <c:h val="0.12200490868538692"/>
        </c:manualLayout>
      </c:layout>
      <c:overlay val="0"/>
      <c:txPr>
        <a:bodyPr/>
        <a:lstStyle/>
        <a:p>
          <a:pPr>
            <a:defRPr b="1" i="0"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6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235716041445831"/>
          <c:y val="9.0205365619011268E-2"/>
          <c:w val="0.58223786019878399"/>
          <c:h val="0.8242068410606163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9.1355083986056698E-3"/>
                  <c:y val="-3.018974803359041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3165212191990658"/>
                  <c:y val="-9.429759424068008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3927698686630507E-2"/>
                  <c:y val="2.369426302421779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0961204549570889E-2"/>
                  <c:y val="0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417976827058829"/>
                      <c:h val="0.23120140027755665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286.7</c:v>
                </c:pt>
                <c:pt idx="1">
                  <c:v>837.2</c:v>
                </c:pt>
                <c:pt idx="2">
                  <c:v>328.9</c:v>
                </c:pt>
                <c:pt idx="3">
                  <c:v>152.69999999999999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rgbClr val="F7091A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69.8</c:v>
                </c:pt>
                <c:pt idx="1">
                  <c:v>81.400000000000006</c:v>
                </c:pt>
                <c:pt idx="2">
                  <c:v>79.3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Региональный бюджет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1256</c:v>
                </c:pt>
                <c:pt idx="1">
                  <c:v>1004.6</c:v>
                </c:pt>
                <c:pt idx="2">
                  <c:v>941.4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841.5</c:v>
                </c:pt>
                <c:pt idx="1">
                  <c:v>797.4</c:v>
                </c:pt>
                <c:pt idx="2">
                  <c:v>855.9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0554832"/>
        <c:axId val="200552872"/>
        <c:axId val="0"/>
      </c:bar3DChart>
      <c:catAx>
        <c:axId val="20055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552872"/>
        <c:crosses val="autoZero"/>
        <c:auto val="1"/>
        <c:lblAlgn val="ctr"/>
        <c:lblOffset val="100"/>
        <c:noMultiLvlLbl val="0"/>
      </c:catAx>
      <c:valAx>
        <c:axId val="200552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55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3156170184609279"/>
          <c:w val="0.99802497231198706"/>
          <c:h val="0.148270230927016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407635332988833E-2"/>
          <c:y val="0.13848262938383038"/>
          <c:w val="0.54613849795356462"/>
          <c:h val="0.824857990540121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Расходы, млн. руб.</c:v>
                </c:pt>
              </c:strCache>
            </c:strRef>
          </c:tx>
          <c:dPt>
            <c:idx val="0"/>
            <c:bubble3D val="0"/>
            <c:spPr>
              <a:solidFill>
                <a:srgbClr val="66FFFF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35A42C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C00000"/>
              </a:solidFill>
            </c:spPr>
          </c:dPt>
          <c:dPt>
            <c:idx val="5"/>
            <c:bubble3D val="0"/>
            <c:spPr>
              <a:solidFill>
                <a:srgbClr val="FFFF00"/>
              </a:solidFill>
            </c:spPr>
          </c:dPt>
          <c:dPt>
            <c:idx val="6"/>
            <c:bubble3D val="0"/>
            <c:spPr>
              <a:solidFill>
                <a:srgbClr val="00B0F0"/>
              </a:solidFill>
            </c:spPr>
          </c:dPt>
          <c:dPt>
            <c:idx val="7"/>
            <c:bubble3D val="0"/>
            <c:spPr>
              <a:solidFill>
                <a:srgbClr val="F7091A"/>
              </a:solidFill>
            </c:spPr>
          </c:dPt>
          <c:dPt>
            <c:idx val="8"/>
            <c:bubble3D val="0"/>
            <c:spPr>
              <a:solidFill>
                <a:srgbClr val="BE09F7"/>
              </a:solidFill>
            </c:spPr>
          </c:dPt>
          <c:dLbls>
            <c:dLbl>
              <c:idx val="0"/>
              <c:layout>
                <c:manualLayout>
                  <c:x val="-8.3386597691102779E-2"/>
                  <c:y val="-0.1237834787626216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7090162922023898E-2"/>
                  <c:y val="-0.14542482956352326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4687970511712745E-2"/>
                  <c:y val="-0.14674499329724858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4331604673597492E-4"/>
                  <c:y val="-6.016605808033342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8996276477368224E-2"/>
                  <c:y val="-4.135744990752138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0297810633226621E-4"/>
                  <c:y val="-6.180402368705512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0952107263017775"/>
                  <c:y val="7.171845624069932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5.7612224087067933E-2"/>
                  <c:y val="1.764239847612842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5.9410981279883089E-3"/>
                  <c:y val="-6.88043280851030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5.5411006290651162E-2"/>
                  <c:y val="-2.36574226747523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 i="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Культура и спорт </c:v>
                </c:pt>
                <c:pt idx="1">
                  <c:v>ЖКХ</c:v>
                </c:pt>
                <c:pt idx="2">
                  <c:v>Социальная политика</c:v>
                </c:pt>
                <c:pt idx="3">
                  <c:v>Национальная безопасность </c:v>
                </c:pt>
                <c:pt idx="4">
                  <c:v>Национальная экономика</c:v>
                </c:pt>
                <c:pt idx="5">
                  <c:v>Национальная оборона</c:v>
                </c:pt>
                <c:pt idx="6">
                  <c:v>Образование</c:v>
                </c:pt>
                <c:pt idx="7">
                  <c:v>Межбюджетные трансферты</c:v>
                </c:pt>
                <c:pt idx="8">
                  <c:v>Общегосударственные расходы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139.5</c:v>
                </c:pt>
                <c:pt idx="1">
                  <c:v>267</c:v>
                </c:pt>
                <c:pt idx="2">
                  <c:v>27.6</c:v>
                </c:pt>
                <c:pt idx="3">
                  <c:v>5.9</c:v>
                </c:pt>
                <c:pt idx="4">
                  <c:v>211.6</c:v>
                </c:pt>
                <c:pt idx="5">
                  <c:v>4.9000000000000004</c:v>
                </c:pt>
                <c:pt idx="6">
                  <c:v>1295.9000000000001</c:v>
                </c:pt>
                <c:pt idx="7">
                  <c:v>57.7</c:v>
                </c:pt>
                <c:pt idx="8">
                  <c:v>157.19999999999999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326332332580273"/>
          <c:y val="0"/>
          <c:w val="0.33538208250628726"/>
          <c:h val="1"/>
        </c:manualLayout>
      </c:layout>
      <c:overlay val="0"/>
      <c:spPr>
        <a:noFill/>
      </c:spPr>
      <c:txPr>
        <a:bodyPr/>
        <a:lstStyle/>
        <a:p>
          <a:pPr algn="l">
            <a:defRPr sz="1600" b="1" i="0" kern="0" spc="-50"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Обеспечение жильем молодых семей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8.3000000000000007</c:v>
                </c:pt>
                <c:pt idx="1">
                  <c:v>8.3000000000000007</c:v>
                </c:pt>
                <c:pt idx="2">
                  <c:v>9.4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Муниципальная пенсия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3.6</c:v>
                </c:pt>
                <c:pt idx="1">
                  <c:v>3.6</c:v>
                </c:pt>
                <c:pt idx="2">
                  <c:v>3.7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Материнский капитал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3.2</c:v>
                </c:pt>
                <c:pt idx="1">
                  <c:v>3.2</c:v>
                </c:pt>
                <c:pt idx="2">
                  <c:v>3.2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Пособие почётным гражданам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0.8</c:v>
                </c:pt>
                <c:pt idx="1">
                  <c:v>0.8</c:v>
                </c:pt>
                <c:pt idx="2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0440640"/>
        <c:axId val="200442208"/>
        <c:axId val="0"/>
      </c:bar3DChart>
      <c:catAx>
        <c:axId val="20044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442208"/>
        <c:crosses val="autoZero"/>
        <c:auto val="1"/>
        <c:lblAlgn val="ctr"/>
        <c:lblOffset val="100"/>
        <c:noMultiLvlLbl val="0"/>
      </c:catAx>
      <c:valAx>
        <c:axId val="200442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440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4" Type="http://schemas.openxmlformats.org/officeDocument/2006/relationships/image" Target="../media/image8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4" Type="http://schemas.openxmlformats.org/officeDocument/2006/relationships/image" Target="../media/image8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64F000-5AA4-426E-B94A-4EE2A798083B}" type="doc">
      <dgm:prSet loTypeId="urn:microsoft.com/office/officeart/2005/8/layout/vList4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CCFFF5-D976-4010-B1A6-D92BAB868E75}">
      <dgm:prSet phldrT="[Текст]" custT="1"/>
      <dgm:sp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algn="just"/>
          <a:r>
            <a: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Безопасные качественные автомобильные дороги</a:t>
          </a:r>
        </a:p>
        <a:p>
          <a:pPr algn="just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Региональный проект «Дорожная сеть» в объеме 108,0 млн.руб.</a:t>
          </a:r>
        </a:p>
        <a:p>
          <a:pPr algn="just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В 2023 году – ремонт дорог в м.о.г. Киреевск - ул. Геологов, ул. Горняков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B3F5634-08C8-4E60-8244-02A49B32AFB2}" type="parTrans" cxnId="{5D0143C0-8B8A-4959-82F7-357FE63E3026}">
      <dgm:prSet/>
      <dgm:spPr/>
      <dgm:t>
        <a:bodyPr/>
        <a:lstStyle/>
        <a:p>
          <a:endParaRPr lang="ru-RU"/>
        </a:p>
      </dgm:t>
    </dgm:pt>
    <dgm:pt modelId="{944E3B24-DEAB-478D-B804-6B83A7A1B7D5}" type="sibTrans" cxnId="{5D0143C0-8B8A-4959-82F7-357FE63E3026}">
      <dgm:prSet/>
      <dgm:spPr/>
      <dgm:t>
        <a:bodyPr/>
        <a:lstStyle/>
        <a:p>
          <a:endParaRPr lang="ru-RU"/>
        </a:p>
      </dgm:t>
    </dgm:pt>
    <dgm:pt modelId="{620D77AF-338E-400E-BD7A-405C9F9F69B9}">
      <dgm:prSet/>
      <dgm:spPr>
        <a:gradFill rotWithShape="0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67F904F-88EF-4878-89E2-2FAE2B3DE94D}" type="parTrans" cxnId="{DA7F0F0A-E2DA-43DB-A8C8-CCDEF6007EA3}">
      <dgm:prSet/>
      <dgm:spPr/>
      <dgm:t>
        <a:bodyPr/>
        <a:lstStyle/>
        <a:p>
          <a:endParaRPr lang="ru-RU"/>
        </a:p>
      </dgm:t>
    </dgm:pt>
    <dgm:pt modelId="{3FC92D86-156D-4CD5-885A-EF378557DDF4}" type="sibTrans" cxnId="{DA7F0F0A-E2DA-43DB-A8C8-CCDEF6007EA3}">
      <dgm:prSet/>
      <dgm:spPr/>
      <dgm:t>
        <a:bodyPr/>
        <a:lstStyle/>
        <a:p>
          <a:endParaRPr lang="ru-RU"/>
        </a:p>
      </dgm:t>
    </dgm:pt>
    <dgm:pt modelId="{02D281E4-2225-4171-BD50-CC1028EBB70A}" type="pres">
      <dgm:prSet presAssocID="{5B64F000-5AA4-426E-B94A-4EE2A798083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CF653B-D348-43A9-B3C8-707CC6B99129}" type="pres">
      <dgm:prSet presAssocID="{3ECCFFF5-D976-4010-B1A6-D92BAB868E75}" presName="comp" presStyleCnt="0"/>
      <dgm:spPr/>
    </dgm:pt>
    <dgm:pt modelId="{B805FFD1-F57E-4382-AEBC-9AAD941B6369}" type="pres">
      <dgm:prSet presAssocID="{3ECCFFF5-D976-4010-B1A6-D92BAB868E75}" presName="box" presStyleLbl="node1" presStyleIdx="0" presStyleCnt="2" custLinFactNeighborX="317" custLinFactNeighborY="2219"/>
      <dgm:spPr/>
      <dgm:t>
        <a:bodyPr/>
        <a:lstStyle/>
        <a:p>
          <a:endParaRPr lang="ru-RU"/>
        </a:p>
      </dgm:t>
    </dgm:pt>
    <dgm:pt modelId="{1535E884-8192-464D-B3C0-AA018897A7F6}" type="pres">
      <dgm:prSet presAssocID="{3ECCFFF5-D976-4010-B1A6-D92BAB868E75}" presName="img" presStyleLbl="fgImgPlace1" presStyleIdx="0" presStyleCnt="2" custScaleX="96154" custScaleY="8639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03BFF6-5310-4962-8714-2D32F0CC2998}" type="pres">
      <dgm:prSet presAssocID="{3ECCFFF5-D976-4010-B1A6-D92BAB868E75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59642F-4270-4A00-B10E-14FF143090B7}" type="pres">
      <dgm:prSet presAssocID="{944E3B24-DEAB-478D-B804-6B83A7A1B7D5}" presName="spacer" presStyleCnt="0"/>
      <dgm:spPr/>
    </dgm:pt>
    <dgm:pt modelId="{E04E51FD-E34E-458F-BD21-C14B3E367A97}" type="pres">
      <dgm:prSet presAssocID="{620D77AF-338E-400E-BD7A-405C9F9F69B9}" presName="comp" presStyleCnt="0"/>
      <dgm:spPr/>
    </dgm:pt>
    <dgm:pt modelId="{80A4D6B0-DCB9-4691-B5CE-34D3F7B3B41E}" type="pres">
      <dgm:prSet presAssocID="{620D77AF-338E-400E-BD7A-405C9F9F69B9}" presName="box" presStyleLbl="node1" presStyleIdx="1" presStyleCnt="2"/>
      <dgm:spPr/>
      <dgm:t>
        <a:bodyPr/>
        <a:lstStyle/>
        <a:p>
          <a:endParaRPr lang="ru-RU"/>
        </a:p>
      </dgm:t>
    </dgm:pt>
    <dgm:pt modelId="{D27E7C06-0F95-4C3B-8908-9E5237696A89}" type="pres">
      <dgm:prSet presAssocID="{620D77AF-338E-400E-BD7A-405C9F9F69B9}" presName="img" presStyleLbl="fgImgPlace1" presStyleIdx="1" presStyleCnt="2" custScaleX="105401" custScaleY="8340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1B4ABE0-F4B2-4476-AF5E-6DAEDE95AF65}" type="pres">
      <dgm:prSet presAssocID="{620D77AF-338E-400E-BD7A-405C9F9F69B9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0143C0-8B8A-4959-82F7-357FE63E3026}" srcId="{5B64F000-5AA4-426E-B94A-4EE2A798083B}" destId="{3ECCFFF5-D976-4010-B1A6-D92BAB868E75}" srcOrd="0" destOrd="0" parTransId="{CB3F5634-08C8-4E60-8244-02A49B32AFB2}" sibTransId="{944E3B24-DEAB-478D-B804-6B83A7A1B7D5}"/>
    <dgm:cxn modelId="{2988EB35-00B1-46A0-8292-50E8DF67C37C}" type="presOf" srcId="{620D77AF-338E-400E-BD7A-405C9F9F69B9}" destId="{01B4ABE0-F4B2-4476-AF5E-6DAEDE95AF65}" srcOrd="1" destOrd="0" presId="urn:microsoft.com/office/officeart/2005/8/layout/vList4#1"/>
    <dgm:cxn modelId="{D61A9A00-9A1B-4CEC-93A3-65529E877D97}" type="presOf" srcId="{3ECCFFF5-D976-4010-B1A6-D92BAB868E75}" destId="{B703BFF6-5310-4962-8714-2D32F0CC2998}" srcOrd="1" destOrd="0" presId="urn:microsoft.com/office/officeart/2005/8/layout/vList4#1"/>
    <dgm:cxn modelId="{AD992F1F-0F56-4940-80E1-77FA81DBF91C}" type="presOf" srcId="{5B64F000-5AA4-426E-B94A-4EE2A798083B}" destId="{02D281E4-2225-4171-BD50-CC1028EBB70A}" srcOrd="0" destOrd="0" presId="urn:microsoft.com/office/officeart/2005/8/layout/vList4#1"/>
    <dgm:cxn modelId="{EC7A7A4E-1A49-4A50-A7E2-C6562B668EF4}" type="presOf" srcId="{620D77AF-338E-400E-BD7A-405C9F9F69B9}" destId="{80A4D6B0-DCB9-4691-B5CE-34D3F7B3B41E}" srcOrd="0" destOrd="0" presId="urn:microsoft.com/office/officeart/2005/8/layout/vList4#1"/>
    <dgm:cxn modelId="{82747065-09CA-40B0-B463-01CD48A59C60}" type="presOf" srcId="{3ECCFFF5-D976-4010-B1A6-D92BAB868E75}" destId="{B805FFD1-F57E-4382-AEBC-9AAD941B6369}" srcOrd="0" destOrd="0" presId="urn:microsoft.com/office/officeart/2005/8/layout/vList4#1"/>
    <dgm:cxn modelId="{DA7F0F0A-E2DA-43DB-A8C8-CCDEF6007EA3}" srcId="{5B64F000-5AA4-426E-B94A-4EE2A798083B}" destId="{620D77AF-338E-400E-BD7A-405C9F9F69B9}" srcOrd="1" destOrd="0" parTransId="{567F904F-88EF-4878-89E2-2FAE2B3DE94D}" sibTransId="{3FC92D86-156D-4CD5-885A-EF378557DDF4}"/>
    <dgm:cxn modelId="{08109437-6B41-41DD-8E46-DE3FC2B73C3A}" type="presParOf" srcId="{02D281E4-2225-4171-BD50-CC1028EBB70A}" destId="{E1CF653B-D348-43A9-B3C8-707CC6B99129}" srcOrd="0" destOrd="0" presId="urn:microsoft.com/office/officeart/2005/8/layout/vList4#1"/>
    <dgm:cxn modelId="{5896A39A-8F01-4854-B4A0-1BBE7F818696}" type="presParOf" srcId="{E1CF653B-D348-43A9-B3C8-707CC6B99129}" destId="{B805FFD1-F57E-4382-AEBC-9AAD941B6369}" srcOrd="0" destOrd="0" presId="urn:microsoft.com/office/officeart/2005/8/layout/vList4#1"/>
    <dgm:cxn modelId="{38D63424-4499-4466-A7B5-1AD483B013BA}" type="presParOf" srcId="{E1CF653B-D348-43A9-B3C8-707CC6B99129}" destId="{1535E884-8192-464D-B3C0-AA018897A7F6}" srcOrd="1" destOrd="0" presId="urn:microsoft.com/office/officeart/2005/8/layout/vList4#1"/>
    <dgm:cxn modelId="{A6C2AE60-DA27-44AF-AC3A-A7EAB4F38E6F}" type="presParOf" srcId="{E1CF653B-D348-43A9-B3C8-707CC6B99129}" destId="{B703BFF6-5310-4962-8714-2D32F0CC2998}" srcOrd="2" destOrd="0" presId="urn:microsoft.com/office/officeart/2005/8/layout/vList4#1"/>
    <dgm:cxn modelId="{2B8131A9-A8CF-4C63-B828-7BD8D86C83DC}" type="presParOf" srcId="{02D281E4-2225-4171-BD50-CC1028EBB70A}" destId="{7B59642F-4270-4A00-B10E-14FF143090B7}" srcOrd="1" destOrd="0" presId="urn:microsoft.com/office/officeart/2005/8/layout/vList4#1"/>
    <dgm:cxn modelId="{53596D35-42DB-4F00-99D0-385BD2C41C30}" type="presParOf" srcId="{02D281E4-2225-4171-BD50-CC1028EBB70A}" destId="{E04E51FD-E34E-458F-BD21-C14B3E367A97}" srcOrd="2" destOrd="0" presId="urn:microsoft.com/office/officeart/2005/8/layout/vList4#1"/>
    <dgm:cxn modelId="{A4156CAC-2B4B-40DF-9807-E4967DF13261}" type="presParOf" srcId="{E04E51FD-E34E-458F-BD21-C14B3E367A97}" destId="{80A4D6B0-DCB9-4691-B5CE-34D3F7B3B41E}" srcOrd="0" destOrd="0" presId="urn:microsoft.com/office/officeart/2005/8/layout/vList4#1"/>
    <dgm:cxn modelId="{2F9BBD33-4F71-4D4A-B28F-971562948286}" type="presParOf" srcId="{E04E51FD-E34E-458F-BD21-C14B3E367A97}" destId="{D27E7C06-0F95-4C3B-8908-9E5237696A89}" srcOrd="1" destOrd="0" presId="urn:microsoft.com/office/officeart/2005/8/layout/vList4#1"/>
    <dgm:cxn modelId="{3D2B155C-2C85-4158-AFFA-A63E57CFEE24}" type="presParOf" srcId="{E04E51FD-E34E-458F-BD21-C14B3E367A97}" destId="{01B4ABE0-F4B2-4476-AF5E-6DAEDE95AF65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084A70-F0D4-4390-A8D9-01B6FF3A7A09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8FE7B9-15F4-4CA5-97B2-15922423D8A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D1E5EB"/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Строительство котельной в г. Киреевск – 167,9 млн.руб.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B73F79C-7AA9-4DF7-A39F-15DA4149B7E7}" type="parTrans" cxnId="{D9099030-6C6D-4618-BDC9-EE9510446141}">
      <dgm:prSet/>
      <dgm:spPr/>
      <dgm:t>
        <a:bodyPr/>
        <a:lstStyle/>
        <a:p>
          <a:endParaRPr lang="ru-RU"/>
        </a:p>
      </dgm:t>
    </dgm:pt>
    <dgm:pt modelId="{20A9A5E7-53D3-443B-A6DC-D834E86B9CF1}" type="sibTrans" cxnId="{D9099030-6C6D-4618-BDC9-EE9510446141}">
      <dgm:prSet/>
      <dgm:spPr/>
      <dgm:t>
        <a:bodyPr/>
        <a:lstStyle/>
        <a:p>
          <a:endParaRPr lang="ru-RU"/>
        </a:p>
      </dgm:t>
    </dgm:pt>
    <dgm:pt modelId="{DE9EB4BA-6EB7-4F98-9894-21394A64878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D1E5EB"/>
        </a:solidFill>
      </dgm:spPr>
      <dgm:t>
        <a:bodyPr/>
        <a:lstStyle/>
        <a:p>
          <a:pPr algn="just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Реконструкция станции водоподготовки в п. Бородинский – 44,7 млн.руб.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A49FC2A-C9F4-490E-AD4B-ED3E3199B0ED}" type="parTrans" cxnId="{DE69F3E3-A8BB-423E-85DA-29727B62E0C3}">
      <dgm:prSet/>
      <dgm:spPr/>
      <dgm:t>
        <a:bodyPr/>
        <a:lstStyle/>
        <a:p>
          <a:endParaRPr lang="ru-RU"/>
        </a:p>
      </dgm:t>
    </dgm:pt>
    <dgm:pt modelId="{DDE95B9A-32E6-4DA9-9C5A-FCB65BE47E3A}" type="sibTrans" cxnId="{DE69F3E3-A8BB-423E-85DA-29727B62E0C3}">
      <dgm:prSet/>
      <dgm:spPr/>
      <dgm:t>
        <a:bodyPr/>
        <a:lstStyle/>
        <a:p>
          <a:endParaRPr lang="ru-RU"/>
        </a:p>
      </dgm:t>
    </dgm:pt>
    <dgm:pt modelId="{893ECC27-3545-468C-8737-B5CF8D97A97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D1E5EB"/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Завершение строительства газопроводов в м.о. Шварцевское, город Болохово на сумму 9,3 млн.руб.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734CEC69-848E-4749-B57C-6DEEDBCA422E}" type="parTrans" cxnId="{8FC8F46B-AEB1-4630-86DE-320A846FF86E}">
      <dgm:prSet/>
      <dgm:spPr/>
      <dgm:t>
        <a:bodyPr/>
        <a:lstStyle/>
        <a:p>
          <a:endParaRPr lang="ru-RU"/>
        </a:p>
      </dgm:t>
    </dgm:pt>
    <dgm:pt modelId="{B20FCD99-8F08-4BC2-8A01-920D4CF5B06F}" type="sibTrans" cxnId="{8FC8F46B-AEB1-4630-86DE-320A846FF86E}">
      <dgm:prSet/>
      <dgm:spPr/>
      <dgm:t>
        <a:bodyPr/>
        <a:lstStyle/>
        <a:p>
          <a:endParaRPr lang="ru-RU"/>
        </a:p>
      </dgm:t>
    </dgm:pt>
    <dgm:pt modelId="{7E54047C-2721-48F5-93E0-0A7B114509A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D1E5EB"/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Разработка проекта очистных сооружений в г. Киреевск -  13,2 млн.руб.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80AF620-7175-4728-8356-A35A06229ED9}" type="parTrans" cxnId="{72D54B05-B738-49C7-8FE6-B5BCA06B17AD}">
      <dgm:prSet/>
      <dgm:spPr/>
      <dgm:t>
        <a:bodyPr/>
        <a:lstStyle/>
        <a:p>
          <a:endParaRPr lang="ru-RU"/>
        </a:p>
      </dgm:t>
    </dgm:pt>
    <dgm:pt modelId="{0BD228D8-2509-4319-BF84-257FAD6BAC9D}" type="sibTrans" cxnId="{72D54B05-B738-49C7-8FE6-B5BCA06B17AD}">
      <dgm:prSet/>
      <dgm:spPr/>
      <dgm:t>
        <a:bodyPr/>
        <a:lstStyle/>
        <a:p>
          <a:endParaRPr lang="ru-RU"/>
        </a:p>
      </dgm:t>
    </dgm:pt>
    <dgm:pt modelId="{C89150A2-7A19-4567-9D7C-AB16253E0552}" type="pres">
      <dgm:prSet presAssocID="{B9084A70-F0D4-4390-A8D9-01B6FF3A7A0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84275E-DC72-4B67-A062-098CE7B81A50}" type="pres">
      <dgm:prSet presAssocID="{D68FE7B9-15F4-4CA5-97B2-15922423D8A8}" presName="composite" presStyleCnt="0"/>
      <dgm:spPr/>
    </dgm:pt>
    <dgm:pt modelId="{B6F468CE-4EBA-4F50-81D1-6CADACF22B0D}" type="pres">
      <dgm:prSet presAssocID="{D68FE7B9-15F4-4CA5-97B2-15922423D8A8}" presName="imgShp" presStyleLbl="fgImgPlace1" presStyleIdx="0" presStyleCnt="4" custScaleX="139396" custScaleY="105263" custLinFactNeighborX="-86051" custLinFactNeighborY="-821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86DF7F0-E7E4-445B-93EB-4D14A7D4415A}" type="pres">
      <dgm:prSet presAssocID="{D68FE7B9-15F4-4CA5-97B2-15922423D8A8}" presName="txShp" presStyleLbl="node1" presStyleIdx="0" presStyleCnt="4" custScaleX="138292" custLinFactNeighborX="5878" custLinFactNeighborY="-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3D07F1-AE5B-4EC3-9AA9-4D810D9131F9}" type="pres">
      <dgm:prSet presAssocID="{20A9A5E7-53D3-443B-A6DC-D834E86B9CF1}" presName="spacing" presStyleCnt="0"/>
      <dgm:spPr/>
    </dgm:pt>
    <dgm:pt modelId="{89768996-7AE5-410F-9A9C-AC24EDF4E81F}" type="pres">
      <dgm:prSet presAssocID="{DE9EB4BA-6EB7-4F98-9894-21394A648783}" presName="composite" presStyleCnt="0"/>
      <dgm:spPr/>
    </dgm:pt>
    <dgm:pt modelId="{D1115EB8-6C86-4943-A7A6-F474C616602E}" type="pres">
      <dgm:prSet presAssocID="{DE9EB4BA-6EB7-4F98-9894-21394A648783}" presName="imgShp" presStyleLbl="fgImgPlace1" presStyleIdx="1" presStyleCnt="4" custScaleX="147546" custScaleY="104369" custLinFactNeighborX="-71681" custLinFactNeighborY="-1258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D71A30D-FE55-40F5-AF0F-3A0BDE9A8E8B}" type="pres">
      <dgm:prSet presAssocID="{DE9EB4BA-6EB7-4F98-9894-21394A648783}" presName="txShp" presStyleLbl="node1" presStyleIdx="1" presStyleCnt="4" custScaleX="135545" custLinFactNeighborX="10246" custLinFactNeighborY="-4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35A912-66CD-463B-86AA-26ACBA27D976}" type="pres">
      <dgm:prSet presAssocID="{DDE95B9A-32E6-4DA9-9C5A-FCB65BE47E3A}" presName="spacing" presStyleCnt="0"/>
      <dgm:spPr/>
    </dgm:pt>
    <dgm:pt modelId="{C55C032A-3126-4247-B7E7-550CB22B3AB0}" type="pres">
      <dgm:prSet presAssocID="{893ECC27-3545-468C-8737-B5CF8D97A97B}" presName="composite" presStyleCnt="0"/>
      <dgm:spPr/>
    </dgm:pt>
    <dgm:pt modelId="{51303693-F0D0-4061-A176-8B4FB72D83F1}" type="pres">
      <dgm:prSet presAssocID="{893ECC27-3545-468C-8737-B5CF8D97A97B}" presName="imgShp" presStyleLbl="fgImgPlace1" presStyleIdx="2" presStyleCnt="4" custScaleX="151290" custScaleY="97533" custLinFactNeighborX="-69809" custLinFactNeighborY="-95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E10DA5C-144F-4F45-8BA8-F668E9C65D62}" type="pres">
      <dgm:prSet presAssocID="{893ECC27-3545-468C-8737-B5CF8D97A97B}" presName="txShp" presStyleLbl="node1" presStyleIdx="2" presStyleCnt="4" custScaleX="136634" custLinFactNeighborX="7661" custLinFactNeighborY="-1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AA83D2-1D30-415A-BD4A-A52FA3D8436F}" type="pres">
      <dgm:prSet presAssocID="{B20FCD99-8F08-4BC2-8A01-920D4CF5B06F}" presName="spacing" presStyleCnt="0"/>
      <dgm:spPr/>
    </dgm:pt>
    <dgm:pt modelId="{4C6C86E9-CA04-43D3-AB67-38349CEC7751}" type="pres">
      <dgm:prSet presAssocID="{7E54047C-2721-48F5-93E0-0A7B114509A3}" presName="composite" presStyleCnt="0"/>
      <dgm:spPr/>
    </dgm:pt>
    <dgm:pt modelId="{4AFC8EC5-C61D-4B20-BA47-1BBB1E89B91D}" type="pres">
      <dgm:prSet presAssocID="{7E54047C-2721-48F5-93E0-0A7B114509A3}" presName="imgShp" presStyleLbl="fgImgPlace1" presStyleIdx="3" presStyleCnt="4" custScaleX="153048" custScaleY="103113" custLinFactNeighborX="-70207" custLinFactNeighborY="-699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  <dgm:t>
        <a:bodyPr/>
        <a:lstStyle/>
        <a:p>
          <a:endParaRPr lang="ru-RU"/>
        </a:p>
      </dgm:t>
    </dgm:pt>
    <dgm:pt modelId="{DB140DE8-793E-45CE-8E6D-34DB9A89E3F0}" type="pres">
      <dgm:prSet presAssocID="{7E54047C-2721-48F5-93E0-0A7B114509A3}" presName="txShp" presStyleLbl="node1" presStyleIdx="3" presStyleCnt="4" custScaleX="136634" custLinFactNeighborX="11906" custLinFactNeighborY="-4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C8211B-3218-46E9-9D3D-68AE2C82A315}" type="presOf" srcId="{B9084A70-F0D4-4390-A8D9-01B6FF3A7A09}" destId="{C89150A2-7A19-4567-9D7C-AB16253E0552}" srcOrd="0" destOrd="0" presId="urn:microsoft.com/office/officeart/2005/8/layout/vList3#1"/>
    <dgm:cxn modelId="{9AD42AAD-05F7-4BE0-B8AE-6C50723071BA}" type="presOf" srcId="{D68FE7B9-15F4-4CA5-97B2-15922423D8A8}" destId="{186DF7F0-E7E4-445B-93EB-4D14A7D4415A}" srcOrd="0" destOrd="0" presId="urn:microsoft.com/office/officeart/2005/8/layout/vList3#1"/>
    <dgm:cxn modelId="{8FC8F46B-AEB1-4630-86DE-320A846FF86E}" srcId="{B9084A70-F0D4-4390-A8D9-01B6FF3A7A09}" destId="{893ECC27-3545-468C-8737-B5CF8D97A97B}" srcOrd="2" destOrd="0" parTransId="{734CEC69-848E-4749-B57C-6DEEDBCA422E}" sibTransId="{B20FCD99-8F08-4BC2-8A01-920D4CF5B06F}"/>
    <dgm:cxn modelId="{C4639088-4341-403A-9A84-E672F03C9C0E}" type="presOf" srcId="{893ECC27-3545-468C-8737-B5CF8D97A97B}" destId="{8E10DA5C-144F-4F45-8BA8-F668E9C65D62}" srcOrd="0" destOrd="0" presId="urn:microsoft.com/office/officeart/2005/8/layout/vList3#1"/>
    <dgm:cxn modelId="{885805F0-6B06-4C81-828E-A80A2DAF4BC4}" type="presOf" srcId="{DE9EB4BA-6EB7-4F98-9894-21394A648783}" destId="{6D71A30D-FE55-40F5-AF0F-3A0BDE9A8E8B}" srcOrd="0" destOrd="0" presId="urn:microsoft.com/office/officeart/2005/8/layout/vList3#1"/>
    <dgm:cxn modelId="{72D54B05-B738-49C7-8FE6-B5BCA06B17AD}" srcId="{B9084A70-F0D4-4390-A8D9-01B6FF3A7A09}" destId="{7E54047C-2721-48F5-93E0-0A7B114509A3}" srcOrd="3" destOrd="0" parTransId="{280AF620-7175-4728-8356-A35A06229ED9}" sibTransId="{0BD228D8-2509-4319-BF84-257FAD6BAC9D}"/>
    <dgm:cxn modelId="{DE69F3E3-A8BB-423E-85DA-29727B62E0C3}" srcId="{B9084A70-F0D4-4390-A8D9-01B6FF3A7A09}" destId="{DE9EB4BA-6EB7-4F98-9894-21394A648783}" srcOrd="1" destOrd="0" parTransId="{9A49FC2A-C9F4-490E-AD4B-ED3E3199B0ED}" sibTransId="{DDE95B9A-32E6-4DA9-9C5A-FCB65BE47E3A}"/>
    <dgm:cxn modelId="{3FF78BA6-69E5-4F58-8778-FF8ABB9A43D7}" type="presOf" srcId="{7E54047C-2721-48F5-93E0-0A7B114509A3}" destId="{DB140DE8-793E-45CE-8E6D-34DB9A89E3F0}" srcOrd="0" destOrd="0" presId="urn:microsoft.com/office/officeart/2005/8/layout/vList3#1"/>
    <dgm:cxn modelId="{D9099030-6C6D-4618-BDC9-EE9510446141}" srcId="{B9084A70-F0D4-4390-A8D9-01B6FF3A7A09}" destId="{D68FE7B9-15F4-4CA5-97B2-15922423D8A8}" srcOrd="0" destOrd="0" parTransId="{EB73F79C-7AA9-4DF7-A39F-15DA4149B7E7}" sibTransId="{20A9A5E7-53D3-443B-A6DC-D834E86B9CF1}"/>
    <dgm:cxn modelId="{39EEBF2A-CDB0-46D2-BBF0-63FF92638CBC}" type="presParOf" srcId="{C89150A2-7A19-4567-9D7C-AB16253E0552}" destId="{F084275E-DC72-4B67-A062-098CE7B81A50}" srcOrd="0" destOrd="0" presId="urn:microsoft.com/office/officeart/2005/8/layout/vList3#1"/>
    <dgm:cxn modelId="{E12E6671-9148-482C-A083-45D1A001B348}" type="presParOf" srcId="{F084275E-DC72-4B67-A062-098CE7B81A50}" destId="{B6F468CE-4EBA-4F50-81D1-6CADACF22B0D}" srcOrd="0" destOrd="0" presId="urn:microsoft.com/office/officeart/2005/8/layout/vList3#1"/>
    <dgm:cxn modelId="{B0F4F2CD-82CF-4ACA-AC54-A0BB41B10FF6}" type="presParOf" srcId="{F084275E-DC72-4B67-A062-098CE7B81A50}" destId="{186DF7F0-E7E4-445B-93EB-4D14A7D4415A}" srcOrd="1" destOrd="0" presId="urn:microsoft.com/office/officeart/2005/8/layout/vList3#1"/>
    <dgm:cxn modelId="{A6422F1C-AA51-49FD-82E9-B4CA0BDED97D}" type="presParOf" srcId="{C89150A2-7A19-4567-9D7C-AB16253E0552}" destId="{0F3D07F1-AE5B-4EC3-9AA9-4D810D9131F9}" srcOrd="1" destOrd="0" presId="urn:microsoft.com/office/officeart/2005/8/layout/vList3#1"/>
    <dgm:cxn modelId="{E2F3D0FA-4CE3-4DC4-B7AF-FE289FB1798B}" type="presParOf" srcId="{C89150A2-7A19-4567-9D7C-AB16253E0552}" destId="{89768996-7AE5-410F-9A9C-AC24EDF4E81F}" srcOrd="2" destOrd="0" presId="urn:microsoft.com/office/officeart/2005/8/layout/vList3#1"/>
    <dgm:cxn modelId="{F4F18863-6DF0-4F03-945C-0E979CE09016}" type="presParOf" srcId="{89768996-7AE5-410F-9A9C-AC24EDF4E81F}" destId="{D1115EB8-6C86-4943-A7A6-F474C616602E}" srcOrd="0" destOrd="0" presId="urn:microsoft.com/office/officeart/2005/8/layout/vList3#1"/>
    <dgm:cxn modelId="{76434237-1452-4E10-A4CD-D9F51BD4B50F}" type="presParOf" srcId="{89768996-7AE5-410F-9A9C-AC24EDF4E81F}" destId="{6D71A30D-FE55-40F5-AF0F-3A0BDE9A8E8B}" srcOrd="1" destOrd="0" presId="urn:microsoft.com/office/officeart/2005/8/layout/vList3#1"/>
    <dgm:cxn modelId="{467107F1-52D0-4548-A7D8-0B9DA6652677}" type="presParOf" srcId="{C89150A2-7A19-4567-9D7C-AB16253E0552}" destId="{9D35A912-66CD-463B-86AA-26ACBA27D976}" srcOrd="3" destOrd="0" presId="urn:microsoft.com/office/officeart/2005/8/layout/vList3#1"/>
    <dgm:cxn modelId="{7DF493B8-C63A-44FB-ACF9-C6C915114260}" type="presParOf" srcId="{C89150A2-7A19-4567-9D7C-AB16253E0552}" destId="{C55C032A-3126-4247-B7E7-550CB22B3AB0}" srcOrd="4" destOrd="0" presId="urn:microsoft.com/office/officeart/2005/8/layout/vList3#1"/>
    <dgm:cxn modelId="{B7B6DE8B-284B-47BE-B488-57E63927F137}" type="presParOf" srcId="{C55C032A-3126-4247-B7E7-550CB22B3AB0}" destId="{51303693-F0D0-4061-A176-8B4FB72D83F1}" srcOrd="0" destOrd="0" presId="urn:microsoft.com/office/officeart/2005/8/layout/vList3#1"/>
    <dgm:cxn modelId="{DAE23BAE-7F9C-4715-8C61-2C936BD3C9B1}" type="presParOf" srcId="{C55C032A-3126-4247-B7E7-550CB22B3AB0}" destId="{8E10DA5C-144F-4F45-8BA8-F668E9C65D62}" srcOrd="1" destOrd="0" presId="urn:microsoft.com/office/officeart/2005/8/layout/vList3#1"/>
    <dgm:cxn modelId="{92857E7D-F4DC-4B66-AFF4-04B0B8B9F8C4}" type="presParOf" srcId="{C89150A2-7A19-4567-9D7C-AB16253E0552}" destId="{FAAA83D2-1D30-415A-BD4A-A52FA3D8436F}" srcOrd="5" destOrd="0" presId="urn:microsoft.com/office/officeart/2005/8/layout/vList3#1"/>
    <dgm:cxn modelId="{B4410BFE-7977-4E1E-A8D8-61C38B6F4CC5}" type="presParOf" srcId="{C89150A2-7A19-4567-9D7C-AB16253E0552}" destId="{4C6C86E9-CA04-43D3-AB67-38349CEC7751}" srcOrd="6" destOrd="0" presId="urn:microsoft.com/office/officeart/2005/8/layout/vList3#1"/>
    <dgm:cxn modelId="{B51FF4C4-77F4-4DBE-9D3D-7E4978CC116F}" type="presParOf" srcId="{4C6C86E9-CA04-43D3-AB67-38349CEC7751}" destId="{4AFC8EC5-C61D-4B20-BA47-1BBB1E89B91D}" srcOrd="0" destOrd="0" presId="urn:microsoft.com/office/officeart/2005/8/layout/vList3#1"/>
    <dgm:cxn modelId="{9FE5CC22-656E-4EB4-96BB-AA7FD338FDAF}" type="presParOf" srcId="{4C6C86E9-CA04-43D3-AB67-38349CEC7751}" destId="{DB140DE8-793E-45CE-8E6D-34DB9A89E3F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B1F999-8D4B-4958-B6D2-88A8F578AA8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9FC20E-6AE0-4310-901D-37FC2F2FF9A6}">
      <dgm:prSet phldrT="[Текст]" custT="1"/>
      <dgm:spPr>
        <a:solidFill>
          <a:srgbClr val="F7B8A7"/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Киреевский район. Образование.</a:t>
          </a:r>
        </a:p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Ремонт пищеблока в МКОУ «Киреевский центр образования № 4» - д/ с «Алёнушка» - 2,4 млн.руб.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59265C-D54E-4A9A-ADC6-5F5126356213}" type="parTrans" cxnId="{4689A1E0-15D1-4AD5-AE37-5606C385FB61}">
      <dgm:prSet/>
      <dgm:spPr/>
      <dgm:t>
        <a:bodyPr/>
        <a:lstStyle/>
        <a:p>
          <a:endParaRPr lang="ru-RU"/>
        </a:p>
      </dgm:t>
    </dgm:pt>
    <dgm:pt modelId="{6E203C2B-B4D3-47CA-AF2C-60F25D70ECA0}" type="sibTrans" cxnId="{4689A1E0-15D1-4AD5-AE37-5606C385FB61}">
      <dgm:prSet/>
      <dgm:spPr/>
      <dgm:t>
        <a:bodyPr/>
        <a:lstStyle/>
        <a:p>
          <a:endParaRPr lang="ru-RU"/>
        </a:p>
      </dgm:t>
    </dgm:pt>
    <dgm:pt modelId="{B096CB0C-FE11-4B46-97D7-2E6A5A28A7C3}">
      <dgm:prSet phldrT="[Текст]" custT="1"/>
      <dgm:spPr>
        <a:solidFill>
          <a:srgbClr val="FAFCAE"/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М.О. Бородинское.</a:t>
          </a:r>
        </a:p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Отсыпка щебнем дороги в д. Дубовка протяженностью 850м – 2,6 млн.руб.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E738E8-DDC2-4E00-9D0C-3CA44A424A10}" type="parTrans" cxnId="{E2EE98EC-5B98-4737-96C8-D617B2A6E6AD}">
      <dgm:prSet/>
      <dgm:spPr/>
      <dgm:t>
        <a:bodyPr/>
        <a:lstStyle/>
        <a:p>
          <a:endParaRPr lang="ru-RU"/>
        </a:p>
      </dgm:t>
    </dgm:pt>
    <dgm:pt modelId="{34DEBC90-8753-436D-9DC3-0BFDD0C635B4}" type="sibTrans" cxnId="{E2EE98EC-5B98-4737-96C8-D617B2A6E6AD}">
      <dgm:prSet/>
      <dgm:spPr/>
      <dgm:t>
        <a:bodyPr/>
        <a:lstStyle/>
        <a:p>
          <a:endParaRPr lang="ru-RU"/>
        </a:p>
      </dgm:t>
    </dgm:pt>
    <dgm:pt modelId="{127E78B3-5176-4086-9782-26C99483CFF7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М.О. Дедиловское</a:t>
          </a:r>
        </a:p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Замена водонапорной башни в д. Криволучье по ул. Курганная – 1,9 млн.руб.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35A978-C277-46E8-BCEB-E27A08165A02}" type="parTrans" cxnId="{2FFF7D22-FA7F-4E0F-A8FA-323673777083}">
      <dgm:prSet/>
      <dgm:spPr/>
      <dgm:t>
        <a:bodyPr/>
        <a:lstStyle/>
        <a:p>
          <a:endParaRPr lang="ru-RU"/>
        </a:p>
      </dgm:t>
    </dgm:pt>
    <dgm:pt modelId="{C9EAD3AC-059E-4410-A2AF-D15009664422}" type="sibTrans" cxnId="{2FFF7D22-FA7F-4E0F-A8FA-323673777083}">
      <dgm:prSet/>
      <dgm:spPr/>
      <dgm:t>
        <a:bodyPr/>
        <a:lstStyle/>
        <a:p>
          <a:endParaRPr lang="ru-RU"/>
        </a:p>
      </dgm:t>
    </dgm:pt>
    <dgm:pt modelId="{FF58930C-422E-46D3-A393-B18AF78F19AB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М.О. Шварцевское</a:t>
          </a:r>
        </a:p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Ремонт придомовой территории д.№8 по ул. Первомайская п. Шварцевский – 1,8 млн.руб.</a:t>
          </a:r>
        </a:p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Щебенение дороги в д. Красная – 3,0 млн.руб.</a:t>
          </a:r>
        </a:p>
      </dgm:t>
    </dgm:pt>
    <dgm:pt modelId="{8EEA7FC9-5BE8-4644-A649-E616303360DA}" type="parTrans" cxnId="{8D7869D0-5C2B-46C5-A187-E3CD51251895}">
      <dgm:prSet/>
      <dgm:spPr/>
      <dgm:t>
        <a:bodyPr/>
        <a:lstStyle/>
        <a:p>
          <a:endParaRPr lang="ru-RU"/>
        </a:p>
      </dgm:t>
    </dgm:pt>
    <dgm:pt modelId="{F251B21E-E35F-453E-BC61-318051C4929B}" type="sibTrans" cxnId="{8D7869D0-5C2B-46C5-A187-E3CD51251895}">
      <dgm:prSet/>
      <dgm:spPr/>
      <dgm:t>
        <a:bodyPr/>
        <a:lstStyle/>
        <a:p>
          <a:endParaRPr lang="ru-RU"/>
        </a:p>
      </dgm:t>
    </dgm:pt>
    <dgm:pt modelId="{2CD9D5FD-D103-41F1-8BE9-10891FF3A610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М.О.Шварцевское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Ремонт кровли д.№ 7 по ул. Менделеева 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п. Шварцевский – 2,9 млн.руб.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Ремонт кровли д.№ 11по ул. Менделеева 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п. Шварцевский – 2,9 млн.руб.</a:t>
          </a:r>
        </a:p>
        <a:p>
          <a:pPr lvl="0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E34C2C-04FC-4097-8160-CFB8FD6D56AB}" type="parTrans" cxnId="{8651BD24-3D43-4A02-85B3-203DE3740D71}">
      <dgm:prSet/>
      <dgm:spPr/>
      <dgm:t>
        <a:bodyPr/>
        <a:lstStyle/>
        <a:p>
          <a:endParaRPr lang="ru-RU"/>
        </a:p>
      </dgm:t>
    </dgm:pt>
    <dgm:pt modelId="{F8373DEE-D707-431E-8875-F25B3E7F6BF2}" type="sibTrans" cxnId="{8651BD24-3D43-4A02-85B3-203DE3740D71}">
      <dgm:prSet/>
      <dgm:spPr/>
      <dgm:t>
        <a:bodyPr/>
        <a:lstStyle/>
        <a:p>
          <a:endParaRPr lang="ru-RU"/>
        </a:p>
      </dgm:t>
    </dgm:pt>
    <dgm:pt modelId="{9D632956-1D59-4CC5-A8A9-1445F52B818A}" type="pres">
      <dgm:prSet presAssocID="{BEB1F999-8D4B-4958-B6D2-88A8F578AA8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A7289F-39CB-4968-86E6-BE2D617B88D0}" type="pres">
      <dgm:prSet presAssocID="{C79FC20E-6AE0-4310-901D-37FC2F2FF9A6}" presName="node" presStyleLbl="node1" presStyleIdx="0" presStyleCnt="5" custScaleX="152095" custLinFactNeighborX="-20357" custLinFactNeighborY="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7DC05-E7C9-4807-B039-B986925C5940}" type="pres">
      <dgm:prSet presAssocID="{6E203C2B-B4D3-47CA-AF2C-60F25D70ECA0}" presName="sibTrans" presStyleCnt="0"/>
      <dgm:spPr/>
    </dgm:pt>
    <dgm:pt modelId="{A26DB258-A6AE-4643-A4C6-263CD3835987}" type="pres">
      <dgm:prSet presAssocID="{B096CB0C-FE11-4B46-97D7-2E6A5A28A7C3}" presName="node" presStyleLbl="node1" presStyleIdx="1" presStyleCnt="5" custScaleX="162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F08BFC-C123-4AFA-BFDB-609D1115598A}" type="pres">
      <dgm:prSet presAssocID="{34DEBC90-8753-436D-9DC3-0BFDD0C635B4}" presName="sibTrans" presStyleCnt="0"/>
      <dgm:spPr/>
    </dgm:pt>
    <dgm:pt modelId="{1A9D9014-D23C-4346-B563-3962FFB09F5C}" type="pres">
      <dgm:prSet presAssocID="{127E78B3-5176-4086-9782-26C99483CFF7}" presName="node" presStyleLbl="node1" presStyleIdx="2" presStyleCnt="5" custScaleX="151506" custScaleY="117695" custLinFactNeighborX="-868" custLinFactNeighborY="-79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6E66A-F839-4077-8F60-2E4FD192F494}" type="pres">
      <dgm:prSet presAssocID="{C9EAD3AC-059E-4410-A2AF-D15009664422}" presName="sibTrans" presStyleCnt="0"/>
      <dgm:spPr/>
    </dgm:pt>
    <dgm:pt modelId="{A350906F-EB5E-4D90-B3AD-DEDB55B8AAF1}" type="pres">
      <dgm:prSet presAssocID="{FF58930C-422E-46D3-A393-B18AF78F19AB}" presName="node" presStyleLbl="node1" presStyleIdx="3" presStyleCnt="5" custScaleX="162351" custScaleY="118408" custLinFactNeighborX="135" custLinFactNeighborY="-104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7D3D2-A789-4A74-B9E1-D4EBB617642B}" type="pres">
      <dgm:prSet presAssocID="{F251B21E-E35F-453E-BC61-318051C4929B}" presName="sibTrans" presStyleCnt="0"/>
      <dgm:spPr/>
    </dgm:pt>
    <dgm:pt modelId="{738BB8EE-94F8-42D3-AABD-F13F0F0DABC7}" type="pres">
      <dgm:prSet presAssocID="{2CD9D5FD-D103-41F1-8BE9-10891FF3A610}" presName="node" presStyleLbl="node1" presStyleIdx="4" presStyleCnt="5" custScaleX="179427" custScaleY="120579" custLinFactNeighborX="2208" custLinFactNeighborY="-94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02C03D-FCF0-4E74-AD42-6F18B07F1B19}" type="presOf" srcId="{2CD9D5FD-D103-41F1-8BE9-10891FF3A610}" destId="{738BB8EE-94F8-42D3-AABD-F13F0F0DABC7}" srcOrd="0" destOrd="0" presId="urn:microsoft.com/office/officeart/2005/8/layout/default"/>
    <dgm:cxn modelId="{8D7869D0-5C2B-46C5-A187-E3CD51251895}" srcId="{BEB1F999-8D4B-4958-B6D2-88A8F578AA8F}" destId="{FF58930C-422E-46D3-A393-B18AF78F19AB}" srcOrd="3" destOrd="0" parTransId="{8EEA7FC9-5BE8-4644-A649-E616303360DA}" sibTransId="{F251B21E-E35F-453E-BC61-318051C4929B}"/>
    <dgm:cxn modelId="{8651BD24-3D43-4A02-85B3-203DE3740D71}" srcId="{BEB1F999-8D4B-4958-B6D2-88A8F578AA8F}" destId="{2CD9D5FD-D103-41F1-8BE9-10891FF3A610}" srcOrd="4" destOrd="0" parTransId="{DCE34C2C-04FC-4097-8160-CFB8FD6D56AB}" sibTransId="{F8373DEE-D707-431E-8875-F25B3E7F6BF2}"/>
    <dgm:cxn modelId="{E4420267-6FDD-467B-9733-CBBD0313B64D}" type="presOf" srcId="{127E78B3-5176-4086-9782-26C99483CFF7}" destId="{1A9D9014-D23C-4346-B563-3962FFB09F5C}" srcOrd="0" destOrd="0" presId="urn:microsoft.com/office/officeart/2005/8/layout/default"/>
    <dgm:cxn modelId="{C3EC1F09-9959-4B8F-8CF9-4296E756C672}" type="presOf" srcId="{B096CB0C-FE11-4B46-97D7-2E6A5A28A7C3}" destId="{A26DB258-A6AE-4643-A4C6-263CD3835987}" srcOrd="0" destOrd="0" presId="urn:microsoft.com/office/officeart/2005/8/layout/default"/>
    <dgm:cxn modelId="{4689A1E0-15D1-4AD5-AE37-5606C385FB61}" srcId="{BEB1F999-8D4B-4958-B6D2-88A8F578AA8F}" destId="{C79FC20E-6AE0-4310-901D-37FC2F2FF9A6}" srcOrd="0" destOrd="0" parTransId="{6359265C-D54E-4A9A-ADC6-5F5126356213}" sibTransId="{6E203C2B-B4D3-47CA-AF2C-60F25D70ECA0}"/>
    <dgm:cxn modelId="{0AB372D1-B11F-4856-87A5-BEAF62B480B9}" type="presOf" srcId="{FF58930C-422E-46D3-A393-B18AF78F19AB}" destId="{A350906F-EB5E-4D90-B3AD-DEDB55B8AAF1}" srcOrd="0" destOrd="0" presId="urn:microsoft.com/office/officeart/2005/8/layout/default"/>
    <dgm:cxn modelId="{2FFF7D22-FA7F-4E0F-A8FA-323673777083}" srcId="{BEB1F999-8D4B-4958-B6D2-88A8F578AA8F}" destId="{127E78B3-5176-4086-9782-26C99483CFF7}" srcOrd="2" destOrd="0" parTransId="{2335A978-C277-46E8-BCEB-E27A08165A02}" sibTransId="{C9EAD3AC-059E-4410-A2AF-D15009664422}"/>
    <dgm:cxn modelId="{31515A79-DE32-4C94-8C0E-AE76406B4D14}" type="presOf" srcId="{C79FC20E-6AE0-4310-901D-37FC2F2FF9A6}" destId="{3BA7289F-39CB-4968-86E6-BE2D617B88D0}" srcOrd="0" destOrd="0" presId="urn:microsoft.com/office/officeart/2005/8/layout/default"/>
    <dgm:cxn modelId="{E2EE98EC-5B98-4737-96C8-D617B2A6E6AD}" srcId="{BEB1F999-8D4B-4958-B6D2-88A8F578AA8F}" destId="{B096CB0C-FE11-4B46-97D7-2E6A5A28A7C3}" srcOrd="1" destOrd="0" parTransId="{4AE738E8-DDC2-4E00-9D0C-3CA44A424A10}" sibTransId="{34DEBC90-8753-436D-9DC3-0BFDD0C635B4}"/>
    <dgm:cxn modelId="{6EDD7885-FA7E-4DA1-BB56-E72428FB2F30}" type="presOf" srcId="{BEB1F999-8D4B-4958-B6D2-88A8F578AA8F}" destId="{9D632956-1D59-4CC5-A8A9-1445F52B818A}" srcOrd="0" destOrd="0" presId="urn:microsoft.com/office/officeart/2005/8/layout/default"/>
    <dgm:cxn modelId="{FA540724-FCA3-4617-B357-DA3DF742047D}" type="presParOf" srcId="{9D632956-1D59-4CC5-A8A9-1445F52B818A}" destId="{3BA7289F-39CB-4968-86E6-BE2D617B88D0}" srcOrd="0" destOrd="0" presId="urn:microsoft.com/office/officeart/2005/8/layout/default"/>
    <dgm:cxn modelId="{091EC823-C15E-4BBB-B1A4-7720179C1522}" type="presParOf" srcId="{9D632956-1D59-4CC5-A8A9-1445F52B818A}" destId="{1987DC05-E7C9-4807-B039-B986925C5940}" srcOrd="1" destOrd="0" presId="urn:microsoft.com/office/officeart/2005/8/layout/default"/>
    <dgm:cxn modelId="{22F43871-FA61-4038-AD86-ADBFF637FC38}" type="presParOf" srcId="{9D632956-1D59-4CC5-A8A9-1445F52B818A}" destId="{A26DB258-A6AE-4643-A4C6-263CD3835987}" srcOrd="2" destOrd="0" presId="urn:microsoft.com/office/officeart/2005/8/layout/default"/>
    <dgm:cxn modelId="{B23F58D3-2189-473C-89EE-2990039BE86F}" type="presParOf" srcId="{9D632956-1D59-4CC5-A8A9-1445F52B818A}" destId="{69F08BFC-C123-4AFA-BFDB-609D1115598A}" srcOrd="3" destOrd="0" presId="urn:microsoft.com/office/officeart/2005/8/layout/default"/>
    <dgm:cxn modelId="{645BF80E-A497-477D-B3A7-ECC2F6832DC1}" type="presParOf" srcId="{9D632956-1D59-4CC5-A8A9-1445F52B818A}" destId="{1A9D9014-D23C-4346-B563-3962FFB09F5C}" srcOrd="4" destOrd="0" presId="urn:microsoft.com/office/officeart/2005/8/layout/default"/>
    <dgm:cxn modelId="{CA1C6BD5-8020-490A-9BDA-2FAAC14F7116}" type="presParOf" srcId="{9D632956-1D59-4CC5-A8A9-1445F52B818A}" destId="{C9B6E66A-F839-4077-8F60-2E4FD192F494}" srcOrd="5" destOrd="0" presId="urn:microsoft.com/office/officeart/2005/8/layout/default"/>
    <dgm:cxn modelId="{3BB32384-4974-42B9-BEF6-8F7C7F1AD07B}" type="presParOf" srcId="{9D632956-1D59-4CC5-A8A9-1445F52B818A}" destId="{A350906F-EB5E-4D90-B3AD-DEDB55B8AAF1}" srcOrd="6" destOrd="0" presId="urn:microsoft.com/office/officeart/2005/8/layout/default"/>
    <dgm:cxn modelId="{CFD48068-2685-4C68-A0ED-3C1038D0BB40}" type="presParOf" srcId="{9D632956-1D59-4CC5-A8A9-1445F52B818A}" destId="{C8E7D3D2-A789-4A74-B9E1-D4EBB617642B}" srcOrd="7" destOrd="0" presId="urn:microsoft.com/office/officeart/2005/8/layout/default"/>
    <dgm:cxn modelId="{FDACAA26-FE51-4296-BB19-30EDB9660D7F}" type="presParOf" srcId="{9D632956-1D59-4CC5-A8A9-1445F52B818A}" destId="{738BB8EE-94F8-42D3-AABD-F13F0F0DABC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97972C-F402-4D62-AC7D-1439BF195E6A}" type="doc">
      <dgm:prSet loTypeId="urn:microsoft.com/office/officeart/2005/8/layout/vList3#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70529D3-150B-4B93-AD80-29ACD7F5B83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Дотация на выравнивание уровня бюджетной обеспеченности за счет средств бюджета Тульской области – 17,7 млн.руб.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10822139-9764-4744-8FAB-D437489E0000}" type="parTrans" cxnId="{226F6CE9-0C0E-4346-93BD-C3740D4AAF68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D492FE8B-FA93-46A9-BD84-DD98EB0C20D4}" type="sibTrans" cxnId="{226F6CE9-0C0E-4346-93BD-C3740D4AAF68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4A272206-5856-44C9-8E0E-8917EC112E3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Дотация на выравнивание уровня бюджетной обеспеченности за счет средств района – 29,0 млн.руб.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48D3DDD2-FF6E-4F90-827D-7F762D7C5BF9}" type="parTrans" cxnId="{1E887B9B-5321-4385-9ADE-B9F6B08B92EE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B0DE027A-F321-4E49-A506-B133C901E805}" type="sibTrans" cxnId="{1E887B9B-5321-4385-9ADE-B9F6B08B92EE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0C3BDAB6-051A-436F-B318-C74B3B78403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Иные межбюджетные трансферты на поддержку мер по обеспечению сбалансированности бюджетов – 11,0млн.руб.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2287D2E6-89D4-42B8-8BD8-D8B730323DFD}" type="parTrans" cxnId="{3EBFAC0F-E864-448D-9A8F-CD31EDE91F84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AC288AB0-AFFD-4FDA-9132-3EC23FB7771A}" type="sibTrans" cxnId="{3EBFAC0F-E864-448D-9A8F-CD31EDE91F84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D1E20843-FDD9-41BA-9D74-B3FB39B2FF09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Межбюджетные трансферты на осуществление переданных полномочий в сферах дорожного и жилищно-коммунального хозяйства из районного бюджета – 40,6млн.руб.</a:t>
          </a:r>
          <a:endParaRPr lang="ru-RU" sz="1600" b="1" dirty="0">
            <a:solidFill>
              <a:schemeClr val="accent5">
                <a:lumMod val="50000"/>
              </a:schemeClr>
            </a:solidFill>
          </a:endParaRPr>
        </a:p>
      </dgm:t>
    </dgm:pt>
    <dgm:pt modelId="{B81ADFAD-9354-446F-A2C2-1F7BCE4E0C09}" type="parTrans" cxnId="{6B80F477-4725-48DD-AE29-BD0CDA6E0638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1139051B-18C4-4D10-A6A3-75EBF9DF27A8}" type="sibTrans" cxnId="{6B80F477-4725-48DD-AE29-BD0CDA6E0638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1D6E720F-0447-4F69-A4E9-B2B355F08BF2}" type="pres">
      <dgm:prSet presAssocID="{E197972C-F402-4D62-AC7D-1439BF195E6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CCB1CB-D088-4EAB-B483-A3CB2886437B}" type="pres">
      <dgm:prSet presAssocID="{470529D3-150B-4B93-AD80-29ACD7F5B836}" presName="composite" presStyleCnt="0"/>
      <dgm:spPr/>
    </dgm:pt>
    <dgm:pt modelId="{6FA3F493-8E1D-4E78-9298-9FAC588508CE}" type="pres">
      <dgm:prSet presAssocID="{470529D3-150B-4B93-AD80-29ACD7F5B836}" presName="imgShp" presStyleLbl="fgImgPlace1" presStyleIdx="0" presStyleCnt="4" custScaleX="146375" custScaleY="97637" custLinFactX="-51050" custLinFactNeighborX="-100000" custLinFactNeighborY="-56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276C422-27A4-4E1A-AFA8-15E327EEE241}" type="pres">
      <dgm:prSet presAssocID="{470529D3-150B-4B93-AD80-29ACD7F5B836}" presName="txShp" presStyleLbl="node1" presStyleIdx="0" presStyleCnt="4" custScaleX="134548" custLinFactNeighborX="7373" custLinFactNeighborY="-2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BA8196-7976-4341-AC49-11092CC8B1C3}" type="pres">
      <dgm:prSet presAssocID="{D492FE8B-FA93-46A9-BD84-DD98EB0C20D4}" presName="spacing" presStyleCnt="0"/>
      <dgm:spPr/>
    </dgm:pt>
    <dgm:pt modelId="{182B8ADA-4EAB-4921-97FE-B4B6E88FDFA2}" type="pres">
      <dgm:prSet presAssocID="{4A272206-5856-44C9-8E0E-8917EC112E33}" presName="composite" presStyleCnt="0"/>
      <dgm:spPr/>
    </dgm:pt>
    <dgm:pt modelId="{1CD3CAE6-EE69-4D2B-BBB8-ED98A0FFBBA1}" type="pres">
      <dgm:prSet presAssocID="{4A272206-5856-44C9-8E0E-8917EC112E33}" presName="imgShp" presStyleLbl="fgImgPlace1" presStyleIdx="1" presStyleCnt="4" custScaleX="153825" custScaleY="106315" custLinFactNeighborX="-51961" custLinFactNeighborY="245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31C7497-F4F7-4F6B-8C25-822584D15C54}" type="pres">
      <dgm:prSet presAssocID="{4A272206-5856-44C9-8E0E-8917EC112E33}" presName="txShp" presStyleLbl="node1" presStyleIdx="1" presStyleCnt="4" custScaleX="134548" custLinFactNeighborX="7914" custLinFactNeighborY="-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F9205A-4318-47D9-9B41-C4AAE1D4E703}" type="pres">
      <dgm:prSet presAssocID="{B0DE027A-F321-4E49-A506-B133C901E805}" presName="spacing" presStyleCnt="0"/>
      <dgm:spPr/>
    </dgm:pt>
    <dgm:pt modelId="{5368FEE7-3609-4023-B9CC-158E4E0C8D77}" type="pres">
      <dgm:prSet presAssocID="{0C3BDAB6-051A-436F-B318-C74B3B78403C}" presName="composite" presStyleCnt="0"/>
      <dgm:spPr/>
    </dgm:pt>
    <dgm:pt modelId="{65979542-3D9D-4809-807B-F3B607B2CC6D}" type="pres">
      <dgm:prSet presAssocID="{0C3BDAB6-051A-436F-B318-C74B3B78403C}" presName="imgShp" presStyleLbl="fgImgPlace1" presStyleIdx="2" presStyleCnt="4" custScaleX="148052" custScaleY="91847" custLinFactNeighborX="-71439" custLinFactNeighborY="-54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E5EF34B-77C0-4494-80F8-24568B01B105}" type="pres">
      <dgm:prSet presAssocID="{0C3BDAB6-051A-436F-B318-C74B3B78403C}" presName="txShp" presStyleLbl="node1" presStyleIdx="2" presStyleCnt="4" custScaleX="134548" custLinFactNeighborX="7914" custLinFactNeighborY="-3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4A9D28-974C-4406-96FF-0951CD937E5C}" type="pres">
      <dgm:prSet presAssocID="{AC288AB0-AFFD-4FDA-9132-3EC23FB7771A}" presName="spacing" presStyleCnt="0"/>
      <dgm:spPr/>
    </dgm:pt>
    <dgm:pt modelId="{0A655F45-7F20-4FB9-BC1E-5207AC2436A4}" type="pres">
      <dgm:prSet presAssocID="{D1E20843-FDD9-41BA-9D74-B3FB39B2FF09}" presName="composite" presStyleCnt="0"/>
      <dgm:spPr/>
    </dgm:pt>
    <dgm:pt modelId="{DBF768A3-5673-4DFF-B2A7-886D52428791}" type="pres">
      <dgm:prSet presAssocID="{D1E20843-FDD9-41BA-9D74-B3FB39B2FF09}" presName="imgShp" presStyleLbl="fgImgPlace1" presStyleIdx="3" presStyleCnt="4" custScaleX="147396" custScaleY="108304" custLinFactNeighborX="-77646" custLinFactNeighborY="-555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FA2334A-0E5B-4727-9501-048162A0110C}" type="pres">
      <dgm:prSet presAssocID="{D1E20843-FDD9-41BA-9D74-B3FB39B2FF09}" presName="txShp" presStyleLbl="node1" presStyleIdx="3" presStyleCnt="4" custScaleX="133144" custScaleY="100656" custLinFactNeighborX="8616" custLinFactNeighborY="-7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A35C7E-BED1-4B7E-A913-4F5D1D6CBF36}" type="presOf" srcId="{E197972C-F402-4D62-AC7D-1439BF195E6A}" destId="{1D6E720F-0447-4F69-A4E9-B2B355F08BF2}" srcOrd="0" destOrd="0" presId="urn:microsoft.com/office/officeart/2005/8/layout/vList3#2"/>
    <dgm:cxn modelId="{BB80A574-B4D2-41A7-8F70-4989FD5D0ACC}" type="presOf" srcId="{4A272206-5856-44C9-8E0E-8917EC112E33}" destId="{E31C7497-F4F7-4F6B-8C25-822584D15C54}" srcOrd="0" destOrd="0" presId="urn:microsoft.com/office/officeart/2005/8/layout/vList3#2"/>
    <dgm:cxn modelId="{EA844C30-F127-44B0-B524-0DAA14E25245}" type="presOf" srcId="{D1E20843-FDD9-41BA-9D74-B3FB39B2FF09}" destId="{FFA2334A-0E5B-4727-9501-048162A0110C}" srcOrd="0" destOrd="0" presId="urn:microsoft.com/office/officeart/2005/8/layout/vList3#2"/>
    <dgm:cxn modelId="{226F6CE9-0C0E-4346-93BD-C3740D4AAF68}" srcId="{E197972C-F402-4D62-AC7D-1439BF195E6A}" destId="{470529D3-150B-4B93-AD80-29ACD7F5B836}" srcOrd="0" destOrd="0" parTransId="{10822139-9764-4744-8FAB-D437489E0000}" sibTransId="{D492FE8B-FA93-46A9-BD84-DD98EB0C20D4}"/>
    <dgm:cxn modelId="{6B80F477-4725-48DD-AE29-BD0CDA6E0638}" srcId="{E197972C-F402-4D62-AC7D-1439BF195E6A}" destId="{D1E20843-FDD9-41BA-9D74-B3FB39B2FF09}" srcOrd="3" destOrd="0" parTransId="{B81ADFAD-9354-446F-A2C2-1F7BCE4E0C09}" sibTransId="{1139051B-18C4-4D10-A6A3-75EBF9DF27A8}"/>
    <dgm:cxn modelId="{3EBFAC0F-E864-448D-9A8F-CD31EDE91F84}" srcId="{E197972C-F402-4D62-AC7D-1439BF195E6A}" destId="{0C3BDAB6-051A-436F-B318-C74B3B78403C}" srcOrd="2" destOrd="0" parTransId="{2287D2E6-89D4-42B8-8BD8-D8B730323DFD}" sibTransId="{AC288AB0-AFFD-4FDA-9132-3EC23FB7771A}"/>
    <dgm:cxn modelId="{2142BA12-A17E-4D63-B1E7-AAFD814BB979}" type="presOf" srcId="{470529D3-150B-4B93-AD80-29ACD7F5B836}" destId="{7276C422-27A4-4E1A-AFA8-15E327EEE241}" srcOrd="0" destOrd="0" presId="urn:microsoft.com/office/officeart/2005/8/layout/vList3#2"/>
    <dgm:cxn modelId="{3631B87A-0D4B-43C5-874B-9220297DF566}" type="presOf" srcId="{0C3BDAB6-051A-436F-B318-C74B3B78403C}" destId="{4E5EF34B-77C0-4494-80F8-24568B01B105}" srcOrd="0" destOrd="0" presId="urn:microsoft.com/office/officeart/2005/8/layout/vList3#2"/>
    <dgm:cxn modelId="{1E887B9B-5321-4385-9ADE-B9F6B08B92EE}" srcId="{E197972C-F402-4D62-AC7D-1439BF195E6A}" destId="{4A272206-5856-44C9-8E0E-8917EC112E33}" srcOrd="1" destOrd="0" parTransId="{48D3DDD2-FF6E-4F90-827D-7F762D7C5BF9}" sibTransId="{B0DE027A-F321-4E49-A506-B133C901E805}"/>
    <dgm:cxn modelId="{02C42B56-6647-46D9-9874-D2ACB5C1401C}" type="presParOf" srcId="{1D6E720F-0447-4F69-A4E9-B2B355F08BF2}" destId="{54CCB1CB-D088-4EAB-B483-A3CB2886437B}" srcOrd="0" destOrd="0" presId="urn:microsoft.com/office/officeart/2005/8/layout/vList3#2"/>
    <dgm:cxn modelId="{487A1DFC-8320-4EB8-A4B0-31B3027D480D}" type="presParOf" srcId="{54CCB1CB-D088-4EAB-B483-A3CB2886437B}" destId="{6FA3F493-8E1D-4E78-9298-9FAC588508CE}" srcOrd="0" destOrd="0" presId="urn:microsoft.com/office/officeart/2005/8/layout/vList3#2"/>
    <dgm:cxn modelId="{C26F6E5B-1B51-4F68-93B6-0FB0A52EC48C}" type="presParOf" srcId="{54CCB1CB-D088-4EAB-B483-A3CB2886437B}" destId="{7276C422-27A4-4E1A-AFA8-15E327EEE241}" srcOrd="1" destOrd="0" presId="urn:microsoft.com/office/officeart/2005/8/layout/vList3#2"/>
    <dgm:cxn modelId="{C41124C6-76CF-458F-BE10-07BC54FED176}" type="presParOf" srcId="{1D6E720F-0447-4F69-A4E9-B2B355F08BF2}" destId="{12BA8196-7976-4341-AC49-11092CC8B1C3}" srcOrd="1" destOrd="0" presId="urn:microsoft.com/office/officeart/2005/8/layout/vList3#2"/>
    <dgm:cxn modelId="{42E237A9-3AC9-4B48-9B3A-476EC88DBC2E}" type="presParOf" srcId="{1D6E720F-0447-4F69-A4E9-B2B355F08BF2}" destId="{182B8ADA-4EAB-4921-97FE-B4B6E88FDFA2}" srcOrd="2" destOrd="0" presId="urn:microsoft.com/office/officeart/2005/8/layout/vList3#2"/>
    <dgm:cxn modelId="{671E967D-3163-4BA8-95E5-BC681746A6E0}" type="presParOf" srcId="{182B8ADA-4EAB-4921-97FE-B4B6E88FDFA2}" destId="{1CD3CAE6-EE69-4D2B-BBB8-ED98A0FFBBA1}" srcOrd="0" destOrd="0" presId="urn:microsoft.com/office/officeart/2005/8/layout/vList3#2"/>
    <dgm:cxn modelId="{DFECE834-3540-466C-B386-60CE732076B2}" type="presParOf" srcId="{182B8ADA-4EAB-4921-97FE-B4B6E88FDFA2}" destId="{E31C7497-F4F7-4F6B-8C25-822584D15C54}" srcOrd="1" destOrd="0" presId="urn:microsoft.com/office/officeart/2005/8/layout/vList3#2"/>
    <dgm:cxn modelId="{47225E95-73CF-4472-982A-D0AEB3AFBD18}" type="presParOf" srcId="{1D6E720F-0447-4F69-A4E9-B2B355F08BF2}" destId="{D1F9205A-4318-47D9-9B41-C4AAE1D4E703}" srcOrd="3" destOrd="0" presId="urn:microsoft.com/office/officeart/2005/8/layout/vList3#2"/>
    <dgm:cxn modelId="{0D632C4D-4E7C-4640-BF91-AA1B4BE7A436}" type="presParOf" srcId="{1D6E720F-0447-4F69-A4E9-B2B355F08BF2}" destId="{5368FEE7-3609-4023-B9CC-158E4E0C8D77}" srcOrd="4" destOrd="0" presId="urn:microsoft.com/office/officeart/2005/8/layout/vList3#2"/>
    <dgm:cxn modelId="{5DB39AB2-A978-4F44-9F05-516AF7884C91}" type="presParOf" srcId="{5368FEE7-3609-4023-B9CC-158E4E0C8D77}" destId="{65979542-3D9D-4809-807B-F3B607B2CC6D}" srcOrd="0" destOrd="0" presId="urn:microsoft.com/office/officeart/2005/8/layout/vList3#2"/>
    <dgm:cxn modelId="{714CBF5E-97FB-455E-9D38-BFAEEE18F01A}" type="presParOf" srcId="{5368FEE7-3609-4023-B9CC-158E4E0C8D77}" destId="{4E5EF34B-77C0-4494-80F8-24568B01B105}" srcOrd="1" destOrd="0" presId="urn:microsoft.com/office/officeart/2005/8/layout/vList3#2"/>
    <dgm:cxn modelId="{06B69D20-FFF2-4617-B222-08A1EDC0D039}" type="presParOf" srcId="{1D6E720F-0447-4F69-A4E9-B2B355F08BF2}" destId="{1F4A9D28-974C-4406-96FF-0951CD937E5C}" srcOrd="5" destOrd="0" presId="urn:microsoft.com/office/officeart/2005/8/layout/vList3#2"/>
    <dgm:cxn modelId="{0CEFAFD8-18F9-4588-ABEF-584F4A09FE7D}" type="presParOf" srcId="{1D6E720F-0447-4F69-A4E9-B2B355F08BF2}" destId="{0A655F45-7F20-4FB9-BC1E-5207AC2436A4}" srcOrd="6" destOrd="0" presId="urn:microsoft.com/office/officeart/2005/8/layout/vList3#2"/>
    <dgm:cxn modelId="{4FA0AEDB-BAC8-4B08-980B-F38DBE844CE4}" type="presParOf" srcId="{0A655F45-7F20-4FB9-BC1E-5207AC2436A4}" destId="{DBF768A3-5673-4DFF-B2A7-886D52428791}" srcOrd="0" destOrd="0" presId="urn:microsoft.com/office/officeart/2005/8/layout/vList3#2"/>
    <dgm:cxn modelId="{85A7CCE7-D146-4562-B6B3-0510304C6558}" type="presParOf" srcId="{0A655F45-7F20-4FB9-BC1E-5207AC2436A4}" destId="{FFA2334A-0E5B-4727-9501-048162A0110C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05FFD1-F57E-4382-AEBC-9AAD941B6369}">
      <dsp:nvSpPr>
        <dsp:cNvPr id="0" name=""/>
        <dsp:cNvSpPr/>
      </dsp:nvSpPr>
      <dsp:spPr>
        <a:xfrm>
          <a:off x="0" y="54336"/>
          <a:ext cx="7786742" cy="2448704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Безопасные качественные автомобильные дороги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Региональный проект «Дорожная сеть» в объеме 108,0 млн.руб.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В 2023 году – ремонт дорог в м.о.г. Киреевск - ул. Геологов, ул. Горняков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02218" y="54336"/>
        <a:ext cx="5984523" cy="2448704"/>
      </dsp:txXfrm>
    </dsp:sp>
    <dsp:sp modelId="{1535E884-8192-464D-B3C0-AA018897A7F6}">
      <dsp:nvSpPr>
        <dsp:cNvPr id="0" name=""/>
        <dsp:cNvSpPr/>
      </dsp:nvSpPr>
      <dsp:spPr>
        <a:xfrm>
          <a:off x="274818" y="378138"/>
          <a:ext cx="1497452" cy="16924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0A4D6B0-DCB9-4691-B5CE-34D3F7B3B41E}">
      <dsp:nvSpPr>
        <dsp:cNvPr id="0" name=""/>
        <dsp:cNvSpPr/>
      </dsp:nvSpPr>
      <dsp:spPr>
        <a:xfrm>
          <a:off x="0" y="2693575"/>
          <a:ext cx="7786742" cy="24487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02218" y="2693575"/>
        <a:ext cx="5984523" cy="2448704"/>
      </dsp:txXfrm>
    </dsp:sp>
    <dsp:sp modelId="{D27E7C06-0F95-4C3B-8908-9E5237696A89}">
      <dsp:nvSpPr>
        <dsp:cNvPr id="0" name=""/>
        <dsp:cNvSpPr/>
      </dsp:nvSpPr>
      <dsp:spPr>
        <a:xfrm>
          <a:off x="202814" y="3101000"/>
          <a:ext cx="1641460" cy="16338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6DF7F0-E7E4-445B-93EB-4D14A7D4415A}">
      <dsp:nvSpPr>
        <dsp:cNvPr id="0" name=""/>
        <dsp:cNvSpPr/>
      </dsp:nvSpPr>
      <dsp:spPr>
        <a:xfrm rot="10800000">
          <a:off x="606577" y="23111"/>
          <a:ext cx="7037336" cy="881205"/>
        </a:xfrm>
        <a:prstGeom prst="homePlate">
          <a:avLst/>
        </a:prstGeom>
        <a:solidFill>
          <a:srgbClr val="D1E5EB"/>
        </a:solidFill>
        <a:ln w="9525" cap="rnd" cmpd="sng" algn="ctr">
          <a:solidFill>
            <a:schemeClr val="accent1">
              <a:shade val="9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8858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Строительство котельной в г. Киреевск – 167,9 млн.руб.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826878" y="23111"/>
        <a:ext cx="6817035" cy="881205"/>
      </dsp:txXfrm>
    </dsp:sp>
    <dsp:sp modelId="{B6F468CE-4EBA-4F50-81D1-6CADACF22B0D}">
      <dsp:nvSpPr>
        <dsp:cNvPr id="0" name=""/>
        <dsp:cNvSpPr/>
      </dsp:nvSpPr>
      <dsp:spPr>
        <a:xfrm>
          <a:off x="0" y="0"/>
          <a:ext cx="1228364" cy="92758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71A30D-FE55-40F5-AF0F-3A0BDE9A8E8B}">
      <dsp:nvSpPr>
        <dsp:cNvPr id="0" name=""/>
        <dsp:cNvSpPr/>
      </dsp:nvSpPr>
      <dsp:spPr>
        <a:xfrm rot="10800000">
          <a:off x="754709" y="1172235"/>
          <a:ext cx="6897548" cy="881205"/>
        </a:xfrm>
        <a:prstGeom prst="homePlate">
          <a:avLst/>
        </a:prstGeom>
        <a:solidFill>
          <a:srgbClr val="D1E5EB"/>
        </a:solidFill>
        <a:ln w="9525" cap="rnd" cmpd="sng" algn="ctr">
          <a:solidFill>
            <a:schemeClr val="accent1">
              <a:shade val="9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88587" tIns="76200" rIns="14224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Реконструкция станции водоподготовки в п. Бородинский – 44,7 млн.руб.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75010" y="1172235"/>
        <a:ext cx="6677247" cy="881205"/>
      </dsp:txXfrm>
    </dsp:sp>
    <dsp:sp modelId="{D1115EB8-6C86-4943-A7A6-F474C616602E}">
      <dsp:nvSpPr>
        <dsp:cNvPr id="0" name=""/>
        <dsp:cNvSpPr/>
      </dsp:nvSpPr>
      <dsp:spPr>
        <a:xfrm>
          <a:off x="4" y="1080119"/>
          <a:ext cx="1300183" cy="91970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10DA5C-144F-4F45-8BA8-F668E9C65D62}">
      <dsp:nvSpPr>
        <dsp:cNvPr id="0" name=""/>
        <dsp:cNvSpPr/>
      </dsp:nvSpPr>
      <dsp:spPr>
        <a:xfrm rot="10800000">
          <a:off x="699293" y="2361944"/>
          <a:ext cx="6952964" cy="881205"/>
        </a:xfrm>
        <a:prstGeom prst="homePlate">
          <a:avLst/>
        </a:prstGeom>
        <a:solidFill>
          <a:srgbClr val="D1E5EB"/>
        </a:solidFill>
        <a:ln w="9525" cap="rnd" cmpd="sng" algn="ctr">
          <a:solidFill>
            <a:schemeClr val="accent1">
              <a:shade val="9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8858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Завершение строительства газопроводов в м.о. Шварцевское, город Болохово на сумму 9,3 млн.руб.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19594" y="2361944"/>
        <a:ext cx="6732663" cy="881205"/>
      </dsp:txXfrm>
    </dsp:sp>
    <dsp:sp modelId="{51303693-F0D0-4061-A176-8B4FB72D83F1}">
      <dsp:nvSpPr>
        <dsp:cNvPr id="0" name=""/>
        <dsp:cNvSpPr/>
      </dsp:nvSpPr>
      <dsp:spPr>
        <a:xfrm>
          <a:off x="4" y="2376268"/>
          <a:ext cx="1333175" cy="85946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140DE8-793E-45CE-8E6D-34DB9A89E3F0}">
      <dsp:nvSpPr>
        <dsp:cNvPr id="0" name=""/>
        <dsp:cNvSpPr/>
      </dsp:nvSpPr>
      <dsp:spPr>
        <a:xfrm rot="10800000">
          <a:off x="699293" y="3492682"/>
          <a:ext cx="6952964" cy="881205"/>
        </a:xfrm>
        <a:prstGeom prst="homePlate">
          <a:avLst/>
        </a:prstGeom>
        <a:solidFill>
          <a:srgbClr val="D1E5EB"/>
        </a:solidFill>
        <a:ln w="9525" cap="rnd" cmpd="sng" algn="ctr">
          <a:solidFill>
            <a:schemeClr val="accent1">
              <a:shade val="9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8858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Разработка проекта очистных сооружений в г. Киреевск -  13,2 млн.руб.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19594" y="3492682"/>
        <a:ext cx="6732663" cy="881205"/>
      </dsp:txXfrm>
    </dsp:sp>
    <dsp:sp modelId="{4AFC8EC5-C61D-4B20-BA47-1BBB1E89B91D}">
      <dsp:nvSpPr>
        <dsp:cNvPr id="0" name=""/>
        <dsp:cNvSpPr/>
      </dsp:nvSpPr>
      <dsp:spPr>
        <a:xfrm>
          <a:off x="0" y="3456381"/>
          <a:ext cx="1348667" cy="908637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A7289F-39CB-4968-86E6-BE2D617B88D0}">
      <dsp:nvSpPr>
        <dsp:cNvPr id="0" name=""/>
        <dsp:cNvSpPr/>
      </dsp:nvSpPr>
      <dsp:spPr>
        <a:xfrm>
          <a:off x="0" y="102039"/>
          <a:ext cx="3712518" cy="1464552"/>
        </a:xfrm>
        <a:prstGeom prst="rect">
          <a:avLst/>
        </a:prstGeom>
        <a:solidFill>
          <a:srgbClr val="F7B8A7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Киреевский район. Образование.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Ремонт пищеблока в МКОУ «Киреевский центр образования № 4» - д/ с «Алёнушка» - 2,4 млн.руб.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02039"/>
        <a:ext cx="3712518" cy="1464552"/>
      </dsp:txXfrm>
    </dsp:sp>
    <dsp:sp modelId="{A26DB258-A6AE-4643-A4C6-263CD3835987}">
      <dsp:nvSpPr>
        <dsp:cNvPr id="0" name=""/>
        <dsp:cNvSpPr/>
      </dsp:nvSpPr>
      <dsp:spPr>
        <a:xfrm>
          <a:off x="3960324" y="100003"/>
          <a:ext cx="3970889" cy="1464552"/>
        </a:xfrm>
        <a:prstGeom prst="rect">
          <a:avLst/>
        </a:prstGeom>
        <a:solidFill>
          <a:srgbClr val="FAFCAE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М.О. Бородинское.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Отсыпка щебнем дороги в д. Дубовка протяженностью 850м – 2,6 млн.руб.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60324" y="100003"/>
        <a:ext cx="3970889" cy="1464552"/>
      </dsp:txXfrm>
    </dsp:sp>
    <dsp:sp modelId="{1A9D9014-D23C-4346-B563-3962FFB09F5C}">
      <dsp:nvSpPr>
        <dsp:cNvPr id="0" name=""/>
        <dsp:cNvSpPr/>
      </dsp:nvSpPr>
      <dsp:spPr>
        <a:xfrm>
          <a:off x="0" y="1696880"/>
          <a:ext cx="3698141" cy="172370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М.О. Дедиловское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Замена водонапорной башни в д. Криволучье по ул. Курганная – 1,9 млн.руб.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96880"/>
        <a:ext cx="3698141" cy="1723704"/>
      </dsp:txXfrm>
    </dsp:sp>
    <dsp:sp modelId="{A350906F-EB5E-4D90-B3AD-DEDB55B8AAF1}">
      <dsp:nvSpPr>
        <dsp:cNvPr id="0" name=""/>
        <dsp:cNvSpPr/>
      </dsp:nvSpPr>
      <dsp:spPr>
        <a:xfrm>
          <a:off x="3960446" y="1655938"/>
          <a:ext cx="3962858" cy="1734147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М.О. Шварцевское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Ремонт придомовой территории д.№8 по ул. Первомайская п. Шварцевский – 1,8 млн.руб.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Щебенение дороги в д. Красная – 3,0 млн.руб.</a:t>
          </a:r>
        </a:p>
      </dsp:txBody>
      <dsp:txXfrm>
        <a:off x="3960446" y="1655938"/>
        <a:ext cx="3962858" cy="1734147"/>
      </dsp:txXfrm>
    </dsp:sp>
    <dsp:sp modelId="{738BB8EE-94F8-42D3-AABD-F13F0F0DABC7}">
      <dsp:nvSpPr>
        <dsp:cNvPr id="0" name=""/>
        <dsp:cNvSpPr/>
      </dsp:nvSpPr>
      <dsp:spPr>
        <a:xfrm>
          <a:off x="1831524" y="3648149"/>
          <a:ext cx="4379670" cy="1765942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М.О.Шварцевское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Ремонт кровли д.№ 7 по ул. Менделеева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п. Шварцевский – 2,9 млн.руб.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Ремонт кровли д.№ 11по ул. Менделеева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п. Шварцевский – 2,9 млн.руб.</a:t>
          </a:r>
        </a:p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31524" y="3648149"/>
        <a:ext cx="4379670" cy="17659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76C422-27A4-4E1A-AFA8-15E327EEE241}">
      <dsp:nvSpPr>
        <dsp:cNvPr id="0" name=""/>
        <dsp:cNvSpPr/>
      </dsp:nvSpPr>
      <dsp:spPr>
        <a:xfrm rot="10800000">
          <a:off x="838112" y="0"/>
          <a:ext cx="7376636" cy="1103132"/>
        </a:xfrm>
        <a:prstGeom prst="homePlate">
          <a:avLst/>
        </a:prstGeom>
        <a:solidFill>
          <a:schemeClr val="accent1">
            <a:tint val="70000"/>
            <a:lumMod val="104000"/>
          </a:schemeClr>
        </a:solidFill>
        <a:ln w="9525" cap="rnd" cmpd="sng" algn="ctr">
          <a:solidFill>
            <a:schemeClr val="accent1">
              <a:shade val="9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86451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5">
                  <a:lumMod val="50000"/>
                </a:schemeClr>
              </a:solidFill>
            </a:rPr>
            <a:t>Дотация на выравнивание уровня бюджетной обеспеченности за счет средств бюджета Тульской области – 17,7 млн.руб.</a:t>
          </a:r>
          <a:endParaRPr lang="ru-RU" sz="1600" kern="1200" dirty="0">
            <a:solidFill>
              <a:schemeClr val="accent5">
                <a:lumMod val="50000"/>
              </a:schemeClr>
            </a:solidFill>
          </a:endParaRPr>
        </a:p>
      </dsp:txBody>
      <dsp:txXfrm rot="10800000">
        <a:off x="1113895" y="0"/>
        <a:ext cx="7100853" cy="1103132"/>
      </dsp:txXfrm>
    </dsp:sp>
    <dsp:sp modelId="{6FA3F493-8E1D-4E78-9298-9FAC588508CE}">
      <dsp:nvSpPr>
        <dsp:cNvPr id="0" name=""/>
        <dsp:cNvSpPr/>
      </dsp:nvSpPr>
      <dsp:spPr>
        <a:xfrm>
          <a:off x="0" y="9168"/>
          <a:ext cx="1614710" cy="107706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1C7497-F4F7-4F6B-8C25-822584D15C54}">
      <dsp:nvSpPr>
        <dsp:cNvPr id="0" name=""/>
        <dsp:cNvSpPr/>
      </dsp:nvSpPr>
      <dsp:spPr>
        <a:xfrm rot="10800000">
          <a:off x="867771" y="1461870"/>
          <a:ext cx="7376636" cy="1103132"/>
        </a:xfrm>
        <a:prstGeom prst="homePlate">
          <a:avLst/>
        </a:prstGeom>
        <a:solidFill>
          <a:schemeClr val="accent2">
            <a:tint val="70000"/>
            <a:lumMod val="104000"/>
          </a:schemeClr>
        </a:solidFill>
        <a:ln w="9525" cap="rnd" cmpd="sng" algn="ctr">
          <a:solidFill>
            <a:schemeClr val="accent2">
              <a:shade val="90000"/>
            </a:schemeClr>
          </a:solidFill>
          <a:prstDash val="solid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86451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5">
                  <a:lumMod val="50000"/>
                </a:schemeClr>
              </a:solidFill>
            </a:rPr>
            <a:t>Дотация на выравнивание уровня бюджетной обеспеченности за счет средств района – 29,0 млн.руб.</a:t>
          </a:r>
          <a:endParaRPr lang="ru-RU" sz="1600" kern="1200" dirty="0">
            <a:solidFill>
              <a:schemeClr val="accent5">
                <a:lumMod val="50000"/>
              </a:schemeClr>
            </a:solidFill>
          </a:endParaRPr>
        </a:p>
      </dsp:txBody>
      <dsp:txXfrm rot="10800000">
        <a:off x="1143554" y="1461870"/>
        <a:ext cx="7100853" cy="1103132"/>
      </dsp:txXfrm>
    </dsp:sp>
    <dsp:sp modelId="{1CD3CAE6-EE69-4D2B-BBB8-ED98A0FFBBA1}">
      <dsp:nvSpPr>
        <dsp:cNvPr id="0" name=""/>
        <dsp:cNvSpPr/>
      </dsp:nvSpPr>
      <dsp:spPr>
        <a:xfrm>
          <a:off x="0" y="1461864"/>
          <a:ext cx="1696893" cy="117279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5EF34B-77C0-4494-80F8-24568B01B105}">
      <dsp:nvSpPr>
        <dsp:cNvPr id="0" name=""/>
        <dsp:cNvSpPr/>
      </dsp:nvSpPr>
      <dsp:spPr>
        <a:xfrm rot="10800000">
          <a:off x="867771" y="2903203"/>
          <a:ext cx="7376636" cy="1103132"/>
        </a:xfrm>
        <a:prstGeom prst="homePlate">
          <a:avLst/>
        </a:prstGeom>
        <a:solidFill>
          <a:schemeClr val="accent3">
            <a:tint val="70000"/>
            <a:lumMod val="104000"/>
          </a:schemeClr>
        </a:solidFill>
        <a:ln w="9525" cap="rnd" cmpd="sng" algn="ctr">
          <a:solidFill>
            <a:schemeClr val="accent3">
              <a:shade val="90000"/>
            </a:schemeClr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86451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5">
                  <a:lumMod val="50000"/>
                </a:schemeClr>
              </a:solidFill>
            </a:rPr>
            <a:t>Иные межбюджетные трансферты на поддержку мер по обеспечению сбалансированности бюджетов – 11,0млн.руб.</a:t>
          </a:r>
          <a:endParaRPr lang="ru-RU" sz="1600" kern="1200" dirty="0">
            <a:solidFill>
              <a:schemeClr val="accent5">
                <a:lumMod val="50000"/>
              </a:schemeClr>
            </a:solidFill>
          </a:endParaRPr>
        </a:p>
      </dsp:txBody>
      <dsp:txXfrm rot="10800000">
        <a:off x="1143554" y="2903203"/>
        <a:ext cx="7100853" cy="1103132"/>
      </dsp:txXfrm>
    </dsp:sp>
    <dsp:sp modelId="{65979542-3D9D-4809-807B-F3B607B2CC6D}">
      <dsp:nvSpPr>
        <dsp:cNvPr id="0" name=""/>
        <dsp:cNvSpPr/>
      </dsp:nvSpPr>
      <dsp:spPr>
        <a:xfrm>
          <a:off x="0" y="2975795"/>
          <a:ext cx="1633209" cy="101319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A2334A-0E5B-4727-9501-048162A0110C}">
      <dsp:nvSpPr>
        <dsp:cNvPr id="0" name=""/>
        <dsp:cNvSpPr/>
      </dsp:nvSpPr>
      <dsp:spPr>
        <a:xfrm rot="10800000">
          <a:off x="944746" y="4402677"/>
          <a:ext cx="7299661" cy="1110368"/>
        </a:xfrm>
        <a:prstGeom prst="homePlate">
          <a:avLst/>
        </a:prstGeom>
        <a:solidFill>
          <a:schemeClr val="accent6">
            <a:tint val="70000"/>
            <a:lumMod val="104000"/>
          </a:schemeClr>
        </a:solidFill>
        <a:ln w="9525" cap="rnd" cmpd="sng" algn="ctr">
          <a:solidFill>
            <a:schemeClr val="accent6">
              <a:shade val="90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86451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5">
                  <a:lumMod val="50000"/>
                </a:schemeClr>
              </a:solidFill>
            </a:rPr>
            <a:t>Межбюджетные трансферты на осуществление переданных полномочий в сферах дорожного и жилищно-коммунального хозяйства из районного бюджета – 40,6млн.руб.</a:t>
          </a:r>
          <a:endParaRPr lang="ru-RU" sz="1600" b="1" kern="1200" dirty="0">
            <a:solidFill>
              <a:schemeClr val="accent5">
                <a:lumMod val="50000"/>
              </a:schemeClr>
            </a:solidFill>
          </a:endParaRPr>
        </a:p>
      </dsp:txBody>
      <dsp:txXfrm rot="10800000">
        <a:off x="1222338" y="4402677"/>
        <a:ext cx="7022069" cy="1110368"/>
      </dsp:txXfrm>
    </dsp:sp>
    <dsp:sp modelId="{DBF768A3-5673-4DFF-B2A7-886D52428791}">
      <dsp:nvSpPr>
        <dsp:cNvPr id="0" name=""/>
        <dsp:cNvSpPr/>
      </dsp:nvSpPr>
      <dsp:spPr>
        <a:xfrm>
          <a:off x="0" y="4307951"/>
          <a:ext cx="1625973" cy="119473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1C9B1-D13A-4EEA-BAE7-AD631F042A97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9ECC6-3954-41C1-8F5B-5A9B6829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0360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3315DF-AA98-4F44-85D9-F843ECC3811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695EC-7365-4A07-A668-1F7FBFE437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46895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695EC-7365-4A07-A668-1F7FBFE4370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11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695EC-7365-4A07-A668-1F7FBFE43705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609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8DBC3-C1AF-489F-ACDF-9A0F58C59221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330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4313-69DB-452E-AD62-1798630D302A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9462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4313-69DB-452E-AD62-1798630D302A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256965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4313-69DB-452E-AD62-1798630D302A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941881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4313-69DB-452E-AD62-1798630D302A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101452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4313-69DB-452E-AD62-1798630D302A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25125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AF90E-E185-4516-A268-DEDC614BBFEB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844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26A81-3628-4F2A-A410-A32C7B7F1D6E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857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EC1DB-DFDC-463F-9099-CC03B757F2A4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329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AFA7D-E070-4471-99E9-CC74952C4CA9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444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04BF6-BF92-4EC8-9847-50635D728029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00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08CF0-6661-42FE-A36B-A6B0F296070F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98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07FC0-B911-4E87-8EFD-E8AB467E7245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062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77DE-847A-4717-A6D0-2AB8BDAB6639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552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A546-9D1C-4663-8AEB-AD3755D6D931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787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68D-6D87-46ED-BAC8-B5FD65884AA8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434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4313-69DB-452E-AD62-1798630D302A}" type="datetime1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51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  <p:sldLayoutId id="2147484033" r:id="rId13"/>
    <p:sldLayoutId id="2147484034" r:id="rId14"/>
    <p:sldLayoutId id="2147484035" r:id="rId15"/>
    <p:sldLayoutId id="2147484036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204864"/>
            <a:ext cx="5598368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ct val="20000"/>
              </a:spcBef>
              <a:buClr>
                <a:srgbClr val="0F6FC6"/>
              </a:buClr>
              <a:buSzPct val="85000"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бюджете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Киреевский район на 2023 год и плановый период 2024 и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2025 годов</a:t>
            </a: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465" y="3645024"/>
            <a:ext cx="3504535" cy="32129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9908"/>
            <a:ext cx="2286000" cy="2286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63688" y="708735"/>
            <a:ext cx="4633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85728"/>
            <a:ext cx="7498080" cy="857256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Национальные проекты, </a:t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реализуемые в Киреевском районе</a:t>
            </a:r>
            <a:endParaRPr lang="ru-RU" sz="2400" dirty="0"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5187780"/>
              </p:ext>
            </p:extLst>
          </p:nvPr>
        </p:nvGraphicFramePr>
        <p:xfrm>
          <a:off x="1071538" y="1214422"/>
          <a:ext cx="778674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59832" y="4437112"/>
            <a:ext cx="5602944" cy="1631216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Региональный проект «Современная школа» - 8,8 млн.руб.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Региональный проект «Цифровая образовательная среда» – 7,1 млн.руб.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624110"/>
            <a:ext cx="7272807" cy="7886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Бюджетные инвестиции, планируемые на 2023 год в сфере ЖКХ</a:t>
            </a:r>
            <a:endParaRPr lang="ru-RU" sz="2400" b="1" i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3072408"/>
              </p:ext>
            </p:extLst>
          </p:nvPr>
        </p:nvGraphicFramePr>
        <p:xfrm>
          <a:off x="1096206" y="1484784"/>
          <a:ext cx="7652258" cy="4427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253687"/>
            <a:ext cx="7632848" cy="716658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мероприятия, планируемые к реализации в 2023 году</a:t>
            </a:r>
            <a:endParaRPr lang="ru-RU" sz="2000" b="1" i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14492" y="787783"/>
            <a:ext cx="6140090" cy="5616625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 в Киреевском районе»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Ремонт зданий образовательных организаций: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 счет субсидии из бюджета Тульской области с учетом софинансирования на сумму 13,2 млн.руб.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 счет средств местного бюджета на сумму 8 млн.руб. («Шварцевский ЦО»,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(«Бородинский д/с «Теремок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»).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</a:t>
            </a:r>
            <a:endParaRPr lang="en-US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муниципальном образовании Киреевский район»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Капитальный ремонт здания ДК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пос. Октябрьский на сумму 10,5 млн.руб.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«Модернизация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endParaRPr lang="en-US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 дорог и дорожного </a:t>
            </a:r>
            <a:endParaRPr lang="en-US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</a:t>
            </a:r>
            <a:endParaRPr lang="en-US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Киреевский район»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дорог местного значения на сумму 50,0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731" y="2957226"/>
            <a:ext cx="2690182" cy="19122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698" y="5196238"/>
            <a:ext cx="2720215" cy="16601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5" y="1292679"/>
            <a:ext cx="1789973" cy="134247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63688" y="258985"/>
            <a:ext cx="6589199" cy="528798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«Народный бюджет – 2023»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706574"/>
              </p:ext>
            </p:extLst>
          </p:nvPr>
        </p:nvGraphicFramePr>
        <p:xfrm>
          <a:off x="1187624" y="800502"/>
          <a:ext cx="7934929" cy="5652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по разделу «Социальная политика» в 2023 – 2025 годах (млн.руб.)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5503089"/>
              </p:ext>
            </p:extLst>
          </p:nvPr>
        </p:nvGraphicFramePr>
        <p:xfrm>
          <a:off x="1835696" y="1484784"/>
          <a:ext cx="6698704" cy="4427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584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7498080" cy="4180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/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/>
              </a:rPr>
            </a:br>
            <a:r>
              <a:rPr lang="ru-RU" sz="31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Межбюджетные отношения в 2023 году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/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/>
              </a:rPr>
            </a:br>
            <a:endParaRPr lang="ru-RU" sz="3200" b="1" i="1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8948606"/>
              </p:ext>
            </p:extLst>
          </p:nvPr>
        </p:nvGraphicFramePr>
        <p:xfrm>
          <a:off x="899592" y="1175044"/>
          <a:ext cx="8244408" cy="5566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260648"/>
            <a:ext cx="5616624" cy="1152128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характеристики бюджета района </a:t>
            </a:r>
            <a:br>
              <a:rPr lang="ru-RU" sz="28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 2023 год и плановый период </a:t>
            </a:r>
            <a:br>
              <a:rPr lang="ru-RU" sz="28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2024 и 2025 годов</a:t>
            </a:r>
            <a:endParaRPr lang="ru-RU" sz="2800" b="1" i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992777"/>
              </p:ext>
            </p:extLst>
          </p:nvPr>
        </p:nvGraphicFramePr>
        <p:xfrm>
          <a:off x="1259632" y="3068960"/>
          <a:ext cx="7416826" cy="3096343"/>
        </p:xfrm>
        <a:graphic>
          <a:graphicData uri="http://schemas.openxmlformats.org/drawingml/2006/table">
            <a:tbl>
              <a:tblPr/>
              <a:tblGrid>
                <a:gridCol w="2699002"/>
                <a:gridCol w="1560334"/>
                <a:gridCol w="1543661"/>
                <a:gridCol w="1613829"/>
              </a:tblGrid>
              <a:tr h="893661"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2023, тыс.руб.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2024, 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2025, тыс.руб.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</a:tr>
              <a:tr h="6308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всего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2 120 937,9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20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856 492,5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1 848 580,3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</a:tr>
              <a:tr h="67820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РАСХОДЫ, всего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2 167 237,9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1 883 292,5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1 876 581,3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</a:tr>
              <a:tr h="89366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 (+), дефицит (-) бюджета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-46 300,0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-26 800,0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-28 000,0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5E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Основные подходы при формировании доходов бюджета</a:t>
            </a:r>
            <a:endParaRPr lang="ru-RU" sz="2800" i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прогнозные показатели социально-экономического развития муниципального образования на 202</a:t>
            </a:r>
            <a:r>
              <a:rPr lang="en-US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плановый период;</a:t>
            </a:r>
          </a:p>
          <a:p>
            <a:pPr lvl="0"/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отчеты налоговых органов о начисленных и уплаченных в бюджет налогах и сборах за 202</a:t>
            </a:r>
            <a:r>
              <a:rPr lang="en-US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год;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оценка поступления налогов, сборов и неналоговых доходов в 202</a:t>
            </a:r>
            <a:r>
              <a:rPr lang="en-US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году;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утвержденные методики прогнозирования налоговых и неналоговых доходов бюджета.</a:t>
            </a: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1520738"/>
              </p:ext>
            </p:extLst>
          </p:nvPr>
        </p:nvGraphicFramePr>
        <p:xfrm>
          <a:off x="1619672" y="620688"/>
          <a:ext cx="6914728" cy="529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95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2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Налоговые и неналоговые доходы бюджета муниципального образования Киреевский район </a:t>
            </a:r>
            <a:br>
              <a:rPr lang="ru-RU" sz="22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за 2022 год и план на 2023 год (млн. руб.) </a:t>
            </a:r>
            <a:endParaRPr lang="ru-RU" sz="2200" b="1" i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86097715"/>
              </p:ext>
            </p:extLst>
          </p:nvPr>
        </p:nvGraphicFramePr>
        <p:xfrm>
          <a:off x="971600" y="1772816"/>
          <a:ext cx="770485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1331640" y="214290"/>
            <a:ext cx="7560840" cy="15585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Структура безвозмездных поступлений из бюджета Тульской области</a:t>
            </a:r>
            <a:b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бюджет муниципального образования Киреевский район </a:t>
            </a:r>
            <a:b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 (млн.руб.)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17" name="Рисунок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2144624"/>
              </p:ext>
            </p:extLst>
          </p:nvPr>
        </p:nvGraphicFramePr>
        <p:xfrm>
          <a:off x="1691680" y="1556792"/>
          <a:ext cx="7000924" cy="5218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357166"/>
            <a:ext cx="7429552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подходы при формировании расходов бюджета района на 2023 - 2025 годы</a:t>
            </a:r>
            <a:endParaRPr lang="ru-RU" sz="2200" b="1" i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556792"/>
            <a:ext cx="7929618" cy="4929222"/>
          </a:xfrm>
        </p:spPr>
        <p:txBody>
          <a:bodyPr>
            <a:noAutofit/>
          </a:bodyPr>
          <a:lstStyle/>
          <a:p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Объемы бюджетных ассигнований на заработную плату в соответствии с Указом Президента РФ № 597 определены исходя из фактической численности персонала. 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заработная плата работников бюджетной сферы на 2023 год планируется в размере 43 618,58 рублей, на 2024 год – 46 671,88 рублей, на 2025 год- 49 612,21 рублей.</a:t>
            </a:r>
          </a:p>
          <a:p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2) 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Индексация оплаты труда работников муниципальных учреждений муниципального образования производится с 1 октября ежегодно на прогнозный уровень инфляции в 2023 году - 6,10% к «базовым» объёмам 2022 года, в 2024 году - 4,0% к «базовым» объёмам 2023 года, в 2025 году - 4,0% к «базовым» объёмам 2024 года. </a:t>
            </a:r>
          </a:p>
          <a:p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Индексация расходов на коммунальные услуги учреждений в среднем в размере 2%.</a:t>
            </a:r>
          </a:p>
          <a:p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Планирование бюджетных ассигнований на исполнение расходных обязательств, источником финансового обеспечения которых являются субсидии из областного бюджета, осуществляется в 2022-2024 годах с учетом уровня финансового обеспечения со стороны Киреевского района в размере 5,46%.</a:t>
            </a:r>
          </a:p>
          <a:p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Главными принципами при формировании расходов бюджета являются экономия и эффективность бюджетных расходов. </a:t>
            </a:r>
            <a:endParaRPr lang="ru-RU" sz="1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7" y="624110"/>
            <a:ext cx="7058744" cy="716658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в 2023 -2025 годах (млн. руб.)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Объект 2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2919200"/>
              </p:ext>
            </p:extLst>
          </p:nvPr>
        </p:nvGraphicFramePr>
        <p:xfrm>
          <a:off x="1475657" y="1772816"/>
          <a:ext cx="7058743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7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534400" cy="771508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расходов бюджета муниципального образования </a:t>
            </a:r>
            <a:b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Киреевский район на 2023 год, (млн.руб.)</a:t>
            </a:r>
            <a:endParaRPr lang="ru-RU" sz="2000" b="1" i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4430113"/>
              </p:ext>
            </p:extLst>
          </p:nvPr>
        </p:nvGraphicFramePr>
        <p:xfrm>
          <a:off x="478857" y="910493"/>
          <a:ext cx="842965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5080</TotalTime>
  <Words>712</Words>
  <Application>Microsoft Office PowerPoint</Application>
  <PresentationFormat>Экран (4:3)</PresentationFormat>
  <Paragraphs>134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Основные характеристики бюджета района  на 2023 год и плановый период  2024 и 2025 годов</vt:lpstr>
      <vt:lpstr> Основные подходы при формировании доходов бюджета</vt:lpstr>
      <vt:lpstr>Презентация PowerPoint</vt:lpstr>
      <vt:lpstr>Налоговые и неналоговые доходы бюджета муниципального образования Киреевский район  за 2022 год и план на 2023 год (млн. руб.) </vt:lpstr>
      <vt:lpstr> Структура безвозмездных поступлений из бюджета Тульской области в бюджет муниципального образования Киреевский район  на 2023 год (млн.руб.)    </vt:lpstr>
      <vt:lpstr> Основные подходы при формировании расходов бюджета района на 2023 - 2025 годы</vt:lpstr>
      <vt:lpstr>Расходы бюджета в 2023 -2025 годах (млн. руб.)</vt:lpstr>
      <vt:lpstr>Структура расходов бюджета муниципального образования  Киреевский район на 2023 год, (млн.руб.)</vt:lpstr>
      <vt:lpstr>Национальные проекты,  реализуемые в Киреевском районе</vt:lpstr>
      <vt:lpstr>Бюджетные инвестиции, планируемые на 2023 год в сфере ЖКХ</vt:lpstr>
      <vt:lpstr>Основные мероприятия, планируемые к реализации в 2023 году</vt:lpstr>
      <vt:lpstr>«Народный бюджет – 2023»</vt:lpstr>
      <vt:lpstr>Расходы бюджета по разделу «Социальная политика» в 2023 – 2025 годах (млн.руб.)</vt:lpstr>
      <vt:lpstr> Межбюджетные отношения в 2023 году 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Лариса Николаевна Волчкова</cp:lastModifiedBy>
  <cp:revision>348</cp:revision>
  <dcterms:created xsi:type="dcterms:W3CDTF">2015-04-12T00:56:59Z</dcterms:created>
  <dcterms:modified xsi:type="dcterms:W3CDTF">2023-01-09T06:19:57Z</dcterms:modified>
</cp:coreProperties>
</file>