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85" r:id="rId2"/>
    <p:sldId id="284" r:id="rId3"/>
    <p:sldId id="287" r:id="rId4"/>
    <p:sldId id="261" r:id="rId5"/>
    <p:sldId id="262" r:id="rId6"/>
    <p:sldId id="263" r:id="rId7"/>
    <p:sldId id="264" r:id="rId8"/>
    <p:sldId id="265" r:id="rId9"/>
    <p:sldId id="260" r:id="rId10"/>
    <p:sldId id="266" r:id="rId11"/>
    <p:sldId id="269" r:id="rId12"/>
    <p:sldId id="274" r:id="rId13"/>
    <p:sldId id="267" r:id="rId14"/>
    <p:sldId id="268" r:id="rId15"/>
    <p:sldId id="270" r:id="rId16"/>
    <p:sldId id="257" r:id="rId17"/>
    <p:sldId id="271" r:id="rId18"/>
    <p:sldId id="272" r:id="rId19"/>
    <p:sldId id="273" r:id="rId20"/>
    <p:sldId id="275" r:id="rId21"/>
    <p:sldId id="277" r:id="rId22"/>
    <p:sldId id="278" r:id="rId23"/>
    <p:sldId id="276" r:id="rId24"/>
    <p:sldId id="279" r:id="rId25"/>
    <p:sldId id="280" r:id="rId26"/>
    <p:sldId id="281" r:id="rId27"/>
    <p:sldId id="282" r:id="rId28"/>
    <p:sldId id="258" r:id="rId29"/>
    <p:sldId id="25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FFFF"/>
    <a:srgbClr val="DFE18F"/>
    <a:srgbClr val="808000"/>
    <a:srgbClr val="33CCFF"/>
    <a:srgbClr val="CBA5B1"/>
    <a:srgbClr val="1753D9"/>
    <a:srgbClr val="FFCCFF"/>
    <a:srgbClr val="020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11" autoAdjust="0"/>
    <p:restoredTop sz="94629" autoAdjust="0"/>
  </p:normalViewPr>
  <p:slideViewPr>
    <p:cSldViewPr>
      <p:cViewPr varScale="1">
        <p:scale>
          <a:sx n="80" d="100"/>
          <a:sy n="80" d="100"/>
        </p:scale>
        <p:origin x="-84" y="-6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FDA24-E931-4F98-A237-7D258563F38C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D1798-107E-4B90-A508-D70A825168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190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65627-7900-4C84-8C6A-C6195D8CF9F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666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65627-7900-4C84-8C6A-C6195D8CF9F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666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65627-7900-4C84-8C6A-C6195D8CF9F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666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65627-7900-4C84-8C6A-C6195D8CF9FB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6667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D1798-107E-4B90-A508-D70A825168CC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401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65627-7900-4C84-8C6A-C6195D8CF9FB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666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7A0F-DAB9-4892-8820-BD3E64BBDE0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A5F7-5E8A-44A6-B815-69ED1D268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942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7A0F-DAB9-4892-8820-BD3E64BBDE0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A5F7-5E8A-44A6-B815-69ED1D268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746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7A0F-DAB9-4892-8820-BD3E64BBDE0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A5F7-5E8A-44A6-B815-69ED1D268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092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7A0F-DAB9-4892-8820-BD3E64BBDE0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A5F7-5E8A-44A6-B815-69ED1D268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290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7A0F-DAB9-4892-8820-BD3E64BBDE0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A5F7-5E8A-44A6-B815-69ED1D268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570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7A0F-DAB9-4892-8820-BD3E64BBDE0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A5F7-5E8A-44A6-B815-69ED1D268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111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7A0F-DAB9-4892-8820-BD3E64BBDE0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A5F7-5E8A-44A6-B815-69ED1D268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398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7A0F-DAB9-4892-8820-BD3E64BBDE0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A5F7-5E8A-44A6-B815-69ED1D268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520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7A0F-DAB9-4892-8820-BD3E64BBDE0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A5F7-5E8A-44A6-B815-69ED1D268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615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7A0F-DAB9-4892-8820-BD3E64BBDE0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A5F7-5E8A-44A6-B815-69ED1D268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732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7A0F-DAB9-4892-8820-BD3E64BBDE0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9A5F7-5E8A-44A6-B815-69ED1D268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159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27A0F-DAB9-4892-8820-BD3E64BBDE0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9A5F7-5E8A-44A6-B815-69ED1D268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30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7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8.gif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1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9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8.gif"/><Relationship Id="rId4" Type="http://schemas.openxmlformats.org/officeDocument/2006/relationships/image" Target="../media/image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20.png"/><Relationship Id="rId4" Type="http://schemas.openxmlformats.org/officeDocument/2006/relationships/image" Target="../media/image7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22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8.gif"/><Relationship Id="rId4" Type="http://schemas.openxmlformats.org/officeDocument/2006/relationships/image" Target="../media/image9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8.gif"/><Relationship Id="rId4" Type="http://schemas.openxmlformats.org/officeDocument/2006/relationships/image" Target="../media/image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2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24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8.gif"/><Relationship Id="rId4" Type="http://schemas.openxmlformats.org/officeDocument/2006/relationships/image" Target="../media/image9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25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8.gif"/><Relationship Id="rId4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tiff"/><Relationship Id="rId3" Type="http://schemas.microsoft.com/office/2007/relationships/hdphoto" Target="../media/hdphoto1.wdp"/><Relationship Id="rId7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trudvsem.ru/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://www.invest-tula.com/upload/&#1050;&#1072;&#1088;&#1090;&#1072;-&#1058;&#1054;.jp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2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8.gif"/><Relationship Id="rId4" Type="http://schemas.openxmlformats.org/officeDocument/2006/relationships/image" Target="../media/image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9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7.gif"/><Relationship Id="rId4" Type="http://schemas.openxmlformats.org/officeDocument/2006/relationships/image" Target="../media/image8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8.gif"/><Relationship Id="rId4" Type="http://schemas.openxmlformats.org/officeDocument/2006/relationships/image" Target="../media/image6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8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29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7.gif"/><Relationship Id="rId4" Type="http://schemas.openxmlformats.org/officeDocument/2006/relationships/image" Target="../media/image8.gi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6.gif"/><Relationship Id="rId7" Type="http://schemas.openxmlformats.org/officeDocument/2006/relationships/image" Target="../media/image9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toadmin@teploe.tula.net" TargetMode="External"/><Relationship Id="rId5" Type="http://schemas.openxmlformats.org/officeDocument/2006/relationships/image" Target="../media/image7.gif"/><Relationship Id="rId4" Type="http://schemas.openxmlformats.org/officeDocument/2006/relationships/image" Target="../media/image8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9.gif"/><Relationship Id="rId4" Type="http://schemas.openxmlformats.org/officeDocument/2006/relationships/image" Target="../media/image7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32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7.gif"/><Relationship Id="rId4" Type="http://schemas.openxmlformats.org/officeDocument/2006/relationships/image" Target="../media/image8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hyperlink" Target="http://www.invest-tula.com/upload/&#1050;&#1072;&#1088;&#1090;&#1072;-&#1058;&#1054;.jp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D:\&#1050;&#1088;&#1102;&#1095;&#1082;&#1086;&#1074;&#1072;%20&#1058;.&#1042;\&#1055;&#1088;&#1086;&#1075;&#1088;&#1072;&#1084;&#1084;&#1072;%20&#1087;&#1077;&#1088;&#1077;&#1089;&#1077;&#1083;&#1077;&#1085;&#1080;&#1103;\belev.tulobl.ru" TargetMode="Externa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3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8.gif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6.gif"/><Relationship Id="rId7" Type="http://schemas.openxmlformats.org/officeDocument/2006/relationships/hyperlink" Target="http://www.aleksin.tula.ru/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8.gif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4624"/>
            <a:ext cx="9252520" cy="7027565"/>
          </a:xfrm>
          <a:prstGeom prst="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  <a:tileRect/>
          </a:gradFill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endParaRPr lang="ru-RU" sz="3200" b="1" i="1" dirty="0" smtClean="0"/>
          </a:p>
          <a:p>
            <a:pPr algn="ctr">
              <a:spcAft>
                <a:spcPts val="1000"/>
              </a:spcAft>
            </a:pPr>
            <a:r>
              <a:rPr lang="ru-RU" sz="3200" b="1" i="1" dirty="0" smtClean="0"/>
              <a:t>Социально-экономическое положение</a:t>
            </a:r>
          </a:p>
          <a:p>
            <a:pPr algn="ctr">
              <a:spcAft>
                <a:spcPts val="1000"/>
              </a:spcAft>
            </a:pPr>
            <a:r>
              <a:rPr lang="ru-RU" sz="3200" b="1" i="1" dirty="0" smtClean="0"/>
              <a:t>муниципальных </a:t>
            </a:r>
            <a:r>
              <a:rPr lang="ru-RU" sz="3200" b="1" i="1" dirty="0"/>
              <a:t>образований Тульской области -</a:t>
            </a:r>
            <a:endParaRPr lang="ru-RU" sz="3200" dirty="0"/>
          </a:p>
          <a:p>
            <a:pPr algn="ctr">
              <a:spcAft>
                <a:spcPts val="1000"/>
              </a:spcAft>
            </a:pPr>
            <a:r>
              <a:rPr lang="ru-RU" sz="3200" b="1" i="1" dirty="0"/>
              <a:t> территорий вселения</a:t>
            </a:r>
            <a:endParaRPr lang="ru-RU" sz="3200" dirty="0"/>
          </a:p>
          <a:p>
            <a:pPr algn="ctr">
              <a:spcAft>
                <a:spcPts val="1000"/>
              </a:spcAft>
            </a:pPr>
            <a:r>
              <a:rPr lang="ru-RU" sz="3200" b="1" i="1" dirty="0"/>
              <a:t>Программы Тульской области</a:t>
            </a:r>
            <a:endParaRPr lang="ru-RU" sz="3200" dirty="0"/>
          </a:p>
          <a:p>
            <a:pPr algn="ctr">
              <a:spcAft>
                <a:spcPts val="1000"/>
              </a:spcAft>
            </a:pPr>
            <a:r>
              <a:rPr lang="ru-RU" sz="3200" b="1" i="1" dirty="0"/>
              <a:t>по оказанию содействия добровольному переселению</a:t>
            </a:r>
            <a:endParaRPr lang="ru-RU" sz="3200" dirty="0"/>
          </a:p>
          <a:p>
            <a:pPr algn="ctr">
              <a:spcAft>
                <a:spcPts val="1000"/>
              </a:spcAft>
            </a:pPr>
            <a:r>
              <a:rPr lang="ru-RU" sz="3200" b="1" i="1" dirty="0"/>
              <a:t>в Российскую Федерацию</a:t>
            </a:r>
            <a:endParaRPr lang="ru-RU" sz="3200" dirty="0"/>
          </a:p>
          <a:p>
            <a:pPr algn="ctr">
              <a:spcAft>
                <a:spcPts val="1000"/>
              </a:spcAft>
            </a:pPr>
            <a:r>
              <a:rPr lang="ru-RU" sz="3200" b="1" i="1" dirty="0"/>
              <a:t>соотечественников, проживающих за рубежом</a:t>
            </a:r>
            <a:endParaRPr lang="ru-RU" sz="3200" dirty="0"/>
          </a:p>
          <a:p>
            <a:pPr algn="ctr"/>
            <a:r>
              <a:rPr lang="ru-RU" sz="3200" b="1" i="1" dirty="0"/>
              <a:t> </a:t>
            </a:r>
            <a:endParaRPr lang="ru-RU" sz="3200" dirty="0"/>
          </a:p>
          <a:p>
            <a:pPr algn="ctr"/>
            <a:r>
              <a:rPr lang="ru-RU" sz="3200" b="1" i="1" dirty="0" smtClean="0"/>
              <a:t>2017</a:t>
            </a:r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04660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773581"/>
              </p:ext>
            </p:extLst>
          </p:nvPr>
        </p:nvGraphicFramePr>
        <p:xfrm>
          <a:off x="252879" y="5517232"/>
          <a:ext cx="5471249" cy="121606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084956"/>
                <a:gridCol w="1434863"/>
                <a:gridCol w="951430"/>
              </a:tblGrid>
              <a:tr h="194999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20719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 «город Донской)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Донской, ул. Октябрьская, д. 17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8(48746)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5-44-14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3565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Территориальное отделение УФМС России по Тульской области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Донской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Герцена, д. 18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8(48746)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5-81-61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2588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Донской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Новая, д. 27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8(48746)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5-29-18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2" cstate="print">
            <a:lum bright="5000"/>
          </a:blip>
          <a:srcRect/>
          <a:stretch>
            <a:fillRect/>
          </a:stretch>
        </p:blipFill>
        <p:spPr bwMode="auto">
          <a:xfrm>
            <a:off x="146058" y="188640"/>
            <a:ext cx="2484154" cy="26380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796136" y="1844825"/>
            <a:ext cx="3214742" cy="21975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Жилищное обустройство 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Аренда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жилого помещения на вторичном рынке жилья.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Средняя стоимость. 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1-комнатная квартира – от 4000 рублей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2-комнатная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5000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рублей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6000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рублей в месяц.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жилых помещений за счет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собственных средств 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>
                <a:latin typeface="Times New Roman" pitchFamily="18" charset="0"/>
                <a:cs typeface="Times New Roman" pitchFamily="18" charset="0"/>
              </a:rPr>
              <a:t>Средняя  рыночная стоимость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квартиры.</a:t>
            </a:r>
            <a:endParaRPr lang="ru-RU" sz="1100" i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1-комнатная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800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2-комнатная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1200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1500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0"/>
            <a:ext cx="6715172" cy="9541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8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Муниципальное образование «город Донской» Тульской области</a:t>
            </a:r>
            <a:endParaRPr lang="ru-RU" sz="28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836712"/>
            <a:ext cx="5112568" cy="84715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районный центр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г. Донской 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площадь </a:t>
            </a:r>
            <a:r>
              <a:rPr lang="ru-RU" sz="135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350" b="1" i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 тыс. га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численность населения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64,4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>
                <a:latin typeface="Times New Roman" pitchFamily="18" charset="0"/>
                <a:cs typeface="Times New Roman" pitchFamily="18" charset="0"/>
              </a:rPr>
              <a:t>находится в 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65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км.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 к юго-востоку от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областного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центра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3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669" y="4107024"/>
            <a:ext cx="3347864" cy="2480679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Социальные услуги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100" dirty="0" smtClean="0"/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Донская городская больница № 1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Образование.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общеобразовательных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учреждений;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 дошкольных образовательных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учреждения; </a:t>
            </a:r>
          </a:p>
          <a:p>
            <a:pPr>
              <a:lnSpc>
                <a:spcPct val="80000"/>
              </a:lnSpc>
            </a:pP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 учреждения профессионального образования. 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itchFamily="18" charset="0"/>
              </a:rPr>
              <a:t>2 дома культуры, школа искусств,  2 дома спорта, культурно-информационный центр с правом теле-радио вещания.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Телефонная связь, проводной </a:t>
            </a:r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беспроводной «Интернет</a:t>
            </a:r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11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</a:t>
            </a:r>
            <a:r>
              <a:rPr lang="ru-RU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Центртелеком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ОАО «МТС», ОАО «Мегафон», ОАО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«Билайн», ЗАО «Тульская сотовая  радиотелефонная связь».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6612" y="4107024"/>
            <a:ext cx="5544616" cy="1261884"/>
          </a:xfrm>
          <a:prstGeom prst="rect">
            <a:avLst/>
          </a:prstGeom>
          <a:gradFill flip="none" rotWithShape="1">
            <a:gsLst>
              <a:gs pos="0">
                <a:srgbClr val="00FFFF">
                  <a:tint val="66000"/>
                  <a:satMod val="160000"/>
                </a:srgbClr>
              </a:gs>
              <a:gs pos="50000">
                <a:srgbClr val="00FFFF">
                  <a:tint val="44500"/>
                  <a:satMod val="160000"/>
                </a:srgbClr>
              </a:gs>
              <a:gs pos="100000">
                <a:srgbClr val="00FFFF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>
              <a:lnSpc>
                <a:spcPct val="80000"/>
              </a:lnSpc>
            </a:pP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Приоритетным </a:t>
            </a:r>
            <a:r>
              <a:rPr lang="ru-RU" sz="1100" b="1" i="1" dirty="0">
                <a:latin typeface="Times New Roman" pitchFamily="18" charset="0"/>
                <a:cs typeface="Times New Roman" pitchFamily="18" charset="0"/>
              </a:rPr>
              <a:t>направлением развития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промышленности на территории муниципального образования является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электронная промышленность </a:t>
            </a:r>
            <a:endParaRPr lang="ru-RU" sz="1100" b="1" i="1" dirty="0" smtClean="0"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Востребованные квалифицированные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кадры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врачи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преподаватели, станочники, слесари механосборочных работ, слесари ремонтники грузоподъемных механизмов, слесари – инструментальщики, </a:t>
            </a:r>
            <a:r>
              <a:rPr lang="ru-RU" sz="1100" i="1" dirty="0" err="1" smtClean="0">
                <a:latin typeface="Times New Roman" pitchFamily="18" charset="0"/>
                <a:cs typeface="Times New Roman" pitchFamily="18" charset="0"/>
              </a:rPr>
              <a:t>электрогазосварщики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Среднемесячная заработная плата в районе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23 722 рубля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7053" y="2840894"/>
            <a:ext cx="5544616" cy="1249573"/>
          </a:xfrm>
          <a:prstGeom prst="rect">
            <a:avLst/>
          </a:prstGeom>
          <a:gradFill flip="none" rotWithShape="1">
            <a:gsLst>
              <a:gs pos="0">
                <a:srgbClr val="00FFFF">
                  <a:tint val="66000"/>
                  <a:satMod val="160000"/>
                </a:srgbClr>
              </a:gs>
              <a:gs pos="50000">
                <a:srgbClr val="00FFFF">
                  <a:tint val="44500"/>
                  <a:satMod val="160000"/>
                </a:srgbClr>
              </a:gs>
              <a:gs pos="100000">
                <a:srgbClr val="00FFF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Станция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прибытия железнодорожным путем –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станция «Бобрик» Донской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Станция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прибытия автобусным сообщением –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автостанция г. Донской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Транспортная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доступность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 места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вселения  от г. Тулы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Расстояние от  г.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Тулы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65 км.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Транспорт – Автомобиль «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ГАЗЕЛЬ» до г. Новомосковск, г. Узловая, далее маршрутным такси.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 отправления из Тулы  -каждые 20 минут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в пути - 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 час 10 минут.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001175" y="1260288"/>
            <a:ext cx="410585" cy="2473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630212" y="1679158"/>
            <a:ext cx="2736304" cy="6832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donskoy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tulobl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ru-RU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u="sng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1760" y="2420888"/>
            <a:ext cx="3384376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262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8" y="92815"/>
            <a:ext cx="706308" cy="959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54758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33" name="Picture 29" descr="Ru_tula_region_tsern_tolstoj_turgenev_monument_08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29037"/>
          <a:stretch/>
        </p:blipFill>
        <p:spPr bwMode="auto">
          <a:xfrm>
            <a:off x="5701159" y="3422613"/>
            <a:ext cx="3335337" cy="3318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1258888" y="260350"/>
            <a:ext cx="7380287" cy="647700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Муниципальное образование </a:t>
            </a:r>
            <a:b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«город Ефремов» Тульской области</a:t>
            </a:r>
          </a:p>
        </p:txBody>
      </p:sp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3">
            <a:lum bright="4000"/>
          </a:blip>
          <a:srcRect/>
          <a:stretch>
            <a:fillRect/>
          </a:stretch>
        </p:blipFill>
        <p:spPr bwMode="auto">
          <a:xfrm>
            <a:off x="0" y="115888"/>
            <a:ext cx="2757488" cy="292893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16" name="Овал 15"/>
          <p:cNvSpPr/>
          <p:nvPr/>
        </p:nvSpPr>
        <p:spPr>
          <a:xfrm>
            <a:off x="1619673" y="2355625"/>
            <a:ext cx="936104" cy="7087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7" name="Rectangle 7"/>
          <p:cNvSpPr>
            <a:spLocks noGrp="1"/>
          </p:cNvSpPr>
          <p:nvPr>
            <p:ph type="body" idx="1"/>
          </p:nvPr>
        </p:nvSpPr>
        <p:spPr>
          <a:xfrm>
            <a:off x="2484438" y="981075"/>
            <a:ext cx="3064645" cy="15128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1000" dirty="0" smtClean="0"/>
              <a:t> </a:t>
            </a:r>
            <a:r>
              <a:rPr lang="ru-RU" sz="1200" dirty="0" smtClean="0">
                <a:latin typeface="Times New Roman" pitchFamily="18" charset="0"/>
              </a:rPr>
              <a:t>районный центр </a:t>
            </a:r>
            <a:r>
              <a:rPr lang="ru-RU" sz="1200" b="1" i="1" dirty="0" smtClean="0">
                <a:latin typeface="Times New Roman" pitchFamily="18" charset="0"/>
              </a:rPr>
              <a:t>-</a:t>
            </a:r>
            <a:r>
              <a:rPr lang="ru-RU" sz="1200" dirty="0" smtClean="0">
                <a:latin typeface="Times New Roman" pitchFamily="18" charset="0"/>
              </a:rPr>
              <a:t> </a:t>
            </a:r>
            <a:r>
              <a:rPr lang="ru-RU" sz="1200" b="1" i="1" u="sng" dirty="0" smtClean="0">
                <a:latin typeface="Times New Roman" pitchFamily="18" charset="0"/>
              </a:rPr>
              <a:t>г. Ефремов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1200" b="1" dirty="0" smtClean="0">
                <a:latin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</a:rPr>
              <a:t>площадь</a:t>
            </a:r>
            <a:r>
              <a:rPr lang="ru-RU" sz="1200" b="1" dirty="0" smtClean="0">
                <a:latin typeface="Times New Roman" pitchFamily="18" charset="0"/>
              </a:rPr>
              <a:t> </a:t>
            </a:r>
            <a:r>
              <a:rPr lang="ru-RU" sz="1200" b="1" i="1" dirty="0" smtClean="0">
                <a:latin typeface="Times New Roman" pitchFamily="18" charset="0"/>
              </a:rPr>
              <a:t> - </a:t>
            </a:r>
            <a:r>
              <a:rPr lang="ru-RU" sz="1200" b="1" i="1" u="sng" dirty="0" smtClean="0">
                <a:latin typeface="Times New Roman" pitchFamily="18" charset="0"/>
              </a:rPr>
              <a:t>1649 кв. км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1200" dirty="0" smtClean="0">
                <a:latin typeface="Times New Roman" pitchFamily="18" charset="0"/>
              </a:rPr>
              <a:t> численность населения </a:t>
            </a:r>
            <a:r>
              <a:rPr lang="ru-RU" sz="1200" b="1" i="1" dirty="0" smtClean="0">
                <a:latin typeface="Times New Roman" pitchFamily="18" charset="0"/>
              </a:rPr>
              <a:t>-</a:t>
            </a:r>
            <a:r>
              <a:rPr lang="ru-RU" sz="1200" dirty="0" smtClean="0">
                <a:latin typeface="Times New Roman" pitchFamily="18" charset="0"/>
              </a:rPr>
              <a:t> </a:t>
            </a:r>
            <a:r>
              <a:rPr lang="ru-RU" sz="1200" b="1" i="1" u="sng" dirty="0" smtClean="0">
                <a:latin typeface="Times New Roman" pitchFamily="18" charset="0"/>
              </a:rPr>
              <a:t>20,4 тыс. человек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1200" dirty="0" smtClean="0">
                <a:latin typeface="Times New Roman" pitchFamily="18" charset="0"/>
              </a:rPr>
              <a:t>расположен </a:t>
            </a:r>
            <a:r>
              <a:rPr lang="ru-RU" sz="1200" b="1" i="1" dirty="0" smtClean="0">
                <a:latin typeface="Times New Roman" pitchFamily="18" charset="0"/>
              </a:rPr>
              <a:t>в 140</a:t>
            </a:r>
            <a:r>
              <a:rPr lang="ru-RU" sz="1200" b="1" i="1" u="sng" dirty="0" smtClean="0">
                <a:latin typeface="Times New Roman" pitchFamily="18" charset="0"/>
              </a:rPr>
              <a:t> км.  от города Тула</a:t>
            </a:r>
            <a:endParaRPr lang="ru-RU" sz="1200" b="1" u="sng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1400" b="1" u="sng" dirty="0" smtClean="0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2120" y="982211"/>
            <a:ext cx="3384376" cy="246067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Жилищное обустройство</a:t>
            </a: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Аренда жилого помещения на вторичном рынке жилья. </a:t>
            </a:r>
          </a:p>
          <a:p>
            <a:pPr>
              <a:lnSpc>
                <a:spcPct val="90000"/>
              </a:lnSpc>
              <a:defRPr/>
            </a:pPr>
            <a:r>
              <a:rPr lang="ru-RU" sz="1100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Средняя стоимость </a:t>
            </a:r>
          </a:p>
          <a:p>
            <a:pPr>
              <a:lnSpc>
                <a:spcPct val="90000"/>
              </a:lnSpc>
              <a:defRPr/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1-комнатная квартира –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5000 рублей в месяц;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2-комнатная квартира –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6000 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рублей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месяц;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7000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рублей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месяц.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4"/>
              </a:buBlip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Приобретение жилых помещений за счет собственных средств:</a:t>
            </a:r>
          </a:p>
          <a:p>
            <a:pPr>
              <a:lnSpc>
                <a:spcPct val="90000"/>
              </a:lnSpc>
              <a:defRPr/>
            </a:pPr>
            <a:r>
              <a:rPr lang="ru-RU" sz="1100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Средняя стоимость </a:t>
            </a:r>
          </a:p>
          <a:p>
            <a:pPr>
              <a:lnSpc>
                <a:spcPct val="90000"/>
              </a:lnSpc>
              <a:defRPr/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1-комнатная квартира –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800  тыс. рублей;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2-комнатная квартира –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1000  тыс. рублей;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1500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тыс. рублей .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sz="13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58" y="3131790"/>
            <a:ext cx="5543517" cy="1103379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16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ct val="90000"/>
              </a:lnSpc>
              <a:buFontTx/>
              <a:buBlip>
                <a:blip r:embed="rId5"/>
              </a:buBlip>
              <a:defRPr/>
            </a:pP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Станция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прибытия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железнодорожным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сообщением –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г. Ефремов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90000"/>
              </a:lnSpc>
              <a:buFontTx/>
              <a:buBlip>
                <a:blip r:embed="rId5"/>
              </a:buBlip>
              <a:defRPr/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Станция прибытия автобусным сообщением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г. Ефремов</a:t>
            </a:r>
          </a:p>
          <a:p>
            <a:pPr>
              <a:lnSpc>
                <a:spcPct val="90000"/>
              </a:lnSpc>
              <a:defRPr/>
            </a:pP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Расстояние от г. Тула – 140 км;</a:t>
            </a:r>
          </a:p>
          <a:p>
            <a:pPr>
              <a:lnSpc>
                <a:spcPct val="90000"/>
              </a:lnSpc>
              <a:defRPr/>
            </a:pP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Время в пути – 2 часа 30 минут;</a:t>
            </a:r>
          </a:p>
          <a:p>
            <a:pPr>
              <a:lnSpc>
                <a:spcPct val="90000"/>
              </a:lnSpc>
              <a:defRPr/>
            </a:pP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Время отправления – каждые 2 часа.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3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159" y="4251727"/>
            <a:ext cx="5543516" cy="115108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 algn="just">
              <a:lnSpc>
                <a:spcPct val="90000"/>
              </a:lnSpc>
            </a:pP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Приоритетным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направлением экономики района является развитие сельского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хозяйства.</a:t>
            </a:r>
            <a:r>
              <a:rPr lang="ru-RU" sz="1100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Востребованные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квалифицированные кадры: </a:t>
            </a:r>
          </a:p>
          <a:p>
            <a:pPr algn="just"/>
            <a:r>
              <a:rPr lang="ru-RU" sz="11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врачи, инженеры, бухгалтеры, водители</a:t>
            </a:r>
            <a:r>
              <a:rPr lang="ru-RU" sz="11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электрики, </a:t>
            </a:r>
            <a:r>
              <a:rPr lang="ru-RU" sz="1100" b="1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газоэлектросварщики</a:t>
            </a:r>
            <a:r>
              <a:rPr lang="ru-RU" sz="11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монтажники, аппаратчики, бетонщики, арматурщики, операторы линии</a:t>
            </a:r>
            <a:endParaRPr lang="ru-RU" sz="11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Среднемесячная заработная плата в районе  </a:t>
            </a:r>
            <a:r>
              <a:rPr lang="ru-RU" sz="11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1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27 205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1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рублей.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57487" y="1882708"/>
            <a:ext cx="2770175" cy="81047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lnSpc>
                <a:spcPts val="1440"/>
              </a:lnSpc>
              <a:defRPr/>
            </a:pPr>
            <a:r>
              <a:rPr lang="ru-RU" sz="12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200" b="1" i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1200" b="1" i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efremov.tulobl.ru</a:t>
            </a:r>
            <a:r>
              <a:rPr lang="ru-RU" sz="1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dirty="0">
              <a:solidFill>
                <a:schemeClr val="accent4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3331" name="Прямоугольник 1"/>
          <p:cNvSpPr>
            <a:spLocks noChangeArrowheads="1"/>
          </p:cNvSpPr>
          <p:nvPr/>
        </p:nvSpPr>
        <p:spPr bwMode="auto">
          <a:xfrm>
            <a:off x="5652120" y="3573017"/>
            <a:ext cx="3384376" cy="312547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400" b="1" i="1" dirty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Социальные услуги:</a:t>
            </a:r>
          </a:p>
          <a:p>
            <a:pPr>
              <a:lnSpc>
                <a:spcPct val="90000"/>
              </a:lnSpc>
              <a:buFontTx/>
              <a:buBlip>
                <a:blip r:embed="rId6"/>
              </a:buBlip>
            </a:pPr>
            <a:r>
              <a:rPr lang="ru-RU" sz="1300" dirty="0">
                <a:solidFill>
                  <a:srgbClr val="000000"/>
                </a:solidFill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Здравоохранение </a:t>
            </a:r>
          </a:p>
          <a:p>
            <a:pPr>
              <a:lnSpc>
                <a:spcPct val="90000"/>
              </a:lnSpc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ГУЗ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200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Ефремовская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ЦРБ», сеть </a:t>
            </a:r>
            <a:r>
              <a:rPr lang="ru-RU" sz="1200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ФАПов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6"/>
              </a:buBlip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35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общеобразовательных учреждений,  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дошкольных образовательных учреждения, </a:t>
            </a:r>
          </a:p>
          <a:p>
            <a:pPr>
              <a:lnSpc>
                <a:spcPct val="90000"/>
              </a:lnSpc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учреждение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дополнительного образования,</a:t>
            </a:r>
          </a:p>
          <a:p>
            <a:pPr>
              <a:lnSpc>
                <a:spcPct val="90000"/>
              </a:lnSpc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детский оздоровительный лагерь </a:t>
            </a:r>
            <a:endParaRPr lang="ru-RU" sz="1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6"/>
              </a:buBlip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22 сельских клубных филиала, 19 библиотек, учреждение социальной службы для молодежи, 6 спортивных школ,2 музея, 1 из них краеведческий, 2 школы искусств. </a:t>
            </a: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6"/>
              </a:buBlip>
            </a:pP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Телефонная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связь, проводной и беспроводной «Интернет» </a:t>
            </a:r>
          </a:p>
          <a:p>
            <a:pPr>
              <a:lnSpc>
                <a:spcPct val="90000"/>
              </a:lnSpc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ОАО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«Центр-телеком»,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ОАО «МТС», ОАО «Мегафон»,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ОАО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«Билайн», ОАО «Тульская сотовая радиотелефонная связь».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392186"/>
              </p:ext>
            </p:extLst>
          </p:nvPr>
        </p:nvGraphicFramePr>
        <p:xfrm>
          <a:off x="97956" y="5462550"/>
          <a:ext cx="5544617" cy="122616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096344"/>
                <a:gridCol w="1233684"/>
                <a:gridCol w="1214589"/>
              </a:tblGrid>
              <a:tr h="194999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45378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 «город Ефремов»)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Ефремов,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Свердлова, д. 43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8(48741)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6-25-32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565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Территориальный отдел миграционной службы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Ефремов,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Свердлова, д. 99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8(48741)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6-01-90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588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Ефремов,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Ленина, д. 34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8(48741)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6-51-98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098" name="Рисунок 3" descr="Описание: Герб города Ефремов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2255"/>
            <a:ext cx="576064" cy="72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200299" y="2725791"/>
            <a:ext cx="3384376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290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824578"/>
              </p:ext>
            </p:extLst>
          </p:nvPr>
        </p:nvGraphicFramePr>
        <p:xfrm>
          <a:off x="124356" y="5359128"/>
          <a:ext cx="5684730" cy="139829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174589"/>
                <a:gridCol w="1476553"/>
                <a:gridCol w="1033588"/>
              </a:tblGrid>
              <a:tr h="150499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412209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 город Новомосковск)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Новомосковск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Комсомольская, д. 32/32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8(48762)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2-71-50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3792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Территориальное отдел УФМС России по Тульской области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Новомосковск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Дзержинского, д. 27/21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8(48762)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6-17-86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436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Новомосковск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Садовского д. 16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8(48762)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6-88-87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2" cstate="print">
            <a:lum bright="5000"/>
          </a:blip>
          <a:srcRect/>
          <a:stretch>
            <a:fillRect/>
          </a:stretch>
        </p:blipFill>
        <p:spPr bwMode="auto">
          <a:xfrm>
            <a:off x="124354" y="188640"/>
            <a:ext cx="2484154" cy="26380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803014" y="1491402"/>
            <a:ext cx="3204642" cy="21975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Жилищное обустройство 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Аренда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жилого помещения на вторичном рынке жилья.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Средняя стоимость. 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1-комнатная квартира – от 10000 руб.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2-комнатная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15000 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20000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месяц.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жилых помещений за счет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собственных средств 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>
                <a:latin typeface="Times New Roman" pitchFamily="18" charset="0"/>
                <a:cs typeface="Times New Roman" pitchFamily="18" charset="0"/>
              </a:rPr>
              <a:t>Средняя  рыночная стоимость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квартиры.</a:t>
            </a:r>
            <a:endParaRPr lang="ru-RU" sz="1100" i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1-комнатная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1200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2-комнатная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2200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2800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0"/>
            <a:ext cx="6715172" cy="89255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6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Муниципальное образование город Новомосковск Тульской области</a:t>
            </a:r>
            <a:endParaRPr lang="ru-RU" sz="26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836712"/>
            <a:ext cx="3672408" cy="84715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районный центр 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г. Новомосковск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площадь </a:t>
            </a:r>
            <a:r>
              <a:rPr lang="ru-RU" sz="135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888,03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кв.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км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численность населения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138,8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>
                <a:latin typeface="Times New Roman" pitchFamily="18" charset="0"/>
                <a:cs typeface="Times New Roman" pitchFamily="18" charset="0"/>
              </a:rPr>
              <a:t>находится в 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60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км.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от областного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центра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3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37651" y="3688927"/>
            <a:ext cx="3217591" cy="3342453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Социальные услуги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100" dirty="0" smtClean="0"/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>
              <a:lnSpc>
                <a:spcPct val="8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6 стационарно-поликлинических учреждений, 1 поликлиника для взрослых, 3 стоматологических отделения, отделение скорой помощи. 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Образование.</a:t>
            </a:r>
          </a:p>
          <a:p>
            <a:pPr>
              <a:lnSpc>
                <a:spcPct val="8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95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общеобразовательных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учреждений;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55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дошкольных образовательных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учреждения;</a:t>
            </a:r>
          </a:p>
          <a:p>
            <a:pPr>
              <a:lnSpc>
                <a:spcPct val="8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5 учреждений дополнительного образования. 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Культура и спорт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7 учреждений культурно-досугового типа, 5 учреждений дополнительного образования детей, библиотечная система в которую входят 20 филиалов, 3 музея, 11 СД; 9 учреждений физкультуры и спорта 3 ДЮСШ.</a:t>
            </a:r>
            <a:endParaRPr lang="ru-RU" sz="1100" dirty="0" smtClean="0"/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Почтовая связь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100" i="1" dirty="0" err="1" smtClean="0">
                <a:latin typeface="Times New Roman" pitchFamily="18" charset="0"/>
                <a:cs typeface="Times New Roman" pitchFamily="18" charset="0"/>
              </a:rPr>
              <a:t>Новомосковский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почтамт УФПС Тульской области – филиала ФГУП «Почта России» .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Телефонная связь, проводной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беспроводной «Интернет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«Ростелеком», </a:t>
            </a:r>
            <a:r>
              <a:rPr lang="ru-RU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«МТС», ОАО «Мегафон», ОАО </a:t>
            </a:r>
            <a:r>
              <a:rPr lang="ru-RU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«Билайн», Москва «Теле2», ЗАО «ТТК»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4355" y="4019240"/>
            <a:ext cx="5709414" cy="117570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>
              <a:lnSpc>
                <a:spcPct val="80000"/>
              </a:lnSpc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Промышленность муниципального образования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многоотраслевая: химическое производство, машиностроение, металлообработка, пищевая, производство строительных материалов.</a:t>
            </a:r>
            <a:endParaRPr lang="ru-RU" sz="1200" b="1" i="1" dirty="0" smtClean="0"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Востребованные квалифицированные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кадры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Врачи, преподаватели, акушерки, повара, воспитатели.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Среднемесячная заработная плата в районе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33 472</a:t>
            </a:r>
            <a:r>
              <a:rPr lang="ru-RU" sz="1100" b="1" i="1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рубля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4354" y="2780928"/>
            <a:ext cx="5684731" cy="113877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Станция прибытия железнодорожным путем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– Новомосковск-1 «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Урванка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Станция прибытия автобусным сообщением –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автовокзал г. Новомосковск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Транспортная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доступность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 места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вселения  от г. Тулы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Расстояние от  г.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Тулы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- 60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км.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в пути - 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1 час 20 минут.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отправления каждые 10 минут.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835696" y="965676"/>
            <a:ext cx="648072" cy="4471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55776" y="1700808"/>
            <a:ext cx="2736304" cy="5355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nmosk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24709" y="2251611"/>
            <a:ext cx="3384376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074" name="Рисунок 2" descr="Описание: http://upload.wikimedia.org/wikipedia/ru/thumb/7/7d/Gerb-Novomoskovsky-region.jpg/96px-Gerb-Novomoskovsky-region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25" y="147370"/>
            <a:ext cx="662881" cy="82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34709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19012"/>
              </p:ext>
            </p:extLst>
          </p:nvPr>
        </p:nvGraphicFramePr>
        <p:xfrm>
          <a:off x="192078" y="5436225"/>
          <a:ext cx="5544617" cy="121606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096344"/>
                <a:gridCol w="1440160"/>
                <a:gridCol w="1008113"/>
              </a:tblGrid>
              <a:tr h="194999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20719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 город Тула)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Тула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пл. Ленина, д. 2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8(4872)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30-62-62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3565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Межрайонный отдел УФМС России г. Ефремов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(с местом дислокации с. Архангельское)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Тула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Ф. Энгельса, д. 137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8(4872)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30-48-78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2588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Тула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Демонстрации, д. 34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8(4872)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56-44-34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2" cstate="print">
            <a:lum bright="5000"/>
          </a:blip>
          <a:srcRect/>
          <a:stretch>
            <a:fillRect/>
          </a:stretch>
        </p:blipFill>
        <p:spPr bwMode="auto">
          <a:xfrm>
            <a:off x="153720" y="188640"/>
            <a:ext cx="2484154" cy="26380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796136" y="1683867"/>
            <a:ext cx="3240360" cy="21975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Жилищное обустройство 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Аренда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жилого помещения на вторичном рынке жилья.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Средняя стоимость. 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1-комнатная квартира – от 8000 рублей месяц;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2-комнатная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15000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рублей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18000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рублей в месяц.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жилых помещений за счет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собственных средств 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>
                <a:latin typeface="Times New Roman" pitchFamily="18" charset="0"/>
                <a:cs typeface="Times New Roman" pitchFamily="18" charset="0"/>
              </a:rPr>
              <a:t>Средняя  рыночная стоимость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жилья от 30 до 60 тыс. рублей за кв. метр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Имеется возможность размещения в гостиницах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– 16 гостиниц. 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0"/>
            <a:ext cx="6715172" cy="9541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8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Муниципальное образование город Тула Тульской области</a:t>
            </a:r>
            <a:endParaRPr lang="ru-RU" sz="28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836712"/>
            <a:ext cx="5112568" cy="84715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г. Тула -  административный центр Тульской </a:t>
            </a:r>
            <a:r>
              <a:rPr lang="ru-RU" sz="1350" b="1" i="1" u="sng" dirty="0" err="1" smtClean="0">
                <a:latin typeface="Times New Roman" pitchFamily="18" charset="0"/>
                <a:cs typeface="Times New Roman" pitchFamily="18" charset="0"/>
              </a:rPr>
              <a:t>облсти</a:t>
            </a:r>
            <a:endParaRPr lang="ru-RU" sz="135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площадь </a:t>
            </a:r>
            <a:r>
              <a:rPr lang="ru-RU" sz="135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1495,6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кв.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км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численность населения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552,4 тыс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расстояние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 до г. Москва – 185 км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1253" y="4005064"/>
            <a:ext cx="5532875" cy="132343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>
              <a:lnSpc>
                <a:spcPct val="8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Тула относится к числу наиболее экономически развитых городов центра России. Это крупный промышленный, научный и культурный центр, важный железнодорожный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узел. 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Основой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экономики города Тулы является промышленный сектор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Городской рынок труда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характеризуется спросом как на специалистов и управленцев, так и работников неквалифицированного труда</a:t>
            </a:r>
          </a:p>
          <a:p>
            <a:pPr>
              <a:lnSpc>
                <a:spcPct val="80000"/>
              </a:lnSpc>
            </a:pP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Среднемесячная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заработная плата в районе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36 074</a:t>
            </a:r>
            <a:r>
              <a:rPr lang="ru-RU" sz="1100" b="1" i="1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рубля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2078" y="2848177"/>
            <a:ext cx="5532050" cy="102797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2 железнодорожных вокзала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Московский и Ряжский;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железнодорожные магистрали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«Москва-Донбасс», «Тула-Козельск»;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железные дороги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на Москву, Орел, Калугу, Узловую, Козельск;  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автомобильные дороги федерального значения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Москва-Крым, Калуга-Тула-Михайлов-Рязань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187624" y="1052735"/>
            <a:ext cx="432048" cy="20755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55776" y="1700808"/>
            <a:ext cx="2736304" cy="6832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npacity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tula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1760" y="2420888"/>
            <a:ext cx="3384376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0" name="Рисунок 3" descr="Герб города Тулы Тульской области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78" y="188640"/>
            <a:ext cx="708827" cy="864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796136" y="4005064"/>
            <a:ext cx="3347864" cy="2899255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Социальные услуги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100" dirty="0" smtClean="0"/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Здравоохранени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е .</a:t>
            </a:r>
          </a:p>
          <a:p>
            <a:pPr>
              <a:lnSpc>
                <a:spcPct val="8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29 муниципальных учреждений здравоохранения.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Образование.</a:t>
            </a:r>
          </a:p>
          <a:p>
            <a:pPr>
              <a:lnSpc>
                <a:spcPct val="8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98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общеобразовательных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учреждений;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122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дошкольных образовательных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учреждения; </a:t>
            </a:r>
          </a:p>
          <a:p>
            <a:pPr marL="228600" indent="-228600">
              <a:lnSpc>
                <a:spcPct val="80000"/>
              </a:lnSpc>
              <a:buAutoNum type="arabicPlain" startAt="12"/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учреждений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дополнительного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образования;</a:t>
            </a:r>
          </a:p>
          <a:p>
            <a:pPr>
              <a:lnSpc>
                <a:spcPct val="8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9 высших учебных заведений;</a:t>
            </a:r>
          </a:p>
          <a:p>
            <a:pPr>
              <a:lnSpc>
                <a:spcPct val="8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Более 80 учреждений профессионального и среднего профессионального образования;</a:t>
            </a:r>
          </a:p>
          <a:p>
            <a:pPr>
              <a:lnSpc>
                <a:spcPct val="8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 учебных заведения Русской Православной церкви: Тульская духовная семинария и Тульская гимназия. 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Культура и спор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т.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Более 300 объектов культурного наследия, Тульский кремль, 4 крупных музея, Тульский академический театр драмы им. М. Горького, Тульский государственный цирк, 12 спортивных школ, 7 муниципальных центров для молодежи, художественная школа, школы искусств </a:t>
            </a:r>
          </a:p>
          <a:p>
            <a:pPr>
              <a:lnSpc>
                <a:spcPct val="80000"/>
              </a:lnSpc>
            </a:pPr>
            <a:endParaRPr lang="ru-RU" sz="1100" i="1" dirty="0" smtClean="0"/>
          </a:p>
        </p:txBody>
      </p:sp>
    </p:spTree>
    <p:extLst>
      <p:ext uri="{BB962C8B-B14F-4D97-AF65-F5344CB8AC3E}">
        <p14:creationId xmlns:p14="http://schemas.microsoft.com/office/powerpoint/2010/main" val="29174251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1258888" y="260350"/>
            <a:ext cx="7380287" cy="647700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Муниципальное образование </a:t>
            </a:r>
            <a:b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Дубенский район Тульской области</a:t>
            </a:r>
          </a:p>
        </p:txBody>
      </p:sp>
      <p:sp>
        <p:nvSpPr>
          <p:cNvPr id="13317" name="Rectangle 7"/>
          <p:cNvSpPr>
            <a:spLocks noGrp="1"/>
          </p:cNvSpPr>
          <p:nvPr>
            <p:ph idx="1"/>
          </p:nvPr>
        </p:nvSpPr>
        <p:spPr>
          <a:xfrm>
            <a:off x="2723068" y="1051639"/>
            <a:ext cx="2761759" cy="1080121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районный центр </a:t>
            </a:r>
            <a:r>
              <a:rPr lang="ru-RU" sz="1200" b="1" i="1" dirty="0" smtClean="0">
                <a:latin typeface="Times New Roman" pitchFamily="18" charset="0"/>
                <a:cs typeface="Times New Roman" panose="02020603050405020304" pitchFamily="18" charset="0"/>
              </a:rPr>
              <a:t>-</a:t>
            </a: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u="sng" dirty="0" smtClean="0">
                <a:latin typeface="Times New Roman" pitchFamily="18" charset="0"/>
                <a:cs typeface="Times New Roman" panose="02020603050405020304" pitchFamily="18" charset="0"/>
              </a:rPr>
              <a:t>п. Дубна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площадь</a:t>
            </a:r>
            <a:r>
              <a:rPr lang="ru-RU" sz="1200" b="1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smtClean="0">
                <a:latin typeface="Times New Roman" pitchFamily="18" charset="0"/>
                <a:cs typeface="Times New Roman" panose="02020603050405020304" pitchFamily="18" charset="0"/>
              </a:rPr>
              <a:t> - </a:t>
            </a:r>
            <a:r>
              <a:rPr lang="ru-RU" sz="1200" b="1" i="1" u="sng" dirty="0" smtClean="0">
                <a:latin typeface="Times New Roman" pitchFamily="18" charset="0"/>
                <a:cs typeface="Times New Roman" panose="02020603050405020304" pitchFamily="18" charset="0"/>
              </a:rPr>
              <a:t>779  кв. км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численность населения </a:t>
            </a:r>
            <a:r>
              <a:rPr lang="ru-RU" sz="1200" b="1" i="1" dirty="0" smtClean="0">
                <a:latin typeface="Times New Roman" pitchFamily="18" charset="0"/>
                <a:cs typeface="Times New Roman" panose="02020603050405020304" pitchFamily="18" charset="0"/>
              </a:rPr>
              <a:t>-</a:t>
            </a: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u="sng" dirty="0" smtClean="0">
                <a:latin typeface="Times New Roman" pitchFamily="18" charset="0"/>
                <a:cs typeface="Times New Roman" panose="02020603050405020304" pitchFamily="18" charset="0"/>
              </a:rPr>
              <a:t>14,66 тыс. человек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находится  </a:t>
            </a:r>
            <a:r>
              <a:rPr lang="ru-RU" sz="1200" b="1" i="1" u="sng" dirty="0" smtClean="0">
                <a:latin typeface="Times New Roman" pitchFamily="18" charset="0"/>
                <a:cs typeface="Times New Roman" panose="02020603050405020304" pitchFamily="18" charset="0"/>
              </a:rPr>
              <a:t>в 46 км к западу от областного центра</a:t>
            </a:r>
            <a:endParaRPr lang="en-US" sz="1200" b="1" i="1" u="sng" dirty="0" smtClean="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3">
            <a:lum bright="4000"/>
          </a:blip>
          <a:srcRect/>
          <a:stretch>
            <a:fillRect/>
          </a:stretch>
        </p:blipFill>
        <p:spPr bwMode="auto">
          <a:xfrm>
            <a:off x="0" y="115888"/>
            <a:ext cx="2757488" cy="292893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16" name="Овал 15"/>
          <p:cNvSpPr/>
          <p:nvPr/>
        </p:nvSpPr>
        <p:spPr>
          <a:xfrm>
            <a:off x="683568" y="908720"/>
            <a:ext cx="617144" cy="5996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339810" y="1340768"/>
            <a:ext cx="3671216" cy="1892826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b="1" i="1" dirty="0">
                <a:solidFill>
                  <a:srgbClr val="08684E"/>
                </a:solidFill>
                <a:latin typeface="Times New Roman" pitchFamily="18" charset="0"/>
                <a:cs typeface="Times New Roman" pitchFamily="18" charset="0"/>
              </a:rPr>
              <a:t>Жилищное</a:t>
            </a:r>
            <a:r>
              <a:rPr lang="ru-RU" sz="1600" b="1" i="1" dirty="0">
                <a:solidFill>
                  <a:srgbClr val="06686D"/>
                </a:solidFill>
                <a:latin typeface="Times New Roman" pitchFamily="18" charset="0"/>
                <a:cs typeface="Times New Roman" pitchFamily="18" charset="0"/>
              </a:rPr>
              <a:t> обустройство 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Аренда жилого помещения на вторичном рынке жилья. </a:t>
            </a:r>
          </a:p>
          <a:p>
            <a:pPr>
              <a:lnSpc>
                <a:spcPct val="90000"/>
              </a:lnSpc>
            </a:pPr>
            <a:r>
              <a:rPr lang="ru-RU" sz="1100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Средняя стоимость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1-комнатной квартиры 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6000 рублей; 2-комнатной – от 7000 рублей; 3-комнатной – от 8000 рублей.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жилых помещений за счет собственных средств:</a:t>
            </a:r>
          </a:p>
          <a:p>
            <a:pPr>
              <a:lnSpc>
                <a:spcPct val="90000"/>
              </a:lnSpc>
            </a:pPr>
            <a:r>
              <a:rPr lang="ru-RU" sz="1100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Средняя стоимость 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1-комнатной квартиры – от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800 тыс..  рублей; 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2-комнатной – от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1,5  млн.  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рублей; 3-комнатной – от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1,5 млн.  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рублей.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7519" y="3144177"/>
            <a:ext cx="5252299" cy="95103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400" b="1" i="1" dirty="0" smtClean="0">
                <a:solidFill>
                  <a:srgbClr val="06686D"/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  <a:endParaRPr lang="ru-RU" sz="1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5"/>
              </a:buBlip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Станция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прибытия автобусным сообщением –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автовокзал «Дубна».</a:t>
            </a:r>
            <a:endParaRPr lang="ru-RU" sz="1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Транспортная доступность до мест вселения  от г. Тулы</a:t>
            </a:r>
          </a:p>
          <a:p>
            <a:pPr>
              <a:lnSpc>
                <a:spcPct val="90000"/>
              </a:lnSpc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Расстояние от  г. Тулы  -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46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км </a:t>
            </a:r>
          </a:p>
          <a:p>
            <a:pPr>
              <a:lnSpc>
                <a:spcPct val="90000"/>
              </a:lnSpc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пути - 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50 - 60 минут</a:t>
            </a:r>
            <a:endParaRPr lang="ru-RU" sz="1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7519" y="4096978"/>
            <a:ext cx="5227670" cy="1378839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i="1" dirty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>
              <a:lnSpc>
                <a:spcPct val="90000"/>
              </a:lnSpc>
            </a:pP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Приоритетным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направлением экономики района является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развитие сельского хозяйства и горнодобывающая промышленность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6"/>
              </a:buBlip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Востребованные квалифицированные кадры: </a:t>
            </a:r>
          </a:p>
          <a:p>
            <a:r>
              <a:rPr 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врачи</a:t>
            </a:r>
            <a:r>
              <a:rPr lang="ru-RU" sz="1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механизаторы, подсобные рабочие, водители, бетонщики, аппаратчики, </a:t>
            </a:r>
            <a:r>
              <a:rPr lang="ru-RU" sz="1200" b="1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газоэлектросварщики</a:t>
            </a:r>
            <a:r>
              <a:rPr 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Среднемесячная заработная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плата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районе  - </a:t>
            </a:r>
            <a:r>
              <a:rPr 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22 361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рубль.</a:t>
            </a:r>
            <a:endParaRPr lang="ru-RU" sz="12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11759" y="2036181"/>
            <a:ext cx="2808313" cy="83099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ru-RU" sz="1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dubna.tulobl.ru</a:t>
            </a:r>
            <a:r>
              <a:rPr lang="en-US" sz="1200" b="1" i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b="1" i="1" dirty="0"/>
          </a:p>
        </p:txBody>
      </p:sp>
      <p:sp>
        <p:nvSpPr>
          <p:cNvPr id="13331" name="Прямоугольник 1"/>
          <p:cNvSpPr>
            <a:spLocks noChangeArrowheads="1"/>
          </p:cNvSpPr>
          <p:nvPr/>
        </p:nvSpPr>
        <p:spPr bwMode="auto">
          <a:xfrm>
            <a:off x="5382120" y="3356992"/>
            <a:ext cx="3586596" cy="341632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Социальные </a:t>
            </a:r>
            <a:r>
              <a:rPr lang="ru-RU" sz="1400" b="1" i="1" dirty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услуги:</a:t>
            </a:r>
          </a:p>
          <a:p>
            <a:pPr>
              <a:buFontTx/>
              <a:buBlip>
                <a:blip r:embed="rId7"/>
              </a:buBlip>
            </a:pPr>
            <a:r>
              <a:rPr lang="ru-RU" sz="1300" dirty="0">
                <a:solidFill>
                  <a:srgbClr val="000000"/>
                </a:solidFill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Здравоохранение </a:t>
            </a:r>
          </a:p>
          <a:p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Центральная районная больница, 12 медпунктов и зубопротезный кабинет</a:t>
            </a:r>
            <a:endParaRPr lang="ru-RU" sz="1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7"/>
              </a:buBlip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общеобразовательных учреждений,  </a:t>
            </a:r>
          </a:p>
          <a:p>
            <a:pPr>
              <a:lnSpc>
                <a:spcPct val="90000"/>
              </a:lnSpc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дошкольных образовательных учреждения, </a:t>
            </a:r>
          </a:p>
          <a:p>
            <a:pPr>
              <a:lnSpc>
                <a:spcPct val="90000"/>
              </a:lnSpc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учреждения дополнительного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 учреждение культуры клубного типа в которое входит 12 сельских филиалов культуры и библиотечного обслуживания, филиал Дубенская библиотека, 2 филиала краеведческих музеев .</a:t>
            </a:r>
          </a:p>
          <a:p>
            <a:pPr>
              <a:lnSpc>
                <a:spcPct val="80000"/>
              </a:lnSpc>
              <a:buBlip>
                <a:blip r:embed="rId7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Почтовая связь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5 отделений связи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7"/>
              </a:buBlip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Телефонная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связь, проводной и беспроводной «Интернет» </a:t>
            </a:r>
          </a:p>
          <a:p>
            <a:pPr>
              <a:lnSpc>
                <a:spcPct val="80000"/>
              </a:lnSpc>
            </a:pP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«Ростелеком», ОАО «МТС», ОАО «Мегафон»,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«Билайн», ОАО «Теле2».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ru-RU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Рисунок 1" descr="97px-Coat_of_Arms_of_Dubensky_rayon_%28Tula_oblast%2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77" y="115888"/>
            <a:ext cx="733908" cy="907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123727" y="2793482"/>
            <a:ext cx="3384376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803731"/>
              </p:ext>
            </p:extLst>
          </p:nvPr>
        </p:nvGraphicFramePr>
        <p:xfrm>
          <a:off x="93677" y="5547488"/>
          <a:ext cx="5270411" cy="132579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822139"/>
                <a:gridCol w="1440160"/>
                <a:gridCol w="1008112"/>
              </a:tblGrid>
              <a:tr h="194999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20719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 Дубенский район)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Дубна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Первомайская, д. 33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8(48732)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2-15-57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3565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Территориальное отделение УФМС России по Тульской области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Дубна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Первомайская, д. 33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8(48732)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2-14-44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2588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Дубна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Красноармейская, д. 1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8(48732)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2-18-46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684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23083"/>
              </p:ext>
            </p:extLst>
          </p:nvPr>
        </p:nvGraphicFramePr>
        <p:xfrm>
          <a:off x="143508" y="5238786"/>
          <a:ext cx="5652628" cy="121606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156661"/>
                <a:gridCol w="1468215"/>
                <a:gridCol w="1027752"/>
              </a:tblGrid>
              <a:tr h="194999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20719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 Заокский район)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Заокский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Ленина, д. 9б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8(48734)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2-19-41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3565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Территориальное отдел УФМС России по Тульской области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Заокский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Ленина, д. 49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8(48734)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2-19-41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2588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Заокский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Ленина, д. 35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8(48734)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2-19-67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2" cstate="print">
            <a:lum bright="5000"/>
          </a:blip>
          <a:srcRect/>
          <a:stretch>
            <a:fillRect/>
          </a:stretch>
        </p:blipFill>
        <p:spPr bwMode="auto">
          <a:xfrm>
            <a:off x="107504" y="188640"/>
            <a:ext cx="2484154" cy="26380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796136" y="1751556"/>
            <a:ext cx="3214742" cy="21975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Жилищное обустройство 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Аренда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жилого помещения на вторичном рынке жилья.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Средняя стоимость. 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1-комнатная квартира – от 12000 руб.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2-комнатная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20000 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25000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месяц.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жилых помещений за счет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собственных средств 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>
                <a:latin typeface="Times New Roman" pitchFamily="18" charset="0"/>
                <a:cs typeface="Times New Roman" pitchFamily="18" charset="0"/>
              </a:rPr>
              <a:t>Средняя  рыночная стоимость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квартиры.</a:t>
            </a:r>
            <a:endParaRPr lang="ru-RU" sz="1100" i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1-комнатная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1400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2-комнатная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1500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2350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0"/>
            <a:ext cx="6715172" cy="9541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8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Муниципальное образование Заокский район Тульской области</a:t>
            </a:r>
            <a:endParaRPr lang="ru-RU" sz="28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836712"/>
            <a:ext cx="5112568" cy="84715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районный центр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п. Заокский 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площадь </a:t>
            </a:r>
            <a:r>
              <a:rPr lang="ru-RU" sz="135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918,5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кв.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км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численность населения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21,925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>
                <a:latin typeface="Times New Roman" pitchFamily="18" charset="0"/>
                <a:cs typeface="Times New Roman" pitchFamily="18" charset="0"/>
              </a:rPr>
              <a:t>находится в 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70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км.  к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северо-востоку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от областного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центра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3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3957829"/>
            <a:ext cx="3233483" cy="2505301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Социальные услуги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100" dirty="0" smtClean="0"/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Здравоохранение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Центральная районная  больница и 10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ФАПов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Образование.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общеобразовательных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учреждений;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 дошкольных образовательных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учреждения; 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учреждения дополнительного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образования. 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itchFamily="18" charset="0"/>
              </a:rPr>
              <a:t>9 библиотек, 3 музея, Центр культуры и досуга, 9 сельских домов культуры.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Почтовая связь.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 отделение связи.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Телефонная связь, проводной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беспроводной «Интернет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«ЦентрТелеком»,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«МТС», ОАО «Мегафон», ОАО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«Билайн», ОАО «Теле2»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4500" y="3887291"/>
            <a:ext cx="5599628" cy="117570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>
              <a:lnSpc>
                <a:spcPct val="80000"/>
              </a:lnSpc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Приоритетным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направлением развития промышленности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на территории муниципального образования является переработка сельскохозяйственного сырья</a:t>
            </a:r>
            <a:endParaRPr lang="ru-RU" sz="1200" b="1" i="1" dirty="0" smtClean="0"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Востребованные квалифицированные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кадры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врачи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токари, фрезеровщики, станочники, водители, электрики, трактористы, операторы  машинного доения, слесари-сантехники.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Среднемесячная заработная плата в районе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45 223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рубля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2815257"/>
            <a:ext cx="5616624" cy="97872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Станция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прибытия железнодорожным путем – 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«Тарусская»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Станция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прибытия автобусным сообщением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– «Тарусская»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Транспортная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доступность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 места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вселения  от г. Тулы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Расстояние от  г.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Тулы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- 70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км.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в пути - 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1 час 30 минут.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097553" y="153248"/>
            <a:ext cx="504056" cy="6114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55776" y="1700808"/>
            <a:ext cx="2736304" cy="6832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zaokskiy.tularegion.ru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1760" y="2420888"/>
            <a:ext cx="3384376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122" name="Рисунок 4" descr="Описание: Герб Заокского района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00" y="165386"/>
            <a:ext cx="697155" cy="816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6040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184051"/>
              </p:ext>
            </p:extLst>
          </p:nvPr>
        </p:nvGraphicFramePr>
        <p:xfrm>
          <a:off x="107504" y="5445224"/>
          <a:ext cx="5678703" cy="121606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171223"/>
                <a:gridCol w="1474988"/>
                <a:gridCol w="1032492"/>
              </a:tblGrid>
              <a:tr h="194999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20719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 Каменский район)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с. Архангельское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Тихомирова, д. 36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8(48744)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2-11-50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3565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Межрайонный отдел УФМС России г. Ефремов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(с местом дислокации с. Архангельское)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с. Архангельское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Тихомирова, д. 26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8(48744)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2-15-77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2588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с. Архангельское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Октябрьская, д. 6 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8(48744)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2-11-82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2" cstate="print">
            <a:lum bright="5000"/>
          </a:blip>
          <a:srcRect/>
          <a:stretch>
            <a:fillRect/>
          </a:stretch>
        </p:blipFill>
        <p:spPr bwMode="auto">
          <a:xfrm>
            <a:off x="107504" y="188640"/>
            <a:ext cx="2484154" cy="26380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796136" y="1621542"/>
            <a:ext cx="3214742" cy="21975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Жилищное обустройство 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Аренда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жилого помещения на вторичном рынке жилья.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Средняя стоимость. 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1-комнатная квартира – 2000 рублей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2-комнатная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квартира – 2500 рублей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3500 рублей в месяц.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жилых помещений за счет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собственных средств 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>
                <a:latin typeface="Times New Roman" pitchFamily="18" charset="0"/>
                <a:cs typeface="Times New Roman" pitchFamily="18" charset="0"/>
              </a:rPr>
              <a:t>Средняя  рыночная стоимость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квартиры.</a:t>
            </a:r>
            <a:endParaRPr lang="ru-RU" sz="1100" i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1-комнатная квартира – от 400 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2-комнатная квартира – от 550  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от 750  тыс. 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0"/>
            <a:ext cx="6715172" cy="9541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8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Муниципальное образование Каменский район Тульской области</a:t>
            </a:r>
            <a:endParaRPr lang="ru-RU" sz="28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29629" y="836712"/>
            <a:ext cx="4406667" cy="7848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районный центр 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с. Архангельское 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площадь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i="1" u="sng" dirty="0">
                <a:latin typeface="Times New Roman" pitchFamily="18" charset="0"/>
                <a:cs typeface="Times New Roman" pitchFamily="18" charset="0"/>
              </a:rPr>
              <a:t>795 кв. 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км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численность населения 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9,1 </a:t>
            </a:r>
            <a:r>
              <a:rPr lang="ru-RU" sz="1200" b="1" i="1" u="sng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находится в  </a:t>
            </a:r>
            <a:r>
              <a:rPr lang="ru-RU" sz="1200" b="1" i="1" u="sng" dirty="0">
                <a:latin typeface="Times New Roman" pitchFamily="18" charset="0"/>
                <a:cs typeface="Times New Roman" pitchFamily="18" charset="0"/>
              </a:rPr>
              <a:t>153 км.  к юго-западу от областного 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центра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19636" y="3933056"/>
            <a:ext cx="3214742" cy="2628412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Социальные услуги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100" dirty="0" smtClean="0"/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Здравоохранение.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Центральная районная  больница; 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9 медпунктов.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Образование.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общеобразовательных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учреждений;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 дошкольных образовательных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учреждения; 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учреждения дополнительного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образования. 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Культура.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itchFamily="18" charset="0"/>
              </a:rPr>
              <a:t>3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Центра культуры,  досуга и библиотечного обслуживания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Почтовая связь.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отделений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связи.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Телефонная связь, проводной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беспроводной «Интернет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Ростелеком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ОАО «МТС», ОАО «Мегафон», ОАО «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ВымпелКом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4" y="4076882"/>
            <a:ext cx="5688632" cy="121264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Приоритетным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направлением развития промышленности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на территории муниципального образования является переработка сельскохозяйственного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сырья</a:t>
            </a:r>
            <a:endParaRPr lang="ru-RU" sz="1100" b="1" i="1" dirty="0" smtClean="0"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5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Востребованные квалифицированные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кадры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врачи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, водители,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электрогазосварщики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5"/>
              </a:buBlip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Среднемесячная заработная плата в районе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21 822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рубля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2759442"/>
            <a:ext cx="5688632" cy="124957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Станция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прибытия железнодорожным путем – 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г. Тула, г.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Ефремов.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Станция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прибытия автобусным сообщением –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с. Архангельское Каменского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района.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Транспортная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доступность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 места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вселения  от г. Тулы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Расстояние от  г.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Тулы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153 км.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Транспорт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Автобус  «</a:t>
            </a:r>
            <a:r>
              <a:rPr lang="ru-RU" sz="1100" i="1" dirty="0" err="1" smtClean="0">
                <a:latin typeface="Times New Roman" pitchFamily="18" charset="0"/>
                <a:cs typeface="Times New Roman" pitchFamily="18" charset="0"/>
              </a:rPr>
              <a:t>Тула-Архангельское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11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 отправления из Тулы  -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17ч. 00 мин.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в пути - 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3 часа.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259632" y="2132856"/>
            <a:ext cx="576063" cy="5874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55776" y="1700808"/>
            <a:ext cx="2736304" cy="6832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http://kamenskiy.tulobl.ru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1760" y="2420888"/>
            <a:ext cx="3384376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38811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33" name="Picture 29" descr="Ru_tula_region_tsern_tolstoj_turgenev_monument_08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29037"/>
          <a:stretch/>
        </p:blipFill>
        <p:spPr bwMode="auto">
          <a:xfrm>
            <a:off x="5701159" y="3422613"/>
            <a:ext cx="3335337" cy="3318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1258888" y="260350"/>
            <a:ext cx="7380287" cy="647700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Муниципальное образование </a:t>
            </a:r>
            <a:b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3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Кимовский</a:t>
            </a: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район Тульской области</a:t>
            </a:r>
          </a:p>
        </p:txBody>
      </p:sp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3">
            <a:lum bright="4000"/>
          </a:blip>
          <a:srcRect/>
          <a:stretch>
            <a:fillRect/>
          </a:stretch>
        </p:blipFill>
        <p:spPr bwMode="auto">
          <a:xfrm>
            <a:off x="41159" y="101810"/>
            <a:ext cx="2757488" cy="292893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16" name="Овал 15"/>
          <p:cNvSpPr/>
          <p:nvPr/>
        </p:nvSpPr>
        <p:spPr>
          <a:xfrm>
            <a:off x="2195736" y="1204956"/>
            <a:ext cx="720080" cy="85589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7" name="Rectangle 7"/>
          <p:cNvSpPr>
            <a:spLocks noGrp="1"/>
          </p:cNvSpPr>
          <p:nvPr>
            <p:ph type="body" idx="1"/>
          </p:nvPr>
        </p:nvSpPr>
        <p:spPr>
          <a:xfrm>
            <a:off x="2843808" y="1052737"/>
            <a:ext cx="3024336" cy="1080119"/>
          </a:xfrm>
        </p:spPr>
        <p:txBody>
          <a:bodyPr>
            <a:normAutofit fontScale="70000" lnSpcReduction="20000"/>
          </a:bodyPr>
          <a:lstStyle/>
          <a:p>
            <a:pPr marL="0" indent="0" eaLnBrk="1" hangingPunct="1">
              <a:lnSpc>
                <a:spcPts val="1440"/>
              </a:lnSpc>
              <a:spcBef>
                <a:spcPts val="0"/>
              </a:spcBef>
              <a:buFontTx/>
              <a:buChar char="•"/>
            </a:pPr>
            <a:r>
              <a:rPr lang="ru-RU" sz="1000" dirty="0" smtClean="0"/>
              <a:t> </a:t>
            </a:r>
            <a:r>
              <a:rPr lang="ru-RU" sz="1700" dirty="0" smtClean="0">
                <a:latin typeface="Times New Roman" pitchFamily="18" charset="0"/>
              </a:rPr>
              <a:t>районный центр </a:t>
            </a:r>
            <a:r>
              <a:rPr lang="ru-RU" sz="1700" b="1" i="1" dirty="0" smtClean="0">
                <a:latin typeface="Times New Roman" pitchFamily="18" charset="0"/>
              </a:rPr>
              <a:t>-</a:t>
            </a:r>
            <a:r>
              <a:rPr lang="ru-RU" sz="1700" dirty="0" smtClean="0">
                <a:latin typeface="Times New Roman" pitchFamily="18" charset="0"/>
              </a:rPr>
              <a:t> </a:t>
            </a:r>
            <a:r>
              <a:rPr lang="ru-RU" sz="1700" b="1" i="1" u="sng" dirty="0" smtClean="0">
                <a:latin typeface="Times New Roman" pitchFamily="18" charset="0"/>
              </a:rPr>
              <a:t>г. </a:t>
            </a:r>
            <a:r>
              <a:rPr lang="ru-RU" sz="1700" b="1" i="1" u="sng" dirty="0" err="1" smtClean="0">
                <a:latin typeface="Times New Roman" pitchFamily="18" charset="0"/>
              </a:rPr>
              <a:t>Кимовск</a:t>
            </a:r>
            <a:endParaRPr lang="ru-RU" sz="1700" b="1" i="1" u="sng" dirty="0" smtClean="0">
              <a:latin typeface="Times New Roman" pitchFamily="18" charset="0"/>
            </a:endParaRPr>
          </a:p>
          <a:p>
            <a:pPr marL="0" indent="0" eaLnBrk="1" hangingPunct="1">
              <a:lnSpc>
                <a:spcPts val="1440"/>
              </a:lnSpc>
              <a:spcBef>
                <a:spcPts val="0"/>
              </a:spcBef>
              <a:buFontTx/>
              <a:buChar char="•"/>
            </a:pPr>
            <a:r>
              <a:rPr lang="ru-RU" sz="1700" b="1" dirty="0" smtClean="0">
                <a:latin typeface="Times New Roman" pitchFamily="18" charset="0"/>
              </a:rPr>
              <a:t> </a:t>
            </a:r>
            <a:r>
              <a:rPr lang="ru-RU" sz="1700" dirty="0" smtClean="0">
                <a:latin typeface="Times New Roman" pitchFamily="18" charset="0"/>
              </a:rPr>
              <a:t>площадь</a:t>
            </a:r>
            <a:r>
              <a:rPr lang="ru-RU" sz="1700" b="1" dirty="0" smtClean="0">
                <a:latin typeface="Times New Roman" pitchFamily="18" charset="0"/>
              </a:rPr>
              <a:t> </a:t>
            </a:r>
            <a:r>
              <a:rPr lang="ru-RU" sz="1700" b="1" i="1" dirty="0" smtClean="0">
                <a:latin typeface="Times New Roman" pitchFamily="18" charset="0"/>
              </a:rPr>
              <a:t> - </a:t>
            </a:r>
            <a:r>
              <a:rPr lang="ru-RU" sz="1700" b="1" i="1" u="sng" dirty="0" smtClean="0">
                <a:latin typeface="Times New Roman" pitchFamily="18" charset="0"/>
              </a:rPr>
              <a:t>1112 кв. км</a:t>
            </a:r>
          </a:p>
          <a:p>
            <a:pPr marL="0" indent="0" eaLnBrk="1" hangingPunct="1">
              <a:lnSpc>
                <a:spcPts val="1440"/>
              </a:lnSpc>
              <a:spcBef>
                <a:spcPts val="0"/>
              </a:spcBef>
              <a:buFontTx/>
              <a:buChar char="•"/>
            </a:pPr>
            <a:r>
              <a:rPr lang="ru-RU" sz="1700" dirty="0" smtClean="0">
                <a:latin typeface="Times New Roman" pitchFamily="18" charset="0"/>
              </a:rPr>
              <a:t> численность населения </a:t>
            </a:r>
            <a:r>
              <a:rPr lang="ru-RU" sz="1700" b="1" i="1" dirty="0" smtClean="0">
                <a:latin typeface="Times New Roman" pitchFamily="18" charset="0"/>
              </a:rPr>
              <a:t>-</a:t>
            </a:r>
            <a:r>
              <a:rPr lang="ru-RU" sz="1700" dirty="0" smtClean="0">
                <a:latin typeface="Times New Roman" pitchFamily="18" charset="0"/>
              </a:rPr>
              <a:t> </a:t>
            </a:r>
            <a:r>
              <a:rPr lang="ru-RU" sz="1700" b="1" i="1" u="sng" dirty="0" smtClean="0">
                <a:latin typeface="Times New Roman" pitchFamily="18" charset="0"/>
              </a:rPr>
              <a:t>41 тыс. человек</a:t>
            </a:r>
          </a:p>
          <a:p>
            <a:pPr marL="0" indent="0" eaLnBrk="1" hangingPunct="1">
              <a:lnSpc>
                <a:spcPts val="1440"/>
              </a:lnSpc>
              <a:spcBef>
                <a:spcPts val="0"/>
              </a:spcBef>
              <a:buFontTx/>
              <a:buChar char="•"/>
            </a:pPr>
            <a:r>
              <a:rPr lang="ru-RU" sz="1700" dirty="0" smtClean="0">
                <a:latin typeface="Times New Roman" pitchFamily="18" charset="0"/>
              </a:rPr>
              <a:t>расположен </a:t>
            </a:r>
            <a:r>
              <a:rPr lang="ru-RU" sz="1700" b="1" i="1" dirty="0" smtClean="0">
                <a:latin typeface="Times New Roman" pitchFamily="18" charset="0"/>
              </a:rPr>
              <a:t>в </a:t>
            </a:r>
            <a:r>
              <a:rPr lang="ru-RU" sz="1700" b="1" i="1" u="sng" dirty="0" smtClean="0">
                <a:latin typeface="Times New Roman" pitchFamily="18" charset="0"/>
              </a:rPr>
              <a:t>77 км. к востоку  от города Тула</a:t>
            </a:r>
            <a:endParaRPr lang="ru-RU" sz="1700" b="1" u="sng" dirty="0" smtClean="0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84650" y="1139488"/>
            <a:ext cx="3251845" cy="228062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Жилищное обустройство</a:t>
            </a: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Аренда жилого помещения на вторичном рынке жилья. </a:t>
            </a:r>
          </a:p>
          <a:p>
            <a:pPr>
              <a:lnSpc>
                <a:spcPct val="90000"/>
              </a:lnSpc>
              <a:defRPr/>
            </a:pPr>
            <a:r>
              <a:rPr lang="ru-RU" sz="1100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Средняя стоимость </a:t>
            </a:r>
          </a:p>
          <a:p>
            <a:pPr>
              <a:lnSpc>
                <a:spcPct val="90000"/>
              </a:lnSpc>
              <a:defRPr/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1-комнатная квартира –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5000 рублей в месяц;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2-комнатная квартира –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7000 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рублей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месяц;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10000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рублей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месяц.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4"/>
              </a:buBlip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Приобретение жилых помещений за счет собственных средств:</a:t>
            </a:r>
          </a:p>
          <a:p>
            <a:pPr>
              <a:lnSpc>
                <a:spcPct val="90000"/>
              </a:lnSpc>
              <a:defRPr/>
            </a:pPr>
            <a:r>
              <a:rPr lang="ru-RU" sz="1100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Средняя стоимость </a:t>
            </a:r>
          </a:p>
          <a:p>
            <a:pPr>
              <a:lnSpc>
                <a:spcPct val="90000"/>
              </a:lnSpc>
              <a:defRPr/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1-комнатная квартира –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650  тыс. рублей;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2-комнатная квартира –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800  тыс. рублей;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1200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тыс. рублей .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59" y="3135316"/>
            <a:ext cx="5543100" cy="951030"/>
          </a:xfrm>
          <a:prstGeom prst="rect">
            <a:avLst/>
          </a:prstGeom>
          <a:gradFill flip="none" rotWithShape="1">
            <a:gsLst>
              <a:gs pos="0">
                <a:schemeClr val="accent5">
                  <a:tint val="50000"/>
                  <a:satMod val="300000"/>
                </a:scheme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0" scaled="1"/>
            <a:tileRect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16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ct val="90000"/>
              </a:lnSpc>
              <a:buFontTx/>
              <a:buBlip>
                <a:blip r:embed="rId5"/>
              </a:buBlip>
              <a:defRPr/>
            </a:pP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Станция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прибытия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железнодорожным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сообщением –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г. </a:t>
            </a:r>
            <a:r>
              <a:rPr lang="ru-RU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Кимовск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90000"/>
              </a:lnSpc>
              <a:buFontTx/>
              <a:buBlip>
                <a:blip r:embed="rId5"/>
              </a:buBlip>
              <a:defRPr/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Станция прибытия автобусным сообщением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Кимовск</a:t>
            </a:r>
            <a:endParaRPr lang="ru-RU" sz="11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Расстояние от г. Тула – 80 км;</a:t>
            </a:r>
          </a:p>
          <a:p>
            <a:pPr>
              <a:lnSpc>
                <a:spcPct val="90000"/>
              </a:lnSpc>
              <a:defRPr/>
            </a:pP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Время в пути – 2 часа 20 минут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3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159" y="4086346"/>
            <a:ext cx="5543100" cy="1418850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i="1" dirty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 algn="just">
              <a:lnSpc>
                <a:spcPct val="90000"/>
              </a:lnSpc>
            </a:pP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Приоритетным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направлением экономики района 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является развитие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машиностроения, производство пищевых продуктов, напитков и производство сельскохозяйственной продукции.</a:t>
            </a:r>
          </a:p>
          <a:p>
            <a:pPr algn="just">
              <a:lnSpc>
                <a:spcPct val="90000"/>
              </a:lnSpc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Востребованные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квалифицированные кадры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11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врачи, станочники, водители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электрики, машинисту экскаваторов, токари, трактористы, шве, повара, операторы животноводческих комплексов.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Среднемесячная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заработная плата в районе 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25 533</a:t>
            </a:r>
            <a:r>
              <a:rPr lang="ru-RU" sz="1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рубля</a:t>
            </a:r>
            <a:r>
              <a:rPr lang="ru-RU" sz="11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4084" y="1916832"/>
            <a:ext cx="2770175" cy="83099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lnSpc>
                <a:spcPts val="1440"/>
              </a:lnSpc>
              <a:defRPr/>
            </a:pPr>
            <a:r>
              <a:rPr lang="ru-RU" sz="1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admkimovsk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sp>
        <p:nvSpPr>
          <p:cNvPr id="13331" name="Прямоугольник 1"/>
          <p:cNvSpPr>
            <a:spLocks noChangeArrowheads="1"/>
          </p:cNvSpPr>
          <p:nvPr/>
        </p:nvSpPr>
        <p:spPr bwMode="auto">
          <a:xfrm>
            <a:off x="5652120" y="3573017"/>
            <a:ext cx="3384376" cy="30885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400" b="1" i="1" dirty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Социальные услуги:</a:t>
            </a:r>
          </a:p>
          <a:p>
            <a:pPr algn="just">
              <a:lnSpc>
                <a:spcPct val="90000"/>
              </a:lnSpc>
              <a:buFontTx/>
              <a:buBlip>
                <a:blip r:embed="rId6"/>
              </a:buBlip>
            </a:pPr>
            <a:r>
              <a:rPr lang="ru-RU" sz="1300" dirty="0">
                <a:solidFill>
                  <a:srgbClr val="000000"/>
                </a:solidFill>
              </a:rPr>
              <a:t>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Здравоохранение 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Центральная районная больница.</a:t>
            </a:r>
            <a:endParaRPr lang="ru-RU" sz="1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Blip>
                <a:blip r:embed="rId6"/>
              </a:buBlip>
            </a:pP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22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общеобразовательных учреждений,  </a:t>
            </a:r>
          </a:p>
          <a:p>
            <a:pPr algn="just"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дошкольных образовательных учреждения, </a:t>
            </a:r>
          </a:p>
          <a:p>
            <a:pPr algn="just"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учреждения дополнительного образования,</a:t>
            </a:r>
          </a:p>
          <a:p>
            <a:pPr algn="just"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 детский оздоровительный лагерь </a:t>
            </a:r>
          </a:p>
          <a:p>
            <a:pPr algn="just">
              <a:lnSpc>
                <a:spcPct val="90000"/>
              </a:lnSpc>
              <a:buFontTx/>
              <a:buBlip>
                <a:blip r:embed="rId6"/>
              </a:buBlip>
            </a:pP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31 библиотека, краеведческий музей, передвижной Центр культуры и досуга, 2 школы искусств, 20 СДК.</a:t>
            </a:r>
          </a:p>
          <a:p>
            <a:pPr algn="just">
              <a:lnSpc>
                <a:spcPct val="80000"/>
              </a:lnSpc>
              <a:buBlip>
                <a:blip r:embed="rId6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Почтовая связь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отделений связи.</a:t>
            </a:r>
          </a:p>
          <a:p>
            <a:pPr algn="just">
              <a:lnSpc>
                <a:spcPct val="90000"/>
              </a:lnSpc>
              <a:buFontTx/>
              <a:buBlip>
                <a:blip r:embed="rId6"/>
              </a:buBlip>
            </a:pP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Телефонная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связь, проводной и беспроводной «Интернет» </a:t>
            </a:r>
          </a:p>
          <a:p>
            <a:pPr algn="just">
              <a:lnSpc>
                <a:spcPct val="90000"/>
              </a:lnSpc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ОАО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«ЦентрТелеком»,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ОАО «МТС», ОАО «Мегафон»,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ОАО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«Билайн», ОАО «Теле2».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787368"/>
              </p:ext>
            </p:extLst>
          </p:nvPr>
        </p:nvGraphicFramePr>
        <p:xfrm>
          <a:off x="97956" y="5589240"/>
          <a:ext cx="5482156" cy="117043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961876"/>
                <a:gridCol w="1512168"/>
                <a:gridCol w="1008112"/>
              </a:tblGrid>
              <a:tr h="123049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08999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 </a:t>
                      </a:r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Кимовский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9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Кимовск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Ленина, д. 44а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8(48735)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5-29-99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873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Территориальный отдел миграционной службы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9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Кимовск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Толстого, д. 18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8(48735)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5-88-52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205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9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Кимовск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Толстого, д. 38а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8(48735)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5-70-20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146" name="Picture 2" descr="i?id=57886498-0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02782"/>
            <a:ext cx="689986" cy="779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371244" y="2763549"/>
            <a:ext cx="3384376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439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400747"/>
              </p:ext>
            </p:extLst>
          </p:nvPr>
        </p:nvGraphicFramePr>
        <p:xfrm>
          <a:off x="102941" y="5549515"/>
          <a:ext cx="5616623" cy="121606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176767"/>
                <a:gridCol w="1477566"/>
                <a:gridCol w="962290"/>
              </a:tblGrid>
              <a:tr h="194999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20719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 Киреевский район)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9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Киреевск</a:t>
                      </a:r>
                      <a:endParaRPr lang="ru-RU" sz="9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Титова, д. 4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8(48754)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6-14-56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3565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Территориальное отдел УФМС России по Тульской области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9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Киреевск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Ленина, д. 24а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8(48754)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6-22-17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2588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9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Киреевск</a:t>
                      </a:r>
                      <a:endParaRPr lang="ru-RU" sz="9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Чехова д. 6б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8(48754)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6-14-21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2" cstate="print">
            <a:lum bright="5000"/>
          </a:blip>
          <a:srcRect/>
          <a:stretch>
            <a:fillRect/>
          </a:stretch>
        </p:blipFill>
        <p:spPr bwMode="auto">
          <a:xfrm>
            <a:off x="107504" y="188640"/>
            <a:ext cx="2484154" cy="26380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796135" y="1510473"/>
            <a:ext cx="3214742" cy="21975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Жилищное обустройство 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Аренда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жилого помещения на вторичном рынке жилья.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Средняя стоимость. 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1-комнатная квартира – от 5000 руб.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2-комнатная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6000 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7000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месяц.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жилых помещений за счет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собственных средств 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>
                <a:latin typeface="Times New Roman" pitchFamily="18" charset="0"/>
                <a:cs typeface="Times New Roman" pitchFamily="18" charset="0"/>
              </a:rPr>
              <a:t>Средняя  рыночная стоимость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квартиры.</a:t>
            </a:r>
            <a:endParaRPr lang="ru-RU" sz="1100" i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1-комнатная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1000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2-комнатная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1200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1400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0"/>
            <a:ext cx="6715172" cy="9541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8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Муниципальное образование Киреевский район Тульской области</a:t>
            </a:r>
            <a:endParaRPr lang="ru-RU" sz="28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91658" y="836712"/>
            <a:ext cx="3420502" cy="7848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районный центр 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200" b="1" i="1" u="sng" dirty="0" err="1" smtClean="0">
                <a:latin typeface="Times New Roman" pitchFamily="18" charset="0"/>
                <a:cs typeface="Times New Roman" pitchFamily="18" charset="0"/>
              </a:rPr>
              <a:t>Киреевск</a:t>
            </a:r>
            <a:endParaRPr lang="ru-RU" sz="12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площадь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931 </a:t>
            </a:r>
            <a:r>
              <a:rPr lang="ru-RU" sz="1200" b="1" i="1" u="sng" dirty="0">
                <a:latin typeface="Times New Roman" pitchFamily="18" charset="0"/>
                <a:cs typeface="Times New Roman" pitchFamily="18" charset="0"/>
              </a:rPr>
              <a:t>кв. 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км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численность населения 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73,854 </a:t>
            </a:r>
            <a:r>
              <a:rPr lang="ru-RU" sz="1200" b="1" i="1" u="sng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находится в  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43 </a:t>
            </a:r>
            <a:r>
              <a:rPr lang="ru-RU" sz="1200" b="1" i="1" u="sng" dirty="0">
                <a:latin typeface="Times New Roman" pitchFamily="18" charset="0"/>
                <a:cs typeface="Times New Roman" pitchFamily="18" charset="0"/>
              </a:rPr>
              <a:t>км. 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i="1" u="sng" dirty="0">
                <a:latin typeface="Times New Roman" pitchFamily="18" charset="0"/>
                <a:cs typeface="Times New Roman" pitchFamily="18" charset="0"/>
              </a:rPr>
              <a:t>от областного 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центра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7622" y="3688526"/>
            <a:ext cx="3217591" cy="30962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Социальные услуги</a:t>
            </a:r>
          </a:p>
          <a:p>
            <a:pPr algn="just">
              <a:lnSpc>
                <a:spcPct val="80000"/>
              </a:lnSpc>
              <a:buBlip>
                <a:blip r:embed="rId4"/>
              </a:buBlip>
            </a:pPr>
            <a:r>
              <a:rPr lang="ru-RU" sz="1100" dirty="0" smtClean="0"/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Здравоохранение.</a:t>
            </a: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Центральная районная  больница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25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общеобразовательных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учреждений;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28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 дошкольных образовательных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учреждения; </a:t>
            </a:r>
          </a:p>
          <a:p>
            <a:pPr algn="just">
              <a:lnSpc>
                <a:spcPct val="80000"/>
              </a:lnSpc>
            </a:pP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учреждения дополнительного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Культура.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itchFamily="18" charset="0"/>
              </a:rPr>
              <a:t>2 школы искусств, 3 музыкальные школы, 31 библиотека, краеведческий музей, 5 центров культуры и досуга, 17 СДК, городской парк культуры и отдыха.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Почтовая связь.</a:t>
            </a: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26 отделений связи.</a:t>
            </a:r>
          </a:p>
          <a:p>
            <a:pPr algn="just"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Телефонная связь, проводной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беспроводной «Интернет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«Ростелеком»,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«МТС», ОАО «Мегафон», ОАО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«Билайн», ОАО «Теле2», ООО «</a:t>
            </a:r>
            <a:r>
              <a:rPr lang="ru-RU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Росинтел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5" y="4077072"/>
            <a:ext cx="5616622" cy="132343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>
              <a:lnSpc>
                <a:spcPct val="80000"/>
              </a:lnSpc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Приоритетным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направлением развития промышленности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на территории муниципального образования является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производство готовых металлических изделий и пищевых продуктов</a:t>
            </a:r>
            <a:endParaRPr lang="ru-RU" sz="1200" b="1" i="1" dirty="0" smtClean="0"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Востребованные квалифицированные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кадры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водители, слесари по сборке металлических конструкций, электросварщики, швеи, фрезеровщики, стропальщики.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Среднемесячная заработная плата в районе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23 120</a:t>
            </a:r>
            <a:r>
              <a:rPr lang="ru-RU" sz="1100" b="1" i="1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2833320"/>
            <a:ext cx="5616623" cy="111415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Станция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прибытия железнодорожным путем – 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Присады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Дедилово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», остановочный пункт «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Оболенское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Станция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прибытия автобусным сообщением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– «г.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Киреевск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Транспортная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доступность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 места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вселения  от г. Тулы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Расстояние от  г.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Тулы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- 43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км.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в пути - 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1 час.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403648" y="954107"/>
            <a:ext cx="576064" cy="74670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55776" y="1700808"/>
            <a:ext cx="2736304" cy="6832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ru-RU" sz="1200" b="1" i="1" u="sng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kireevsk.tulobl.ru</a:t>
            </a:r>
            <a:r>
              <a:rPr lang="ru-RU" sz="1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1760" y="2420888"/>
            <a:ext cx="3384376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Рисунок 6" descr="Описание: http://upload.wikimedia.org/wikipedia/ru/thumb/3/3e/Gerb-Kireevsky-region.gif/96px-Gerb-Kireevsky-region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87" y="188640"/>
            <a:ext cx="662880" cy="8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67899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115042"/>
              </p:ext>
            </p:extLst>
          </p:nvPr>
        </p:nvGraphicFramePr>
        <p:xfrm>
          <a:off x="71499" y="5363376"/>
          <a:ext cx="5652629" cy="121606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096344"/>
                <a:gridCol w="1440160"/>
                <a:gridCol w="1116125"/>
              </a:tblGrid>
              <a:tr h="194999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20719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 </a:t>
                      </a:r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Куркинский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Куркино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Театральная, д. 22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8(48743)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4-12-87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3565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Территориальное отдел УФМС России по Тульской области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Куркино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пер. Больничный, д. 10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8(48743)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4-10-07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2588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Куркино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Октябрьская д. 141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8(48743)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4-26-62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2" cstate="print">
            <a:lum bright="5000"/>
          </a:blip>
          <a:srcRect/>
          <a:stretch>
            <a:fillRect/>
          </a:stretch>
        </p:blipFill>
        <p:spPr bwMode="auto">
          <a:xfrm>
            <a:off x="127814" y="121365"/>
            <a:ext cx="2484154" cy="26380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798985" y="1660679"/>
            <a:ext cx="3214742" cy="21975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Жилищное обустройство 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Аренда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жилого помещения на вторичном рынке жилья.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Средняя стоимость. 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1-комнатная квартира – от 2500 руб.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2-комнатная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3000 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4000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месяц.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жилых помещений за счет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собственных средств 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>
                <a:latin typeface="Times New Roman" pitchFamily="18" charset="0"/>
                <a:cs typeface="Times New Roman" pitchFamily="18" charset="0"/>
              </a:rPr>
              <a:t>Средняя  рыночная стоимость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квартиры.</a:t>
            </a:r>
            <a:endParaRPr lang="ru-RU" sz="1100" i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1-комнатная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400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2-комнатная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600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800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0"/>
            <a:ext cx="6715172" cy="9541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8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Муниципальное образование </a:t>
            </a:r>
            <a:r>
              <a:rPr lang="ru-RU" sz="2800" b="1" dirty="0" err="1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Куркинский</a:t>
            </a:r>
            <a:r>
              <a:rPr lang="ru-RU" sz="28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 район Тульской области</a:t>
            </a:r>
            <a:endParaRPr lang="ru-RU" sz="28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836712"/>
            <a:ext cx="5112568" cy="84715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районный центр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п. Куркино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площадь </a:t>
            </a:r>
            <a:r>
              <a:rPr lang="ru-RU" sz="135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949,25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кв.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км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численность населения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10,031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>
                <a:latin typeface="Times New Roman" pitchFamily="18" charset="0"/>
                <a:cs typeface="Times New Roman" pitchFamily="18" charset="0"/>
              </a:rPr>
              <a:t>находится в 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130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км.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от областного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центра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3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5" y="3926405"/>
            <a:ext cx="3217591" cy="265303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Социальные услуги</a:t>
            </a:r>
          </a:p>
          <a:p>
            <a:pPr algn="just">
              <a:lnSpc>
                <a:spcPct val="80000"/>
              </a:lnSpc>
              <a:buBlip>
                <a:blip r:embed="rId4"/>
              </a:buBlip>
            </a:pPr>
            <a:r>
              <a:rPr lang="ru-RU" sz="1100" dirty="0" smtClean="0"/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Здравоохранение.</a:t>
            </a: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Центральная районная  больница, 12 медпунктов.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Образование.</a:t>
            </a: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общеобразовательных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учреждений;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6 дошкольных образовательных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учреждения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Культура.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itchFamily="18" charset="0"/>
              </a:rPr>
              <a:t>школа искусств, краеведческий музей, 6 центров культуры и библиотечного обслуживания,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Куркинский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районный ЦВР.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Почтовая связь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13 отделений связи.</a:t>
            </a:r>
          </a:p>
          <a:p>
            <a:pPr algn="just"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Телефонная связь, проводной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беспроводной «Интернет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«Ростелеком»,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«МТС», ОАО «Мегафон», ОАО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«Билайн», ОАО «Теле2»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500" y="3926405"/>
            <a:ext cx="5652629" cy="132343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Приоритетным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направлением развития промышленности на территории муниципального образования является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переработка сельскохозяйственного сырья</a:t>
            </a:r>
            <a:endParaRPr lang="ru-RU" sz="1200" b="1" i="1" dirty="0" smtClean="0"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Востребованные квалифицированные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кадры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Врачи, преподаватели, сварщики, слесари механики, технологи пищевой промышленности, кондитеры, повара, экономисты, юристы, бухгалтеры, системные администраторы.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Среднемесячная заработная плата в районе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24 997</a:t>
            </a:r>
            <a:r>
              <a:rPr lang="ru-RU" sz="1100" b="1" i="1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рубля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501" y="2826716"/>
            <a:ext cx="5652628" cy="97872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Станция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прибытия автобусным сообщением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– «п. Куркино»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Транспортная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доступность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 места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вселения  от г. Тулы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Расстояние от  г.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Тулы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- 130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км.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в пути - 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2 – 3  часа.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отправления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11-00, 14-00, 15-00, 16-00, 17-00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979712" y="1700808"/>
            <a:ext cx="720080" cy="6832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608508" y="1700808"/>
            <a:ext cx="2736304" cy="6832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kurkino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tulobl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87325" y="2420887"/>
            <a:ext cx="3384376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0" name="Рисунок 1" descr="Описание: http://upload.wikimedia.org/wikipedia/ru/thumb/d/db/Gerb-Kurkinsky-region.gif/96px-Gerb-Kurkinsky-region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54" y="141087"/>
            <a:ext cx="662880" cy="8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59289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tyana.Kryuchkova\Desktop\shapk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47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4" y="-26193"/>
            <a:ext cx="90896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www.invest-tula.com/upload/Карта-ТО.jpg">
            <a:hlinkClick r:id="rId4" tooltip="&quot;Карта Тульской Области&quot;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98" y="8694"/>
            <a:ext cx="2698383" cy="255345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" name="Rectangle 2"/>
          <p:cNvSpPr txBox="1">
            <a:spLocks/>
          </p:cNvSpPr>
          <p:nvPr/>
        </p:nvSpPr>
        <p:spPr>
          <a:xfrm>
            <a:off x="1224073" y="8620"/>
            <a:ext cx="7380287" cy="50405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Тульская область</a:t>
            </a:r>
          </a:p>
          <a:p>
            <a:endParaRPr lang="ru-RU" sz="36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endParaRPr lang="ru-RU" sz="3600" b="1" i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39681" y="512676"/>
            <a:ext cx="6307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http://www.tularegion.ru</a:t>
            </a:r>
          </a:p>
        </p:txBody>
      </p:sp>
      <p:sp>
        <p:nvSpPr>
          <p:cNvPr id="8" name="Rectangle 7"/>
          <p:cNvSpPr txBox="1">
            <a:spLocks/>
          </p:cNvSpPr>
          <p:nvPr/>
        </p:nvSpPr>
        <p:spPr>
          <a:xfrm>
            <a:off x="2836476" y="764704"/>
            <a:ext cx="2743635" cy="1656184"/>
          </a:xfrm>
          <a:prstGeom prst="rect">
            <a:avLst/>
          </a:prstGeom>
          <a:noFill/>
          <a:effectLst/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Административный центр области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1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Тула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sz="1100" b="1" i="1" dirty="0" smtClean="0">
                <a:latin typeface="Times New Roman" pitchFamily="18" charset="0"/>
                <a:cs typeface="Times New Roman" panose="02020603050405020304" pitchFamily="18" charset="0"/>
              </a:rPr>
              <a:t>Площадь</a:t>
            </a:r>
            <a:r>
              <a:rPr lang="ru-RU" sz="1100" b="1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i="1" dirty="0" smtClean="0">
                <a:latin typeface="Times New Roman" pitchFamily="18" charset="0"/>
                <a:cs typeface="Times New Roman" panose="02020603050405020304" pitchFamily="18" charset="0"/>
              </a:rPr>
              <a:t> - </a:t>
            </a:r>
            <a:r>
              <a:rPr lang="ru-RU" sz="1100" b="1" u="sng" dirty="0" smtClean="0">
                <a:latin typeface="Times New Roman" pitchFamily="18" charset="0"/>
                <a:cs typeface="Times New Roman" panose="02020603050405020304" pitchFamily="18" charset="0"/>
              </a:rPr>
              <a:t>25,7 тыс. кв. км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Наибольшая протяженность территории области   </a:t>
            </a:r>
            <a:r>
              <a:rPr lang="ru-RU" sz="11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севера на юг - 200 километров, с запада на восток - 190 километров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Численностью населения –</a:t>
            </a:r>
            <a:r>
              <a:rPr lang="ru-RU" sz="1100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u="sng" dirty="0" smtClean="0">
                <a:latin typeface="Times New Roman" pitchFamily="18" charset="0"/>
                <a:cs typeface="Times New Roman" panose="02020603050405020304" pitchFamily="18" charset="0"/>
              </a:rPr>
              <a:t>1513,6 тыс. человек</a:t>
            </a:r>
          </a:p>
        </p:txBody>
      </p:sp>
      <p:sp>
        <p:nvSpPr>
          <p:cNvPr id="9" name="Прямоугольник 1"/>
          <p:cNvSpPr>
            <a:spLocks noChangeArrowheads="1"/>
          </p:cNvSpPr>
          <p:nvPr/>
        </p:nvSpPr>
        <p:spPr bwMode="auto">
          <a:xfrm>
            <a:off x="5724128" y="882008"/>
            <a:ext cx="3237609" cy="1768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 сложившаяся в области специализация - производство машиностроительной, химической и металлургической </a:t>
            </a:r>
            <a:r>
              <a:rPr lang="ru-RU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продукции. </a:t>
            </a: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Характерной чертой промышленного комплекса области является высокая степень диверсификации </a:t>
            </a:r>
            <a:r>
              <a:rPr lang="ru-RU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весомая концентрация предприятий </a:t>
            </a: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оборонно-промышленного комплекса. </a:t>
            </a:r>
            <a:endParaRPr lang="ru-RU" sz="11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уровню социально-экономического развития область входит в группу регионов страны со средним уровнем развития.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420" y="2705725"/>
            <a:ext cx="4807509" cy="1446550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Тульская область расположена </a:t>
            </a: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центре европейской части России на Среднерусской возвышенности в пределах степной и лесостепной зон. Граничит на севере и северо-востоке - с Московской, на востоке - с Рязанской, на юго-востоке и юге - с Липецкой, на юге и юго-западе - с Орловской, на западе и северо-западе - с Калужской областями. </a:t>
            </a:r>
            <a:endParaRPr lang="ru-RU" sz="11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19 городов, в том числе крупные города - Тула, Новомосковск, Алексин, Щекино, Узловая и Ефремов, 25 рабочих поселков, 3433 сельских населенных пункта.</a:t>
            </a:r>
            <a:r>
              <a:rPr lang="ru-RU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28153" y="2689119"/>
            <a:ext cx="4131530" cy="2292935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Среднемесячная номинальная заработная плата работников  организаций Тульской области за </a:t>
            </a:r>
            <a:r>
              <a:rPr lang="ru-RU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 год, </a:t>
            </a: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</a:t>
            </a:r>
            <a:r>
              <a:rPr lang="ru-RU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 </a:t>
            </a: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</a:t>
            </a:r>
            <a:r>
              <a:rPr lang="ru-RU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  рублей, </a:t>
            </a: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выше уровня соответствующего периода предыдущего года на </a:t>
            </a:r>
            <a:r>
              <a:rPr lang="ru-RU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6,7%.</a:t>
            </a:r>
          </a:p>
          <a:p>
            <a:pPr algn="just"/>
            <a:r>
              <a:rPr lang="ru-RU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Региональным соглашением о минимальной заработной плате в Тульской области, заключенным </a:t>
            </a:r>
            <a:r>
              <a:rPr lang="ru-RU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ноября  2015 </a:t>
            </a: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года, для работников внебюджетного сектора экономики с 1 </a:t>
            </a:r>
            <a:r>
              <a:rPr lang="ru-RU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августа 2016 </a:t>
            </a: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минимальная заработная плата установлена в размере </a:t>
            </a:r>
            <a:r>
              <a:rPr lang="ru-RU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13000 </a:t>
            </a: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рублей. </a:t>
            </a:r>
          </a:p>
          <a:p>
            <a:pPr algn="just"/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работников государственных и муниципальных учреждений Тульской области с 1 </a:t>
            </a:r>
            <a:r>
              <a:rPr lang="ru-RU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августа 2016 </a:t>
            </a: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минимальная заработная плата составила </a:t>
            </a:r>
            <a:r>
              <a:rPr lang="ru-RU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11000 </a:t>
            </a: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384" y="4136198"/>
            <a:ext cx="4815523" cy="1292662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 располагает развитой транспортной сетью, по которой осуществляются грузовые и пассажирские перевозки. Территорию области пересекают важные стратегические автомобильные дороги федерального значения: М-2 "Крым", М-4 "Дон", Р-132 "Калуга - Тула - Михайлов - Рязань", Р-92 "Калуга - Перемышль - Белев - Орел". Крупные железнодорожные магистрали связывают Тулу с другими областями России и странами ближнего и дальнего зарубежья.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4" name="Прямоугольник 1"/>
          <p:cNvSpPr>
            <a:spLocks noChangeArrowheads="1"/>
          </p:cNvSpPr>
          <p:nvPr/>
        </p:nvSpPr>
        <p:spPr bwMode="auto">
          <a:xfrm>
            <a:off x="16526" y="5445224"/>
            <a:ext cx="489924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Выгодное географическое расположение, наличие природных богатств, топливно-энергетических и минеральных ресурсов, плодородных земель, мощного промышленного комплекса, высокого научно-технического, а также значительного туристского потенциала позволяют рассматривать область как один из перспективных ареалов экономического роста Центрального федерального округа России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3027" y="4966717"/>
            <a:ext cx="4081781" cy="1592744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ts val="1320"/>
              </a:lnSpc>
            </a:pP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востребованы  квалифицированные специалисты рабочих профессий: швеи, каменщики, монтажники, арматурщики, штукатуры, бетонщики, </a:t>
            </a:r>
            <a:r>
              <a:rPr lang="ru-RU" sz="1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электрогазосварщики</a:t>
            </a: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 плотники,  повара;</a:t>
            </a:r>
          </a:p>
          <a:p>
            <a:pPr algn="just">
              <a:lnSpc>
                <a:spcPts val="1320"/>
              </a:lnSpc>
            </a:pP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профессий служащих: медицинские сестры, специалисты, мастера, врачи,  фельдшеры</a:t>
            </a:r>
            <a:r>
              <a:rPr lang="ru-RU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ts val="1320"/>
              </a:lnSpc>
            </a:pP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вакансиями, заявленными работодателями Тульской области, можно самостоятельно ознакомиться на портале «Работа в России» (</a:t>
            </a: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http://www.trudvsem.ru</a:t>
            </a:r>
            <a:r>
              <a:rPr lang="ru-RU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</p:txBody>
      </p:sp>
      <p:pic>
        <p:nvPicPr>
          <p:cNvPr id="16" name="Рисунок 15" descr="http://tularegion.ru/netcat_files/Image/GERBgub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4" y="0"/>
            <a:ext cx="595034" cy="738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9" name="Picture 5" descr="K:\Символика Тульской области\Флаг обл (сжатый)_600.t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732" y="26270"/>
            <a:ext cx="1590798" cy="869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20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911269"/>
              </p:ext>
            </p:extLst>
          </p:nvPr>
        </p:nvGraphicFramePr>
        <p:xfrm>
          <a:off x="178354" y="5157192"/>
          <a:ext cx="5544617" cy="136815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096344"/>
                <a:gridCol w="1440160"/>
                <a:gridCol w="1008113"/>
              </a:tblGrid>
              <a:tr h="239851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472849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 Одоевский район)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Одоев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Л. Толстого, д. 3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8(48736)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4-15-91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5-25-15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2954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Территориальное отдел УФМС России по Тульской области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Одоев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К. Маркса, д. 41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8(48736)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4-14-05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201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Одоев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Л. Толстого д. 2е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8(48736)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4-19-84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2" cstate="print">
            <a:lum bright="5000"/>
          </a:blip>
          <a:srcRect/>
          <a:stretch>
            <a:fillRect/>
          </a:stretch>
        </p:blipFill>
        <p:spPr bwMode="auto">
          <a:xfrm>
            <a:off x="124354" y="188640"/>
            <a:ext cx="2484154" cy="26380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775712" y="1844824"/>
            <a:ext cx="3260784" cy="21975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Жилищное обустройство 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Аренда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жилого помещения на вторичном рынке жилья.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Средняя стоимость. 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1-комнатная квартира – от 1500 руб.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2-комнатная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2000 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2500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месяц.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жилых помещений за счет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собственных средств 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>
                <a:latin typeface="Times New Roman" pitchFamily="18" charset="0"/>
                <a:cs typeface="Times New Roman" pitchFamily="18" charset="0"/>
              </a:rPr>
              <a:t>Средняя  рыночная стоимость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квартиры.</a:t>
            </a:r>
            <a:endParaRPr lang="ru-RU" sz="1100" i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1-комнатная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500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2-комнатная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1000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1500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0"/>
            <a:ext cx="6715172" cy="9541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8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Муниципальное образование Одоевский район Тульской области</a:t>
            </a:r>
            <a:endParaRPr lang="ru-RU" sz="28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836712"/>
            <a:ext cx="5112568" cy="84715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районный центр 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п. Одоев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площадь </a:t>
            </a:r>
            <a:r>
              <a:rPr lang="ru-RU" sz="135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1168,58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кв.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км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численность населения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12,984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>
                <a:latin typeface="Times New Roman" pitchFamily="18" charset="0"/>
                <a:cs typeface="Times New Roman" pitchFamily="18" charset="0"/>
              </a:rPr>
              <a:t>находится в 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70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км. к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 юго-западу 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от областного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центра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3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75712" y="4149080"/>
            <a:ext cx="3260784" cy="235756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Социальные услуги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100" dirty="0" smtClean="0"/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Центральная районная больница, 16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ФАПов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Образование.</a:t>
            </a: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общеобразовательных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учреждений;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3 учреждения дополнительного образования. 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Культура и спорт.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библиотек, краеведческий музей, </a:t>
            </a:r>
            <a:r>
              <a:rPr lang="ru-RU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ЦНТиК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14 СДК.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Почтовая связь.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13 отделений связи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Телефонная связь, проводной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беспроводной «Интернет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«Ростелеком»,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«МТС», ОАО «Мегафон», ОАО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«Билайн», ОАО «Теле2»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8354" y="3861048"/>
            <a:ext cx="5545774" cy="117570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>
              <a:lnSpc>
                <a:spcPct val="80000"/>
              </a:lnSpc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Приоритетным направлением развития муниципального образования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является сельское хозяйство.</a:t>
            </a:r>
            <a:endParaRPr lang="ru-RU" sz="1100" b="1" i="1" dirty="0" smtClean="0"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Востребованные квалифицированные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кадры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Врачи, преподаватели, станочники, водители, электрики, операторы котельной, слесари-сантехники.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Среднемесячная заработная плата в районе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21 101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рубль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4667" y="2826716"/>
            <a:ext cx="5539461" cy="97872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Станция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прибытия автобусным сообщением –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п. Одоев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Транспортная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доступность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 места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вселения  от г. Тулы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Расстояние от  г.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Тулы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- 74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км.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в пути - 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1 час 30 минут.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отправления каждые 60 минут.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67544" y="1196752"/>
            <a:ext cx="720080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55776" y="1700808"/>
            <a:ext cx="2736304" cy="6832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odoev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tulobl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24709" y="2384071"/>
            <a:ext cx="3341318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098" name="Рисунок 3" descr="Описание: http://upload.wikimedia.org/wikipedia/ru/thumb/c/cc/Gerb-Odoevsky-region.gif/96px-Gerb-Odoevsky-region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70" y="188639"/>
            <a:ext cx="604418" cy="75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94820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131765"/>
              </p:ext>
            </p:extLst>
          </p:nvPr>
        </p:nvGraphicFramePr>
        <p:xfrm>
          <a:off x="149166" y="5372811"/>
          <a:ext cx="5544617" cy="137102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096344"/>
                <a:gridCol w="1440160"/>
                <a:gridCol w="1008113"/>
              </a:tblGrid>
              <a:tr h="23586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412209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Плавский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Плавск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Коммунаров, д. 43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8(48752)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2-24-04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3792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Территориальное отдел УФМС России по Тульской области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Плавск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Коммунаров, д. 39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8(48752)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6-55-46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436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Плавск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Коммунаров, д. 35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8(48752)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2-14-33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2" cstate="print">
            <a:lum bright="5000"/>
          </a:blip>
          <a:srcRect/>
          <a:stretch>
            <a:fillRect/>
          </a:stretch>
        </p:blipFill>
        <p:spPr bwMode="auto">
          <a:xfrm>
            <a:off x="124354" y="188640"/>
            <a:ext cx="2484154" cy="26380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802610" y="1731110"/>
            <a:ext cx="3204642" cy="21975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Жилищное обустройство 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Аренда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жилого помещения на вторичном рынке жилья.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Средняя стоимость. 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1-комнатная квартира – от 4000 руб.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2-комнатная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5000 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6000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месяц.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жилых помещений за счет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собственных средств 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>
                <a:latin typeface="Times New Roman" pitchFamily="18" charset="0"/>
                <a:cs typeface="Times New Roman" pitchFamily="18" charset="0"/>
              </a:rPr>
              <a:t>Средняя  рыночная стоимость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квартиры.</a:t>
            </a:r>
            <a:endParaRPr lang="ru-RU" sz="1100" i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1-комнатная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650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2-комнатная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800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1500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0"/>
            <a:ext cx="6715172" cy="9541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8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Муниципальное образование </a:t>
            </a:r>
            <a:r>
              <a:rPr lang="ru-RU" sz="2800" b="1" dirty="0" err="1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Плавский</a:t>
            </a:r>
            <a:r>
              <a:rPr lang="ru-RU" sz="28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 район Тульской области</a:t>
            </a:r>
            <a:endParaRPr lang="ru-RU" sz="28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35796" y="870534"/>
            <a:ext cx="5112568" cy="84715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районный центр 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г. Плавск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площадь </a:t>
            </a:r>
            <a:r>
              <a:rPr lang="ru-RU" sz="135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1024,6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кв.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км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численность населения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27,626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>
                <a:latin typeface="Times New Roman" pitchFamily="18" charset="0"/>
                <a:cs typeface="Times New Roman" pitchFamily="18" charset="0"/>
              </a:rPr>
              <a:t>находится в 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60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км. к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 югу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от областного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центра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3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4355" y="3937909"/>
            <a:ext cx="5599773" cy="132343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>
              <a:lnSpc>
                <a:spcPct val="80000"/>
              </a:lnSpc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Приоритетным направлением развития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промышленности муниципального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обрабатывающие производства и производство сельскохозяйственной продукции.</a:t>
            </a:r>
            <a:endParaRPr lang="ru-RU" sz="1100" b="1" i="1" dirty="0"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Востребованные квалифицированные кадры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lnSpc>
                <a:spcPct val="80000"/>
              </a:lnSpc>
            </a:pP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Врачи, преподаватели,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водители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, электрики,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слесари-сантехники, фрезеровщики, токари.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Среднемесячная заработная плата в районе 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26 398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4355" y="2826716"/>
            <a:ext cx="5599773" cy="97872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Станция прибытия железнодорожным путем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станция Плавск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Станция прибытия автобусным сообщением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– г. Плавск. </a:t>
            </a: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Транспортная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доступность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 места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вселения  от г. Тулы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Расстояние от  г.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Тулы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- 60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км.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в пути - 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1,5 – 2  часа.</a:t>
            </a:r>
          </a:p>
        </p:txBody>
      </p:sp>
      <p:sp>
        <p:nvSpPr>
          <p:cNvPr id="16" name="Овал 15"/>
          <p:cNvSpPr/>
          <p:nvPr/>
        </p:nvSpPr>
        <p:spPr>
          <a:xfrm>
            <a:off x="899592" y="1507678"/>
            <a:ext cx="576064" cy="7691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55776" y="1700808"/>
            <a:ext cx="2736304" cy="6832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plavsk@tulobl.ru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1760" y="2384072"/>
            <a:ext cx="3354267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Рисунок 1" descr="96px-Gerb-Plavsky-regi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24" y="204421"/>
            <a:ext cx="607091" cy="758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787168" y="3937909"/>
            <a:ext cx="3198167" cy="277614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Социальные услуги</a:t>
            </a:r>
          </a:p>
          <a:p>
            <a:pPr>
              <a:lnSpc>
                <a:spcPct val="80000"/>
              </a:lnSpc>
              <a:buBlip>
                <a:blip r:embed="rId7"/>
              </a:buBlip>
            </a:pPr>
            <a:r>
              <a:rPr lang="ru-RU" sz="1100" dirty="0" smtClean="0"/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Здравоохранение.</a:t>
            </a: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Центральная районная больница, 16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ФАПов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, 4 зубопротезных кабинета, 2 массажных кабинета.</a:t>
            </a:r>
          </a:p>
          <a:p>
            <a:pPr>
              <a:lnSpc>
                <a:spcPct val="80000"/>
              </a:lnSpc>
              <a:buBlip>
                <a:blip r:embed="rId7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Образование.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общеобразовательных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учреждений;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14 учреждений дошкольного образования;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4 учреждения дополнительного образования. </a:t>
            </a:r>
          </a:p>
          <a:p>
            <a:pPr>
              <a:lnSpc>
                <a:spcPct val="80000"/>
              </a:lnSpc>
              <a:buBlip>
                <a:blip r:embed="rId7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Культура и спорт.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 библиотек, краеведческий музей, 21 центр культуры и досуга.</a:t>
            </a:r>
          </a:p>
          <a:p>
            <a:pPr>
              <a:lnSpc>
                <a:spcPct val="80000"/>
              </a:lnSpc>
              <a:buBlip>
                <a:blip r:embed="rId7"/>
              </a:buBlip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Почтовая связь.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18 отделений связи.</a:t>
            </a:r>
          </a:p>
          <a:p>
            <a:pPr algn="just">
              <a:lnSpc>
                <a:spcPct val="80000"/>
              </a:lnSpc>
              <a:buBlip>
                <a:blip r:embed="rId7"/>
              </a:buBlip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Телефонная связь, проводной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беспроводной «Интернет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«ЦентрТелеком»,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«МТС», ОАО «Мегафон»,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«Теле2»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782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865206"/>
              </p:ext>
            </p:extLst>
          </p:nvPr>
        </p:nvGraphicFramePr>
        <p:xfrm>
          <a:off x="124356" y="5218296"/>
          <a:ext cx="5641672" cy="141601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150544"/>
                <a:gridCol w="1465369"/>
                <a:gridCol w="1025759"/>
              </a:tblGrid>
              <a:tr h="23586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40201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«поселок городского типа Славный»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Славный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Школьная, д. 7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8(48733)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5-43-22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3792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Территориальное отдел УФМС России по Тульской области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Арсеньево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Папанина, д. 4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8(48733)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2-11-13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436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Арсеньево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</a:t>
                      </a:r>
                      <a:r>
                        <a:rPr lang="ru-RU" sz="9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Бандикова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, д. 75а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8(48733)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2-12-41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3" cstate="print">
            <a:lum bright="5000"/>
          </a:blip>
          <a:srcRect/>
          <a:stretch>
            <a:fillRect/>
          </a:stretch>
        </p:blipFill>
        <p:spPr bwMode="auto">
          <a:xfrm>
            <a:off x="124354" y="188640"/>
            <a:ext cx="2484154" cy="26380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794276" y="1678152"/>
            <a:ext cx="3204642" cy="21975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Жилищное обустройство </a:t>
            </a:r>
          </a:p>
          <a:p>
            <a:pPr>
              <a:lnSpc>
                <a:spcPct val="90000"/>
              </a:lnSpc>
              <a:buBlip>
                <a:blip r:embed="rId4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Аренда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жилого помещения на вторичном рынке жилья.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Средняя стоимость. 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1-комнатная квартира – 2500 руб.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2-комнатная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3500 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4000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месяц.</a:t>
            </a:r>
          </a:p>
          <a:p>
            <a:pPr>
              <a:lnSpc>
                <a:spcPct val="90000"/>
              </a:lnSpc>
              <a:buBlip>
                <a:blip r:embed="rId4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жилых помещений за счет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собственных средств 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>
                <a:latin typeface="Times New Roman" pitchFamily="18" charset="0"/>
                <a:cs typeface="Times New Roman" pitchFamily="18" charset="0"/>
              </a:rPr>
              <a:t>Средняя  рыночная стоимость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квартиры.</a:t>
            </a:r>
            <a:endParaRPr lang="ru-RU" sz="1100" i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1-комнатная квартира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–450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2-комнатная квартира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–650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–850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0"/>
            <a:ext cx="6715172" cy="83099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4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Муниципальное образование «поселок городского типа Славный» Тульской области</a:t>
            </a:r>
            <a:endParaRPr lang="ru-RU" sz="24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35796" y="830997"/>
            <a:ext cx="3924436" cy="84715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районный центр 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п. Славный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площадь </a:t>
            </a:r>
            <a:r>
              <a:rPr lang="ru-RU" sz="135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2626 гектаров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численность населения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1,643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>
                <a:latin typeface="Times New Roman" pitchFamily="18" charset="0"/>
                <a:cs typeface="Times New Roman" pitchFamily="18" charset="0"/>
              </a:rPr>
              <a:t>находится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на юго-западе Тульской области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3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4356" y="4365104"/>
            <a:ext cx="5641672" cy="72019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Востребованные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квалифицированные кадры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lnSpc>
                <a:spcPct val="8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Врачи,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преподаватели, инженеры, сборщики.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Среднемесячная заработная плата в районе 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29 742</a:t>
            </a:r>
            <a:r>
              <a:rPr lang="ru-RU" sz="1100" b="1" i="1" dirty="0">
                <a:latin typeface="Times New Roman" pitchFamily="18" charset="0"/>
                <a:cs typeface="Times New Roman" pitchFamily="18" charset="0"/>
              </a:rPr>
              <a:t>  рубля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4355" y="2826715"/>
            <a:ext cx="5641672" cy="138499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Станция прибытия железнодорожным путем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станция Чернь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Станция прибытия автобусным сообщением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100" i="1" dirty="0" err="1" smtClean="0">
                <a:latin typeface="Times New Roman" pitchFamily="18" charset="0"/>
                <a:cs typeface="Times New Roman" pitchFamily="18" charset="0"/>
              </a:rPr>
              <a:t>п.г.т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 Славный. </a:t>
            </a: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Транспортная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доступность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 места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вселения  от г. Тулы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Расстояние от  г.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Тулы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- 130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км.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Прибытие – п. Арсеньево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(время  в пути 2 часа 40 минут), далее автобус п. </a:t>
            </a:r>
            <a:r>
              <a:rPr lang="ru-RU" sz="1100" i="1" dirty="0" err="1" smtClean="0">
                <a:latin typeface="Times New Roman" pitchFamily="18" charset="0"/>
                <a:cs typeface="Times New Roman" pitchFamily="18" charset="0"/>
              </a:rPr>
              <a:t>Арсеньео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– п. Славный – (время отправления: 5-10, 13-40, 18-00, время в пути – 45 минут),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прибытие – п. Чернь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(время в пути – 1 час 40 минут), далее автобус п. Чернь – п. Славный (время отправления: 6-15, 15-00, время в пути 45 минут).   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0551" y="1700808"/>
            <a:ext cx="103057" cy="2149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55776" y="1700808"/>
            <a:ext cx="2736304" cy="6832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slavniy.tulobl.ru</a:t>
            </a:r>
            <a:r>
              <a:rPr lang="ru-RU" sz="1200" b="1" i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1760" y="2384072"/>
            <a:ext cx="3354267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00750" y="3952263"/>
            <a:ext cx="3198168" cy="287463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Социальные услуги</a:t>
            </a:r>
          </a:p>
          <a:p>
            <a:pPr>
              <a:buBlip>
                <a:blip r:embed="rId7"/>
              </a:buBlip>
            </a:pPr>
            <a:r>
              <a:rPr lang="ru-RU" sz="1100" dirty="0" smtClean="0"/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Амбулатория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п.г.т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. Славный.</a:t>
            </a:r>
          </a:p>
          <a:p>
            <a:pPr>
              <a:buBlip>
                <a:blip r:embed="rId7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Образование.</a:t>
            </a:r>
          </a:p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 общеобразовательное учреждение;</a:t>
            </a:r>
          </a:p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 учреждение дошкольного образования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7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Культура и спорт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 культуры, школа искусств, спортивный зал.</a:t>
            </a:r>
          </a:p>
          <a:p>
            <a:pPr>
              <a:buBlip>
                <a:blip r:embed="rId7"/>
              </a:buBlip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Почтовая связь.</a:t>
            </a:r>
          </a:p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 отделение связи.</a:t>
            </a:r>
          </a:p>
          <a:p>
            <a:pPr algn="just">
              <a:buBlip>
                <a:blip r:embed="rId7"/>
              </a:buBlip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Телефонная связь, проводной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беспроводной «Интернет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«Ростелеком»,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«МТС», ОАО «Мегафон»,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«Теле2», ОАО «Билайн»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Рисунок 1" descr="C:\Documents and Settings\User\Рабочий стол\СлавныйГО.71 - герб 3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55" y="193528"/>
            <a:ext cx="631222" cy="78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7594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983914"/>
              </p:ext>
            </p:extLst>
          </p:nvPr>
        </p:nvGraphicFramePr>
        <p:xfrm>
          <a:off x="132859" y="5157192"/>
          <a:ext cx="5591269" cy="141601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096344"/>
                <a:gridCol w="1440160"/>
                <a:gridCol w="1054765"/>
              </a:tblGrid>
              <a:tr h="23586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412209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«рабочий поселок </a:t>
                      </a:r>
                      <a:r>
                        <a:rPr lang="ru-RU" sz="1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Новогуровский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</a:t>
                      </a:r>
                      <a:r>
                        <a:rPr lang="ru-RU" sz="9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Новогуровский</a:t>
                      </a:r>
                      <a:endParaRPr lang="ru-RU" sz="9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Центральная, д. 21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8(48753)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79-6-32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3792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Территориальное отдел УФМС России по Тульской области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Алексин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Мира, д. 15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8(48753)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4-78-64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436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Алексин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Мира д. 10а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8(48753)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4-49-83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2" cstate="print">
            <a:lum bright="5000"/>
          </a:blip>
          <a:srcRect/>
          <a:stretch>
            <a:fillRect/>
          </a:stretch>
        </p:blipFill>
        <p:spPr bwMode="auto">
          <a:xfrm>
            <a:off x="152585" y="187572"/>
            <a:ext cx="2484154" cy="26380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802610" y="1731110"/>
            <a:ext cx="3204642" cy="21975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Жилищное обустройство 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Аренда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жилого помещения на вторичном рынке жилья.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Средняя стоимость. 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1-комнатная квартира – 5000 руб.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2-комнатная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7000 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10000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месяц.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жилых помещений за счет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собственных средств 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>
                <a:latin typeface="Times New Roman" pitchFamily="18" charset="0"/>
                <a:cs typeface="Times New Roman" pitchFamily="18" charset="0"/>
              </a:rPr>
              <a:t>Средняя  рыночная стоимость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квартиры.</a:t>
            </a:r>
            <a:endParaRPr lang="ru-RU" sz="1100" i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1-комнатная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565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2-комнатная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800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1250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0"/>
            <a:ext cx="6715172" cy="89255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6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Муниципальное образование «рабочий поселок </a:t>
            </a:r>
            <a:r>
              <a:rPr lang="ru-RU" sz="2600" b="1" dirty="0" err="1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Новогуровский</a:t>
            </a:r>
            <a:r>
              <a:rPr lang="ru-RU" sz="26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» Тульской области</a:t>
            </a:r>
            <a:endParaRPr lang="ru-RU" sz="26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35796" y="870534"/>
            <a:ext cx="5112568" cy="84715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районный центр 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sz="1350" b="1" i="1" u="sng" dirty="0" err="1" smtClean="0">
                <a:latin typeface="Times New Roman" pitchFamily="18" charset="0"/>
                <a:cs typeface="Times New Roman" pitchFamily="18" charset="0"/>
              </a:rPr>
              <a:t>Новогуровский</a:t>
            </a:r>
            <a:endParaRPr lang="ru-RU" sz="135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площадь </a:t>
            </a:r>
            <a:r>
              <a:rPr lang="ru-RU" sz="135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1,2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кв.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км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численность населения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3,497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>
                <a:latin typeface="Times New Roman" pitchFamily="18" charset="0"/>
                <a:cs typeface="Times New Roman" pitchFamily="18" charset="0"/>
              </a:rPr>
              <a:t>находится в 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43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км.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от областного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центра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3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09085" y="4038767"/>
            <a:ext cx="3198167" cy="2640723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Социальные услуги</a:t>
            </a:r>
          </a:p>
          <a:p>
            <a:pPr>
              <a:lnSpc>
                <a:spcPct val="8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оказания социальных услуг населению в муниципальном образовании функционируют: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здравоохранения, МКОУ «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Новогуровская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 общеобразовательная школа», МКУК «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Новогуровский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центр досуга и библиотечного обслуживания», МКУ «Единая дежурно-диспетчерская служба», ГОУ  ТО «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Новогуровская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специальная коррекционная школа-интернат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Телефонная связь, проводной и беспроводной «Интернет» </a:t>
            </a:r>
          </a:p>
          <a:p>
            <a:pPr>
              <a:lnSpc>
                <a:spcPct val="80000"/>
              </a:lnSpc>
            </a:pP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«Ростелеком», ОАО «МТС», ОАО «Мегафон», ОАО «Билайн», ОАО «Теле2»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585" y="4221088"/>
            <a:ext cx="5592801" cy="86793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Востребованные квалифицированные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кадры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Врачи, преподаватели, слесари, операторы котельной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Среднемесячная заработная плата в районе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40 222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рубля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586" y="3044160"/>
            <a:ext cx="5592800" cy="99104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Станция прибытия автобусным сообщением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– п.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Новогуровский</a:t>
            </a:r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Транспортная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доступность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 места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вселения  от г. Тулы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Расстояние от  г.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Тулы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- 43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км.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в пути - 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40 – 60  минут.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отправления каждые 30 - 40 минут.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18837" y="560602"/>
            <a:ext cx="504056" cy="37509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21739" y="1772816"/>
            <a:ext cx="2736304" cy="6832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novogurovo.tulobl.ru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46794" y="2553349"/>
            <a:ext cx="3354267" cy="338554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76191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25148"/>
              </p:ext>
            </p:extLst>
          </p:nvPr>
        </p:nvGraphicFramePr>
        <p:xfrm>
          <a:off x="124357" y="5349828"/>
          <a:ext cx="5635358" cy="13915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147018"/>
                <a:gridCol w="1463729"/>
                <a:gridCol w="1024611"/>
              </a:tblGrid>
              <a:tr h="239392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418376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Суворовский район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Суворов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пл. Победы, д. 1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8(48763)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2-46-62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3849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Территориальное отдел УФМС России по Тульской области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Суворов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Строителей, д. 4А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8(48763)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2-40-86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488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Суворов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Пушкина, д. 29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8(48763)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2-65-39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2" cstate="print">
            <a:lum bright="5000"/>
          </a:blip>
          <a:srcRect/>
          <a:stretch>
            <a:fillRect/>
          </a:stretch>
        </p:blipFill>
        <p:spPr bwMode="auto">
          <a:xfrm>
            <a:off x="124354" y="188640"/>
            <a:ext cx="2484154" cy="26380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802610" y="1731110"/>
            <a:ext cx="3204642" cy="21975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Жилищное</a:t>
            </a: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обустройство 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Аренда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жилого помещения на вторичном рынке жилья.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Средняя стоимость. 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1-комнатная квартира – от 7000 руб.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2-комнатная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10000 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13000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месяц.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жилых помещений за счет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собственных средств 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>
                <a:latin typeface="Times New Roman" pitchFamily="18" charset="0"/>
                <a:cs typeface="Times New Roman" pitchFamily="18" charset="0"/>
              </a:rPr>
              <a:t>Средняя  рыночная стоимость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квартиры.</a:t>
            </a:r>
            <a:endParaRPr lang="ru-RU" sz="1100" i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1-комнатная квартира – от 9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50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2-комнатная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1100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1500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0"/>
            <a:ext cx="6715172" cy="9541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8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Муниципальное образование Суворовский район Тульской области</a:t>
            </a:r>
            <a:endParaRPr lang="ru-RU" sz="28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35796" y="870534"/>
            <a:ext cx="5112568" cy="84715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районный центр 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г. Суворов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площадь </a:t>
            </a:r>
            <a:r>
              <a:rPr lang="ru-RU" sz="135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1066,49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кв.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км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численность населения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35,5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>
                <a:latin typeface="Times New Roman" pitchFamily="18" charset="0"/>
                <a:cs typeface="Times New Roman" pitchFamily="18" charset="0"/>
              </a:rPr>
              <a:t>находится в 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85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км. к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b="1" i="1" u="sng" dirty="0" err="1" smtClean="0">
                <a:latin typeface="Times New Roman" pitchFamily="18" charset="0"/>
                <a:cs typeface="Times New Roman" pitchFamily="18" charset="0"/>
              </a:rPr>
              <a:t>серево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-западу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от областного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центра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3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4356" y="3952522"/>
            <a:ext cx="5641671" cy="139730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Существенное влияние на развитие экономики муниципального образования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оказывают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промышленные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предприятия.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Востребованные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квалифицированные кадры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Врачи,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монтажники,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газоэлектросварщики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, арматурщики, слесари, каменщики, рабочие строительных специальностей, повара.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4"/>
              </a:buBlip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Среднемесячная заработная плата в районе 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28 744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рубля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4355" y="2814484"/>
            <a:ext cx="5635360" cy="111415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Станция прибытия железнодорожным путем – п.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Черепеть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Станция прибытия автобусным сообщением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– автовокзал г. Суворов. </a:t>
            </a: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Транспортная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доступность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 места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вселения  от г. Тулы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Расстояние от  г.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Тулы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- 85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км.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в пути - 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  часа.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отправления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– каждые 60 минут.</a:t>
            </a:r>
          </a:p>
        </p:txBody>
      </p:sp>
      <p:sp>
        <p:nvSpPr>
          <p:cNvPr id="16" name="Овал 15"/>
          <p:cNvSpPr/>
          <p:nvPr/>
        </p:nvSpPr>
        <p:spPr>
          <a:xfrm>
            <a:off x="467544" y="1196753"/>
            <a:ext cx="720080" cy="6480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55776" y="1700808"/>
            <a:ext cx="2736304" cy="6832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suvorov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tulobl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1760" y="2384072"/>
            <a:ext cx="3354267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33847" y="4031865"/>
            <a:ext cx="3198167" cy="280076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Социальные услуги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100" dirty="0" smtClean="0"/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Здравоохранение.</a:t>
            </a: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Центральная районная больница, 3 амбулатории, 16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ФАПов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общеобразовательных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учреждений;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12 учреждений дошкольного образования;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учреждения дополнительного образования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Культура и спорт.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 библиотек, 2 краеведческих музея, Центр культуры, досуга и кино, 9 СДК.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Почтовая связь.</a:t>
            </a:r>
          </a:p>
          <a:p>
            <a:pPr>
              <a:lnSpc>
                <a:spcPct val="80000"/>
              </a:lnSpc>
            </a:pP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УФПС Тульской области филиал ФГУП «Почта России» Суворовский район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Телефонная связь, проводной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беспроводной «Интернет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«Ростелеком»,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«МТС», ОАО «Мегафон»,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«Теле2», ОАО «Билайн».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Рисунок 1" descr="Описание: http://upload.wikimedia.org/wikipedia/commons/thumb/8/80/Coat_of_Arms_of_Suvorov_rayon_%28Tula_oblast%29.png/95px-Coat_of_Arms_of_Suvorov_rayon_%28Tula_oblast%29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24" y="238469"/>
            <a:ext cx="611801" cy="772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32129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952906"/>
              </p:ext>
            </p:extLst>
          </p:nvPr>
        </p:nvGraphicFramePr>
        <p:xfrm>
          <a:off x="124355" y="5256578"/>
          <a:ext cx="5678256" cy="131722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170974"/>
                <a:gridCol w="1474871"/>
                <a:gridCol w="1032411"/>
              </a:tblGrid>
              <a:tr h="328068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42984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Тепло-Огаревский район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Теплое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Советская, д. 3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8(48755)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2-01-31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3155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Территориальное отдел УФМС России по Тульской области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Теплое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Советская, д. 18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8(48755)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2-12-53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2859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Теплое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Советская, д. 6А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8(48755)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2-22-83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2" cstate="print">
            <a:lum bright="5000"/>
          </a:blip>
          <a:srcRect/>
          <a:stretch>
            <a:fillRect/>
          </a:stretch>
        </p:blipFill>
        <p:spPr bwMode="auto">
          <a:xfrm>
            <a:off x="124354" y="188640"/>
            <a:ext cx="2484154" cy="26380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802610" y="1731110"/>
            <a:ext cx="3204642" cy="21975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Жилищное обустройство 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Аренда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жилого помещения на вторичном рынке жилья.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Средняя стоимость. 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1-комнатная квартира – от 6000 руб.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2-комнатная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000 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10000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месяц.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жилых помещений за счет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собственных средств 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>
                <a:latin typeface="Times New Roman" pitchFamily="18" charset="0"/>
                <a:cs typeface="Times New Roman" pitchFamily="18" charset="0"/>
              </a:rPr>
              <a:t>Средняя  рыночная стоимость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квартиры.</a:t>
            </a:r>
            <a:endParaRPr lang="ru-RU" sz="1100" i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1-комнатная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1200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2-комнатная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1600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1800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0"/>
            <a:ext cx="6715172" cy="9541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8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Муниципальное образование Тепло-Огаревский район Тульской области</a:t>
            </a:r>
            <a:endParaRPr lang="ru-RU" sz="28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35796" y="870534"/>
            <a:ext cx="5112568" cy="84715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районный центр 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п. Теплое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площадь </a:t>
            </a:r>
            <a:r>
              <a:rPr lang="ru-RU" sz="135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1014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кв.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км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численность населения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12,5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>
                <a:latin typeface="Times New Roman" pitchFamily="18" charset="0"/>
                <a:cs typeface="Times New Roman" pitchFamily="18" charset="0"/>
              </a:rPr>
              <a:t>находится в 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75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км.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южнее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от областного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центра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3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4355" y="3659196"/>
            <a:ext cx="5666652" cy="150810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Приоритетным направлением развития  территории муниципального образования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производство зерна и  переработка сельскохозяйственного сырья.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Востребованные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квалифицированные кадры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сельского хозяйства,  механизаторы,  комбайнеры,  слесарь для работы  в сельском хозяйстве, врачи. 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Среднемесячная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заработная плата в районе 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20 360</a:t>
            </a:r>
            <a:r>
              <a:rPr lang="ru-RU" sz="1100" b="1" i="1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4354" y="2815888"/>
            <a:ext cx="5678256" cy="84330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Станция прибытия автобусным сообщением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– п. Теплое. </a:t>
            </a: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Транспортная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доступность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 места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вселения  от г. Тулы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Расстояние от  г.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Тулы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- 75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км.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в пути - 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1,5 – 2   часа.</a:t>
            </a:r>
          </a:p>
        </p:txBody>
      </p:sp>
      <p:sp>
        <p:nvSpPr>
          <p:cNvPr id="16" name="Овал 15"/>
          <p:cNvSpPr/>
          <p:nvPr/>
        </p:nvSpPr>
        <p:spPr>
          <a:xfrm>
            <a:off x="1197045" y="1556792"/>
            <a:ext cx="576064" cy="8272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55776" y="1700808"/>
            <a:ext cx="2736304" cy="6832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i="1" dirty="0" smtClean="0">
                <a:solidFill>
                  <a:srgbClr val="1753D9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 smtClean="0">
                <a:solidFill>
                  <a:srgbClr val="1753D9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200" b="1" dirty="0" smtClean="0">
                <a:solidFill>
                  <a:srgbClr val="1753D9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ru-RU" sz="1200" dirty="0" smtClean="0">
                <a:solidFill>
                  <a:srgbClr val="1753D9"/>
                </a:solidFill>
              </a:rPr>
              <a:t> </a:t>
            </a:r>
            <a:r>
              <a:rPr lang="en-US" sz="1200" b="1" i="1" u="sng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toadmin</a:t>
            </a:r>
            <a:r>
              <a:rPr lang="ru-RU" sz="1200" b="1" i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@</a:t>
            </a:r>
            <a:r>
              <a:rPr lang="en-US" sz="1200" b="1" i="1" u="sng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teploe</a:t>
            </a:r>
            <a:r>
              <a:rPr lang="ru-RU" sz="1200" b="1" i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.</a:t>
            </a:r>
            <a:r>
              <a:rPr lang="en-US" sz="1200" b="1" i="1" u="sng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tula</a:t>
            </a:r>
            <a:r>
              <a:rPr lang="ru-RU" sz="1200" b="1" i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.</a:t>
            </a:r>
            <a:r>
              <a:rPr lang="en-US" sz="1200" b="1" i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net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1760" y="2384072"/>
            <a:ext cx="3354267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09085" y="4010874"/>
            <a:ext cx="3194929" cy="262841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Социальные услуги</a:t>
            </a:r>
          </a:p>
          <a:p>
            <a:pPr>
              <a:lnSpc>
                <a:spcPct val="80000"/>
              </a:lnSpc>
              <a:buBlip>
                <a:blip r:embed="rId7"/>
              </a:buBlip>
            </a:pPr>
            <a:r>
              <a:rPr lang="ru-RU" sz="1100" dirty="0" smtClean="0"/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Здравоохранение.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Центральная районная больница, 13 медпунктов и зубопротезный кабинет.</a:t>
            </a:r>
          </a:p>
          <a:p>
            <a:pPr>
              <a:lnSpc>
                <a:spcPct val="80000"/>
              </a:lnSpc>
              <a:buBlip>
                <a:blip r:embed="rId7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Образование.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общеобразовательных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учреждений;</a:t>
            </a:r>
          </a:p>
          <a:p>
            <a:pPr>
              <a:lnSpc>
                <a:spcPct val="80000"/>
              </a:lnSpc>
            </a:pP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учреждений дошкольного образования;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учреждение дополнительного образования. </a:t>
            </a:r>
          </a:p>
          <a:p>
            <a:pPr>
              <a:lnSpc>
                <a:spcPct val="80000"/>
              </a:lnSpc>
              <a:buBlip>
                <a:blip r:embed="rId7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Культура и спорт.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библиотека и 12 филиалов, краеведческий музей, Центр культуры и досуга, 14 СДК.</a:t>
            </a:r>
          </a:p>
          <a:p>
            <a:pPr>
              <a:lnSpc>
                <a:spcPct val="80000"/>
              </a:lnSpc>
              <a:buBlip>
                <a:blip r:embed="rId7"/>
              </a:buBlip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Почтовая связь.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 отделений связи</a:t>
            </a:r>
          </a:p>
          <a:p>
            <a:pPr algn="just">
              <a:lnSpc>
                <a:spcPct val="80000"/>
              </a:lnSpc>
              <a:buBlip>
                <a:blip r:embed="rId7"/>
              </a:buBlip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Телефонная связь, проводной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беспроводной «Интернет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«ЦентрТелеком»,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«МТС», ОАО «Мегафон»,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«Теле2», ОАО «Билайн».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Рисунок 2" descr="Описание: http://upload.wikimedia.org/wikipedia/ru/thumb/0/07/Gerb-Teplo_Ogarevsky-region.gif/96px-Gerb-Teplo_Ogarevsky-region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12" y="277483"/>
            <a:ext cx="590872" cy="73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43880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015196"/>
              </p:ext>
            </p:extLst>
          </p:nvPr>
        </p:nvGraphicFramePr>
        <p:xfrm>
          <a:off x="138880" y="5229200"/>
          <a:ext cx="5584810" cy="143396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096344"/>
                <a:gridCol w="1440160"/>
                <a:gridCol w="1048306"/>
              </a:tblGrid>
              <a:tr h="24669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431131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Узловский район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Узловая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пл. Ленина, д. 1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8(48731)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6-52-39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3966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Территориальное отдел УФМС России по Тульской области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Узловая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Смоленского, д. 10А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8(48731)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6-55-10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594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Узловая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Гагарина, д. 16А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8(48731)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6-55-08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2" cstate="print">
            <a:lum bright="5000"/>
          </a:blip>
          <a:srcRect/>
          <a:stretch>
            <a:fillRect/>
          </a:stretch>
        </p:blipFill>
        <p:spPr bwMode="auto">
          <a:xfrm>
            <a:off x="214617" y="188640"/>
            <a:ext cx="2484154" cy="26380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802610" y="1731110"/>
            <a:ext cx="3204642" cy="21975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Жилищное</a:t>
            </a: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обустройство 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Аренда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жилого помещения на вторичном рынке жилья.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Средняя стоимость. 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1-комнатная квартира – 6000 руб.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2-комнатная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квартира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– 8000 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10000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месяц.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жилых помещений за счет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собственных средств 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>
                <a:latin typeface="Times New Roman" pitchFamily="18" charset="0"/>
                <a:cs typeface="Times New Roman" pitchFamily="18" charset="0"/>
              </a:rPr>
              <a:t>Средняя  рыночная стоимость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квартиры.</a:t>
            </a:r>
            <a:endParaRPr lang="ru-RU" sz="1100" i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1-комнатная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1000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2-комнатная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1500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1800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0"/>
            <a:ext cx="6715172" cy="9541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8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Муниципальное образование Узловский район Тульской области</a:t>
            </a:r>
            <a:endParaRPr lang="ru-RU" sz="28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35796" y="870534"/>
            <a:ext cx="5112568" cy="84715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районный центр 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г. Узловая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площадь </a:t>
            </a:r>
            <a:r>
              <a:rPr lang="ru-RU" sz="135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631,25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кв.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км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численность населения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82,8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>
                <a:latin typeface="Times New Roman" pitchFamily="18" charset="0"/>
                <a:cs typeface="Times New Roman" pitchFamily="18" charset="0"/>
              </a:rPr>
              <a:t>находится в 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47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км.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областного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центра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3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8880" y="4149080"/>
            <a:ext cx="5587673" cy="88024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Востребованные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квалифицированные кадры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lnSpc>
                <a:spcPct val="80000"/>
              </a:lnSpc>
            </a:pP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врачи, преподаватели,  водители, электрики, операторы котельной, слесари-сантехники, швеи, сборщики обуви. </a:t>
            </a:r>
            <a:endParaRPr lang="ru-RU" sz="1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Среднемесячная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заработная плата в районе 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26 184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рубля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8880" y="2805404"/>
            <a:ext cx="5587673" cy="117570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Станция прибытия железнодорожным путем – станция Узловая 1;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Станция прибытия автобусным сообщением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– г. Узловая. </a:t>
            </a: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Транспортная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доступность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 места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вселения  от г. Тулы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Расстояние от  г.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Тулы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- 47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км.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Время в пути -  1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 час.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Время отправления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– каждые 20 - 30 минут.</a:t>
            </a:r>
          </a:p>
        </p:txBody>
      </p:sp>
      <p:sp>
        <p:nvSpPr>
          <p:cNvPr id="16" name="Овал 15"/>
          <p:cNvSpPr/>
          <p:nvPr/>
        </p:nvSpPr>
        <p:spPr>
          <a:xfrm>
            <a:off x="1835696" y="1268478"/>
            <a:ext cx="576064" cy="5043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55776" y="1700808"/>
            <a:ext cx="2736304" cy="6832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uzlovaya.tulobl.ru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1760" y="2384072"/>
            <a:ext cx="3354267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09085" y="3935431"/>
            <a:ext cx="3198167" cy="280076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Социальные услуги</a:t>
            </a: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100" dirty="0" smtClean="0"/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Здравоохранение.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Центральная районная больница, 4 амбулатории, 11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ФАПов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27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общеобразовательных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учреждений;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31 учреждение дошкольного образования;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учреждения дополнительного образования. </a:t>
            </a: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Культура и спорт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учреждений культурно-досугового типа, 8 учреждений библиотечного типа, художественно-краеведческий музей, парк культуры и отдыха, 7 СДК, 2 учреждения физкультуры и спорта.</a:t>
            </a:r>
          </a:p>
          <a:p>
            <a:pPr algn="just">
              <a:lnSpc>
                <a:spcPct val="80000"/>
              </a:lnSpc>
              <a:buBlip>
                <a:blip r:embed="rId5"/>
              </a:buBlip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Телефонная связь, проводной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беспроводной «Интернет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«ЦентрТелеком»,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«МТС», ОАО «Мегафон»,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«Теле2», ОАО «Билайн».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Рисунок 1" descr="96px-Gerb-Uzlovsky-regi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25" y="188640"/>
            <a:ext cx="596459" cy="74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17776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47504"/>
              </p:ext>
            </p:extLst>
          </p:nvPr>
        </p:nvGraphicFramePr>
        <p:xfrm>
          <a:off x="248602" y="5373216"/>
          <a:ext cx="5544617" cy="137102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096344"/>
                <a:gridCol w="1440160"/>
                <a:gridCol w="1008113"/>
              </a:tblGrid>
              <a:tr h="23586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412209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Щекинский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Щекино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Шахтерская, д. 11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8(48751)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5-55-85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3792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Территориальное отдел УФМС России по Тульской области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Щекино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Советская, д. 56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8(48751)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5-39-35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436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Щекино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Советская, д. 36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8(48751)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5-22-46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2" cstate="print">
            <a:lum bright="5000"/>
          </a:blip>
          <a:srcRect/>
          <a:stretch>
            <a:fillRect/>
          </a:stretch>
        </p:blipFill>
        <p:spPr bwMode="auto">
          <a:xfrm>
            <a:off x="124354" y="188640"/>
            <a:ext cx="2484154" cy="26380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784398" y="1255461"/>
            <a:ext cx="3324106" cy="21698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Жилищное обустройство 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Аренда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жилого помещения на вторичном рынке жилья.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Средняя стоимость. 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1-комнатная квартира – от 7000 руб.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2-комнатная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10000 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15000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месяц.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жилых помещений за счет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собственных средств.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>
                <a:latin typeface="Times New Roman" pitchFamily="18" charset="0"/>
                <a:cs typeface="Times New Roman" pitchFamily="18" charset="0"/>
              </a:rPr>
              <a:t>Средняя  рыночная стоимость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квартиры.</a:t>
            </a:r>
            <a:endParaRPr lang="ru-RU" sz="1100" i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1-комнатная 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1350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2-комнатная 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1850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2500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0"/>
            <a:ext cx="6715172" cy="9541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8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Муниципальное образование </a:t>
            </a:r>
            <a:r>
              <a:rPr lang="ru-RU" sz="2800" b="1" dirty="0" err="1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Щекинский</a:t>
            </a:r>
            <a:r>
              <a:rPr lang="ru-RU" sz="28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 район Тульской области</a:t>
            </a:r>
            <a:endParaRPr lang="ru-RU" sz="28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088" y="870534"/>
            <a:ext cx="3425064" cy="80560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районный центр  </a:t>
            </a:r>
            <a:r>
              <a:rPr lang="ru-RU" sz="1250" b="1" i="1" u="sng" dirty="0" smtClean="0">
                <a:latin typeface="Times New Roman" pitchFamily="18" charset="0"/>
                <a:cs typeface="Times New Roman" pitchFamily="18" charset="0"/>
              </a:rPr>
              <a:t>г. Щекино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 площадь </a:t>
            </a:r>
            <a:r>
              <a:rPr lang="ru-RU" sz="125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50" b="1" i="1" u="sng" dirty="0" smtClean="0">
                <a:latin typeface="Times New Roman" pitchFamily="18" charset="0"/>
                <a:cs typeface="Times New Roman" pitchFamily="18" charset="0"/>
              </a:rPr>
              <a:t>1393,4 </a:t>
            </a:r>
            <a:r>
              <a:rPr lang="ru-RU" sz="1250" b="1" i="1" u="sng" dirty="0">
                <a:latin typeface="Times New Roman" pitchFamily="18" charset="0"/>
                <a:cs typeface="Times New Roman" pitchFamily="18" charset="0"/>
              </a:rPr>
              <a:t>кв. </a:t>
            </a:r>
            <a:r>
              <a:rPr lang="ru-RU" sz="1250" b="1" i="1" u="sng" dirty="0" smtClean="0">
                <a:latin typeface="Times New Roman" pitchFamily="18" charset="0"/>
                <a:cs typeface="Times New Roman" pitchFamily="18" charset="0"/>
              </a:rPr>
              <a:t>км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 численность населения </a:t>
            </a:r>
            <a:r>
              <a:rPr lang="ru-RU" sz="1250" b="1" i="1" dirty="0" smtClean="0">
                <a:latin typeface="Times New Roman" pitchFamily="18" charset="0"/>
                <a:cs typeface="Times New Roman" pitchFamily="18" charset="0"/>
              </a:rPr>
              <a:t>106</a:t>
            </a:r>
            <a:r>
              <a:rPr lang="ru-RU" sz="1250" b="1" i="1" u="sng" dirty="0" smtClean="0">
                <a:latin typeface="Times New Roman" pitchFamily="18" charset="0"/>
                <a:cs typeface="Times New Roman" pitchFamily="18" charset="0"/>
              </a:rPr>
              <a:t>,4 </a:t>
            </a:r>
            <a:r>
              <a:rPr lang="ru-RU" sz="1250" b="1" i="1" u="sng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250" b="1" i="1" u="sng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50" dirty="0">
                <a:latin typeface="Times New Roman" pitchFamily="18" charset="0"/>
                <a:cs typeface="Times New Roman" pitchFamily="18" charset="0"/>
              </a:rPr>
              <a:t>находится в  </a:t>
            </a:r>
            <a:r>
              <a:rPr lang="ru-RU" sz="1250" b="1" i="1" u="sng" dirty="0" smtClean="0">
                <a:latin typeface="Times New Roman" pitchFamily="18" charset="0"/>
                <a:cs typeface="Times New Roman" pitchFamily="18" charset="0"/>
              </a:rPr>
              <a:t>25 </a:t>
            </a:r>
            <a:r>
              <a:rPr lang="ru-RU" sz="1250" b="1" i="1" u="sng" dirty="0">
                <a:latin typeface="Times New Roman" pitchFamily="18" charset="0"/>
                <a:cs typeface="Times New Roman" pitchFamily="18" charset="0"/>
              </a:rPr>
              <a:t>км. </a:t>
            </a:r>
            <a:r>
              <a:rPr lang="ru-RU" sz="1250" b="1" i="1" u="sng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250" b="1" i="1" u="sng" dirty="0">
                <a:latin typeface="Times New Roman" pitchFamily="18" charset="0"/>
                <a:cs typeface="Times New Roman" pitchFamily="18" charset="0"/>
              </a:rPr>
              <a:t>областного </a:t>
            </a:r>
            <a:r>
              <a:rPr lang="ru-RU" sz="1250" b="1" i="1" u="sng" dirty="0" smtClean="0">
                <a:latin typeface="Times New Roman" pitchFamily="18" charset="0"/>
                <a:cs typeface="Times New Roman" pitchFamily="18" charset="0"/>
              </a:rPr>
              <a:t>центра</a:t>
            </a: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6096" y="4118922"/>
            <a:ext cx="5519931" cy="117570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>
              <a:lnSpc>
                <a:spcPct val="80000"/>
              </a:lnSpc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Существенное влияние на развитие экономики муниципального образования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оказывают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промышленные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предприятия.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Востребованные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квалифицированные кадры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lnSpc>
                <a:spcPct val="80000"/>
              </a:lnSpc>
            </a:pP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Врачи,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преподаватели, швеи,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газоэлектросварщики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, фрезеровщики, слесари ремонтники, токари, наладчики, стропальщики.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Среднемесячная заработная плата в районе 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30 376</a:t>
            </a:r>
            <a:r>
              <a:rPr lang="ru-RU" sz="1100" b="1" i="1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6096" y="2825641"/>
            <a:ext cx="5538303" cy="132343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Станция прибытия железнодорожным путем –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железнодорожный вокзал г. Щекино ;</a:t>
            </a: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Станция прибытия автобусным сообщением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– автовокзал г. Щекино. </a:t>
            </a: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Транспортная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доступность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 места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вселения  от г. Тулы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Расстояние от  г.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Тулы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- 25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км.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Время в пути - 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20 минут.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Время отправления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– каждые 15 минут.</a:t>
            </a:r>
          </a:p>
        </p:txBody>
      </p:sp>
      <p:sp>
        <p:nvSpPr>
          <p:cNvPr id="16" name="Овал 15"/>
          <p:cNvSpPr/>
          <p:nvPr/>
        </p:nvSpPr>
        <p:spPr>
          <a:xfrm>
            <a:off x="899592" y="1196753"/>
            <a:ext cx="792087" cy="6480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55776" y="1700808"/>
            <a:ext cx="2736304" cy="6832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</a:t>
            </a:r>
            <a:r>
              <a:rPr lang="ru-RU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сайте (http:</a:t>
            </a:r>
            <a:r>
              <a:rPr lang="ru-RU" sz="12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schekino.ru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1760" y="2384072"/>
            <a:ext cx="3354267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13112" y="3490924"/>
            <a:ext cx="3330888" cy="336707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Социальные услуги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100" dirty="0" smtClean="0"/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Районная больница и 6 филиалов, филиал Тульской областной стоматологической поликлиники, Тульский областной хоспис, филиал Тульского областного наркологического диспансера, 9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ФАПов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Образование.</a:t>
            </a: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33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общеобразовательных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учреждений;</a:t>
            </a: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31 учреждение дошкольного образования;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учреждения дополнительного образования,</a:t>
            </a:r>
          </a:p>
          <a:p>
            <a:pPr algn="just"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3 учреждения среднего профессионального образования. 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музыкальные школы, 3 музея, 2 библиотеки, 8 учреждений культурно-досугового типа.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Первомайский дом-интернат для престарелых и инвалидов</a:t>
            </a:r>
            <a:r>
              <a:rPr lang="ru-RU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80000"/>
              </a:lnSpc>
              <a:buBlip>
                <a:blip r:embed="rId6"/>
              </a:buBlip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Телефонная связь, проводной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беспроводной «Интернет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«Ростелеком»,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«МТС», ОАО «Мегафон»,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«Теле2», ОАО «Билайн».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Рисунок 4" descr="Описание: http://upload.wikimedia.org/wikipedia/ru/thumb/3/35/Gerb-Shekinsky-region.gif/96px-Gerb-Shekinsky-region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10" y="188640"/>
            <a:ext cx="612374" cy="765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5578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33" name="Picture 29" descr="Ru_tula_region_tsern_tolstoj_turgenev_monument_08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29037"/>
          <a:stretch/>
        </p:blipFill>
        <p:spPr bwMode="auto">
          <a:xfrm>
            <a:off x="5701159" y="3192777"/>
            <a:ext cx="3335337" cy="3548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1258888" y="260350"/>
            <a:ext cx="7380287" cy="647700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Муниципальное образование </a:t>
            </a:r>
            <a:b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3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Чернский</a:t>
            </a: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район Тульской области</a:t>
            </a:r>
          </a:p>
        </p:txBody>
      </p:sp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3">
            <a:lum bright="4000"/>
          </a:blip>
          <a:srcRect/>
          <a:stretch>
            <a:fillRect/>
          </a:stretch>
        </p:blipFill>
        <p:spPr bwMode="auto">
          <a:xfrm>
            <a:off x="40711" y="72208"/>
            <a:ext cx="2757488" cy="292893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16" name="Овал 15"/>
          <p:cNvSpPr/>
          <p:nvPr/>
        </p:nvSpPr>
        <p:spPr>
          <a:xfrm>
            <a:off x="478717" y="1901747"/>
            <a:ext cx="852923" cy="6450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7" name="Rectangle 7"/>
          <p:cNvSpPr>
            <a:spLocks noGrp="1"/>
          </p:cNvSpPr>
          <p:nvPr>
            <p:ph type="body" idx="1"/>
          </p:nvPr>
        </p:nvSpPr>
        <p:spPr>
          <a:xfrm>
            <a:off x="2484438" y="981075"/>
            <a:ext cx="3065469" cy="110682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1000" dirty="0" smtClean="0"/>
              <a:t> </a:t>
            </a:r>
            <a:r>
              <a:rPr lang="ru-RU" sz="1200" dirty="0" smtClean="0">
                <a:latin typeface="Times New Roman" pitchFamily="18" charset="0"/>
              </a:rPr>
              <a:t>районный центр </a:t>
            </a:r>
            <a:r>
              <a:rPr lang="ru-RU" sz="1200" b="1" i="1" dirty="0" smtClean="0">
                <a:latin typeface="Times New Roman" pitchFamily="18" charset="0"/>
              </a:rPr>
              <a:t>-</a:t>
            </a:r>
            <a:r>
              <a:rPr lang="ru-RU" sz="1200" dirty="0" smtClean="0">
                <a:latin typeface="Times New Roman" pitchFamily="18" charset="0"/>
              </a:rPr>
              <a:t> </a:t>
            </a:r>
            <a:r>
              <a:rPr lang="ru-RU" sz="1200" b="1" i="1" u="sng" dirty="0" err="1" smtClean="0">
                <a:latin typeface="Times New Roman" pitchFamily="18" charset="0"/>
              </a:rPr>
              <a:t>п.Чернь</a:t>
            </a:r>
            <a:endParaRPr lang="ru-RU" sz="1200" b="1" i="1" u="sng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1200" b="1" dirty="0" smtClean="0">
                <a:latin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</a:rPr>
              <a:t>площадь</a:t>
            </a:r>
            <a:r>
              <a:rPr lang="ru-RU" sz="1200" b="1" dirty="0" smtClean="0">
                <a:latin typeface="Times New Roman" pitchFamily="18" charset="0"/>
              </a:rPr>
              <a:t> </a:t>
            </a:r>
            <a:r>
              <a:rPr lang="ru-RU" sz="1200" b="1" i="1" dirty="0" smtClean="0">
                <a:latin typeface="Times New Roman" pitchFamily="18" charset="0"/>
              </a:rPr>
              <a:t> - </a:t>
            </a:r>
            <a:r>
              <a:rPr lang="ru-RU" sz="1200" b="1" i="1" u="sng" dirty="0" smtClean="0">
                <a:latin typeface="Times New Roman" pitchFamily="18" charset="0"/>
              </a:rPr>
              <a:t>161,4 </a:t>
            </a:r>
            <a:r>
              <a:rPr lang="ru-RU" sz="1200" b="1" i="1" u="sng" dirty="0" err="1" smtClean="0">
                <a:latin typeface="Times New Roman" pitchFamily="18" charset="0"/>
              </a:rPr>
              <a:t>тыс.га</a:t>
            </a:r>
            <a:endParaRPr lang="ru-RU" sz="1200" b="1" i="1" u="sng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1200" dirty="0" smtClean="0">
                <a:latin typeface="Times New Roman" pitchFamily="18" charset="0"/>
              </a:rPr>
              <a:t> численность населения </a:t>
            </a:r>
            <a:r>
              <a:rPr lang="ru-RU" sz="1200" b="1" i="1" dirty="0" smtClean="0">
                <a:latin typeface="Times New Roman" pitchFamily="18" charset="0"/>
              </a:rPr>
              <a:t>-</a:t>
            </a:r>
            <a:r>
              <a:rPr lang="ru-RU" sz="1200" dirty="0" smtClean="0">
                <a:latin typeface="Times New Roman" pitchFamily="18" charset="0"/>
              </a:rPr>
              <a:t> </a:t>
            </a:r>
            <a:r>
              <a:rPr lang="ru-RU" sz="1200" b="1" i="1" u="sng" dirty="0" smtClean="0">
                <a:latin typeface="Times New Roman" pitchFamily="18" charset="0"/>
              </a:rPr>
              <a:t>20,19 тыс. человек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1200" dirty="0" smtClean="0">
                <a:latin typeface="Times New Roman" pitchFamily="18" charset="0"/>
              </a:rPr>
              <a:t> расположен </a:t>
            </a:r>
            <a:r>
              <a:rPr lang="ru-RU" sz="1200" b="1" i="1" dirty="0" smtClean="0">
                <a:latin typeface="Times New Roman" pitchFamily="18" charset="0"/>
              </a:rPr>
              <a:t>-</a:t>
            </a:r>
            <a:r>
              <a:rPr lang="ru-RU" sz="1200" dirty="0" smtClean="0">
                <a:latin typeface="Times New Roman" pitchFamily="18" charset="0"/>
              </a:rPr>
              <a:t> </a:t>
            </a:r>
            <a:r>
              <a:rPr lang="ru-RU" sz="1200" b="1" i="1" u="sng" dirty="0" smtClean="0">
                <a:latin typeface="Times New Roman" pitchFamily="18" charset="0"/>
              </a:rPr>
              <a:t>в 98 км. от областного центра</a:t>
            </a:r>
            <a:r>
              <a:rPr lang="ru-RU" sz="1200" b="1" u="sng" dirty="0" smtClean="0">
                <a:latin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22679" y="1083492"/>
            <a:ext cx="3492295" cy="221137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16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Жилищное обустройство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Аренда жилого помещения на вторичном рынке жилья. </a:t>
            </a:r>
          </a:p>
          <a:p>
            <a:pPr>
              <a:lnSpc>
                <a:spcPct val="90000"/>
              </a:lnSpc>
              <a:defRPr/>
            </a:pPr>
            <a:r>
              <a:rPr lang="ru-RU" sz="1300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Средняя стоимость </a:t>
            </a:r>
          </a:p>
          <a:p>
            <a:pPr>
              <a:lnSpc>
                <a:spcPct val="90000"/>
              </a:lnSpc>
              <a:defRPr/>
            </a:pP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1-комнатная квартира – 3500 рублей в месяц;</a:t>
            </a:r>
          </a:p>
          <a:p>
            <a:pPr>
              <a:lnSpc>
                <a:spcPct val="90000"/>
              </a:lnSpc>
              <a:defRPr/>
            </a:pP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2-комнатная квартира – 4000 рублей в месяц;</a:t>
            </a:r>
          </a:p>
          <a:p>
            <a:pPr>
              <a:lnSpc>
                <a:spcPct val="90000"/>
              </a:lnSpc>
              <a:defRPr/>
            </a:pP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3-комнатная квартира – 5000 рублей в месяц.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Приобретение жилых помещений за счет собственных средств:</a:t>
            </a:r>
          </a:p>
          <a:p>
            <a:pPr>
              <a:lnSpc>
                <a:spcPct val="90000"/>
              </a:lnSpc>
              <a:defRPr/>
            </a:pPr>
            <a:r>
              <a:rPr lang="ru-RU" sz="1300" i="1" dirty="0">
                <a:solidFill>
                  <a:schemeClr val="tx1"/>
                </a:solidFill>
                <a:latin typeface="Times New Roman" pitchFamily="18" charset="0"/>
              </a:rPr>
              <a:t>Средняя  рыночная стоимость жилья за квадратный метр составляет 30170 рублей</a:t>
            </a:r>
            <a:r>
              <a:rPr lang="ru-RU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159" y="3030748"/>
            <a:ext cx="5429256" cy="1228028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16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ct val="90000"/>
              </a:lnSpc>
              <a:buFontTx/>
              <a:buBlip>
                <a:blip r:embed="rId5"/>
              </a:buBlip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Станция прибытия железнодорожным путем – </a:t>
            </a: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sz="1300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Скуратово</a:t>
            </a: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Чернского</a:t>
            </a: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района;</a:t>
            </a:r>
          </a:p>
          <a:p>
            <a:pPr>
              <a:lnSpc>
                <a:spcPct val="90000"/>
              </a:lnSpc>
              <a:buFontTx/>
              <a:buBlip>
                <a:blip r:embed="rId5"/>
              </a:buBlip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Станция прибытия автобусным сообщением – </a:t>
            </a:r>
            <a:r>
              <a:rPr lang="ru-RU" sz="1300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п.Чернь</a:t>
            </a: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3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Транспортная доступность до мест вселения  от г. Тулы</a:t>
            </a:r>
          </a:p>
          <a:p>
            <a:pPr>
              <a:lnSpc>
                <a:spcPct val="90000"/>
              </a:lnSpc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Расстояние от  г. Тулы  - </a:t>
            </a: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98 </a:t>
            </a:r>
            <a:r>
              <a:rPr lang="ru-RU" sz="13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км. </a:t>
            </a:r>
            <a:r>
              <a:rPr lang="ru-RU" sz="1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Транспорт 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Автобус  </a:t>
            </a:r>
            <a:r>
              <a:rPr lang="ru-RU" sz="1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пути -  </a:t>
            </a: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3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ч.</a:t>
            </a:r>
            <a:endParaRPr lang="ru-RU" sz="13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711" y="4242066"/>
            <a:ext cx="5429256" cy="12788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1600" b="1" i="1" dirty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 algn="just">
              <a:lnSpc>
                <a:spcPct val="90000"/>
              </a:lnSpc>
            </a:pPr>
            <a:r>
              <a:rPr lang="ru-RU" sz="13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Приоритетным </a:t>
            </a:r>
            <a:r>
              <a:rPr lang="ru-RU" sz="13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направлением экономики района </a:t>
            </a: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является развитие сельского </a:t>
            </a:r>
            <a:r>
              <a:rPr lang="ru-RU" sz="13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хозяйства.</a:t>
            </a:r>
            <a:r>
              <a:rPr lang="ru-RU" sz="1300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1300" i="1" dirty="0" smtClean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1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Востребованные 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квалифицированные кадры: </a:t>
            </a:r>
            <a:r>
              <a:rPr lang="ru-RU" sz="13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врачи</a:t>
            </a: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преподаватели, водители, </a:t>
            </a:r>
            <a:r>
              <a:rPr lang="ru-RU" sz="13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трактористы.</a:t>
            </a:r>
          </a:p>
          <a:p>
            <a:pPr algn="just">
              <a:lnSpc>
                <a:spcPct val="90000"/>
              </a:lnSpc>
            </a:pPr>
            <a:r>
              <a:rPr lang="ru-RU" sz="1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Среднемесячная 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заработная плата в районе  - </a:t>
            </a:r>
            <a:r>
              <a:rPr lang="ru-RU" sz="13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24 992</a:t>
            </a:r>
            <a:r>
              <a:rPr lang="ru-RU" sz="13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3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рубля.</a:t>
            </a:r>
            <a:endParaRPr lang="ru-RU" sz="13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62455" y="1988840"/>
            <a:ext cx="2928958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200" b="1" i="1" dirty="0">
                <a:solidFill>
                  <a:srgbClr val="08684E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>
                <a:solidFill>
                  <a:srgbClr val="08684E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sz="1200" b="1" i="1" u="sng" dirty="0" err="1">
                <a:solidFill>
                  <a:srgbClr val="08684E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r>
              <a:rPr lang="en-US" sz="1200" b="1" i="1" u="sng" dirty="0">
                <a:solidFill>
                  <a:srgbClr val="08684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200" b="1" i="1" u="sng" dirty="0">
                <a:solidFill>
                  <a:srgbClr val="08684E"/>
                </a:solidFill>
                <a:latin typeface="Times New Roman" pitchFamily="18" charset="0"/>
                <a:cs typeface="Times New Roman" pitchFamily="18" charset="0"/>
              </a:rPr>
              <a:t>tulobl.ru</a:t>
            </a:r>
            <a:r>
              <a:rPr lang="ru-RU" sz="1200" b="1" i="1" dirty="0">
                <a:solidFill>
                  <a:srgbClr val="08684E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dirty="0">
              <a:solidFill>
                <a:srgbClr val="08684E"/>
              </a:solidFill>
              <a:latin typeface="Constantia" pitchFamily="18" charset="0"/>
            </a:endParaRPr>
          </a:p>
        </p:txBody>
      </p:sp>
      <p:pic>
        <p:nvPicPr>
          <p:cNvPr id="13330" name="Picture 27" descr="CoatArmsTcher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9850" y="115888"/>
            <a:ext cx="697734" cy="84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1" name="Прямоугольник 1"/>
          <p:cNvSpPr>
            <a:spLocks noChangeArrowheads="1"/>
          </p:cNvSpPr>
          <p:nvPr/>
        </p:nvSpPr>
        <p:spPr bwMode="auto">
          <a:xfrm>
            <a:off x="5462606" y="3501008"/>
            <a:ext cx="3652368" cy="3167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400" b="1" i="1" dirty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Социальные услуги:</a:t>
            </a: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300" dirty="0">
                <a:solidFill>
                  <a:srgbClr val="000000"/>
                </a:solidFill>
              </a:rPr>
              <a:t> </a:t>
            </a:r>
            <a:r>
              <a:rPr lang="ru-RU" sz="13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Здравоохранение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ru-RU" sz="13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Центральная районная больница </a:t>
            </a: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12 </a:t>
            </a:r>
            <a:r>
              <a:rPr lang="ru-RU" sz="1300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ФАПов</a:t>
            </a: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3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>
              <a:lnSpc>
                <a:spcPct val="90000"/>
              </a:lnSpc>
            </a:pP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22 общеобразовательных учреждений,  </a:t>
            </a:r>
          </a:p>
          <a:p>
            <a:pPr>
              <a:lnSpc>
                <a:spcPct val="90000"/>
              </a:lnSpc>
            </a:pP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 дошкольных образовательных учреждения, </a:t>
            </a:r>
          </a:p>
          <a:p>
            <a:pPr>
              <a:lnSpc>
                <a:spcPct val="90000"/>
              </a:lnSpc>
            </a:pP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учреждения дополнительного образования,</a:t>
            </a:r>
          </a:p>
          <a:p>
            <a:pPr>
              <a:lnSpc>
                <a:spcPct val="90000"/>
              </a:lnSpc>
            </a:pP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учреждения профессионального образования </a:t>
            </a: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3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</a:p>
          <a:p>
            <a:pPr>
              <a:lnSpc>
                <a:spcPct val="90000"/>
              </a:lnSpc>
            </a:pP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33 библиотеки, 27 домов культуры, 5 музеев. </a:t>
            </a:r>
            <a:endParaRPr lang="ru-RU" sz="13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3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Почтовая связь</a:t>
            </a:r>
          </a:p>
          <a:p>
            <a:pPr>
              <a:lnSpc>
                <a:spcPct val="90000"/>
              </a:lnSpc>
            </a:pPr>
            <a:r>
              <a:rPr lang="ru-RU" sz="1300" i="1" dirty="0">
                <a:latin typeface="Times New Roman" pitchFamily="18" charset="0"/>
                <a:cs typeface="Times New Roman" pitchFamily="18" charset="0"/>
              </a:rPr>
              <a:t>23 отделения связи ФГУП «Почта России»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3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3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Телефонная связь, проводной и беспроводной «Интернет» </a:t>
            </a:r>
          </a:p>
          <a:p>
            <a:pPr>
              <a:lnSpc>
                <a:spcPct val="90000"/>
              </a:lnSpc>
            </a:pP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ОАО «Ростелеком», ОАО «МТС», ОАО «Мегафон», </a:t>
            </a:r>
            <a:r>
              <a:rPr lang="ru-RU" sz="1300" i="1" dirty="0">
                <a:latin typeface="Times New Roman" pitchFamily="18" charset="0"/>
                <a:cs typeface="Times New Roman" pitchFamily="18" charset="0"/>
              </a:rPr>
              <a:t>«Теле 2» Россия Интернешнл </a:t>
            </a:r>
            <a:r>
              <a:rPr lang="ru-RU" sz="1300" i="1" dirty="0" err="1">
                <a:latin typeface="Times New Roman" pitchFamily="18" charset="0"/>
                <a:cs typeface="Times New Roman" pitchFamily="18" charset="0"/>
              </a:rPr>
              <a:t>Селлуар</a:t>
            </a:r>
            <a:r>
              <a:rPr lang="ru-RU" sz="1300" i="1" dirty="0">
                <a:latin typeface="Times New Roman" pitchFamily="18" charset="0"/>
                <a:cs typeface="Times New Roman" pitchFamily="18" charset="0"/>
              </a:rPr>
              <a:t> Б.В.»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414209"/>
              </p:ext>
            </p:extLst>
          </p:nvPr>
        </p:nvGraphicFramePr>
        <p:xfrm>
          <a:off x="62113" y="5520878"/>
          <a:ext cx="5373983" cy="134956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096344"/>
                <a:gridCol w="1341535"/>
                <a:gridCol w="93610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9058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 Чернский район)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Чернь,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К. Маркса, д. 31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8(48756)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2-12-06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565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Территориальный отдел миграционной службы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Чернь,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Ленина, д. 25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8(48756)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2-14-56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588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Чернь,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Коммунаров, д. 28-а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8(48756)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2-21-30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TextBox 17"/>
          <p:cNvSpPr txBox="1"/>
          <p:nvPr/>
        </p:nvSpPr>
        <p:spPr>
          <a:xfrm>
            <a:off x="2333190" y="2627603"/>
            <a:ext cx="3384376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119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1258888" y="260350"/>
            <a:ext cx="7380287" cy="647700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Муниципальное образование </a:t>
            </a:r>
            <a:b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Ясногорский район Тульской области</a:t>
            </a:r>
          </a:p>
        </p:txBody>
      </p:sp>
      <p:sp>
        <p:nvSpPr>
          <p:cNvPr id="13317" name="Rectangle 7"/>
          <p:cNvSpPr>
            <a:spLocks noGrp="1"/>
          </p:cNvSpPr>
          <p:nvPr>
            <p:ph idx="1"/>
          </p:nvPr>
        </p:nvSpPr>
        <p:spPr>
          <a:xfrm>
            <a:off x="2498351" y="1083546"/>
            <a:ext cx="2865737" cy="1121318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районный центр </a:t>
            </a:r>
            <a:r>
              <a:rPr lang="ru-RU" sz="1200" b="1" i="1" dirty="0" smtClean="0">
                <a:latin typeface="Times New Roman" pitchFamily="18" charset="0"/>
                <a:cs typeface="Times New Roman" panose="02020603050405020304" pitchFamily="18" charset="0"/>
              </a:rPr>
              <a:t>-</a:t>
            </a: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u="sng" dirty="0" smtClean="0">
                <a:latin typeface="Times New Roman" pitchFamily="18" charset="0"/>
                <a:cs typeface="Times New Roman" panose="02020603050405020304" pitchFamily="18" charset="0"/>
              </a:rPr>
              <a:t>г.  Ясногорск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200" b="1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площадь</a:t>
            </a:r>
            <a:r>
              <a:rPr lang="ru-RU" sz="1200" b="1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smtClean="0">
                <a:latin typeface="Times New Roman" pitchFamily="18" charset="0"/>
                <a:cs typeface="Times New Roman" panose="02020603050405020304" pitchFamily="18" charset="0"/>
              </a:rPr>
              <a:t> - </a:t>
            </a:r>
            <a:r>
              <a:rPr lang="ru-RU" sz="1200" b="1" i="1" u="sng" dirty="0" smtClean="0">
                <a:latin typeface="Times New Roman" pitchFamily="18" charset="0"/>
                <a:cs typeface="Times New Roman" panose="02020603050405020304" pitchFamily="18" charset="0"/>
              </a:rPr>
              <a:t>129,97 тыс. га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 численностью населения </a:t>
            </a:r>
            <a:r>
              <a:rPr lang="ru-RU" sz="1200" b="1" i="1" dirty="0" smtClean="0">
                <a:latin typeface="Times New Roman" pitchFamily="18" charset="0"/>
                <a:cs typeface="Times New Roman" panose="02020603050405020304" pitchFamily="18" charset="0"/>
              </a:rPr>
              <a:t>-</a:t>
            </a: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u="sng" dirty="0" smtClean="0">
                <a:latin typeface="Times New Roman" pitchFamily="18" charset="0"/>
                <a:cs typeface="Times New Roman" panose="02020603050405020304" pitchFamily="18" charset="0"/>
              </a:rPr>
              <a:t>30,0 тыс. человек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200" dirty="0">
                <a:latin typeface="Times New Roman" pitchFamily="18" charset="0"/>
                <a:cs typeface="Times New Roman" panose="02020603050405020304" pitchFamily="18" charset="0"/>
              </a:rPr>
              <a:t>р</a:t>
            </a: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асположен  – </a:t>
            </a:r>
            <a:r>
              <a:rPr lang="ru-RU" sz="1200" b="1" i="1" u="sng" dirty="0" smtClean="0">
                <a:latin typeface="Times New Roman" pitchFamily="18" charset="0"/>
                <a:cs typeface="Times New Roman" panose="02020603050405020304" pitchFamily="18" charset="0"/>
              </a:rPr>
              <a:t>в 46 км от областного центра </a:t>
            </a:r>
            <a:endParaRPr lang="en-US" sz="1200" b="1" i="1" u="sng" dirty="0" smtClean="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3">
            <a:lum bright="4000"/>
          </a:blip>
          <a:srcRect/>
          <a:stretch>
            <a:fillRect/>
          </a:stretch>
        </p:blipFill>
        <p:spPr bwMode="auto">
          <a:xfrm>
            <a:off x="24606" y="101811"/>
            <a:ext cx="2476416" cy="292893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16" name="Овал 15"/>
          <p:cNvSpPr/>
          <p:nvPr/>
        </p:nvSpPr>
        <p:spPr>
          <a:xfrm>
            <a:off x="1262814" y="61236"/>
            <a:ext cx="572882" cy="102230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572405" y="1196752"/>
            <a:ext cx="3438457" cy="214212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Жилищное обустройство </a:t>
            </a:r>
          </a:p>
          <a:p>
            <a:pPr>
              <a:lnSpc>
                <a:spcPct val="90000"/>
              </a:lnSpc>
              <a:buBlip>
                <a:blip r:embed="rId4"/>
              </a:buBlip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Аренда жилого помещения на вторичном рынке жилья. </a:t>
            </a:r>
          </a:p>
          <a:p>
            <a:pPr>
              <a:lnSpc>
                <a:spcPct val="90000"/>
              </a:lnSpc>
            </a:pPr>
            <a:r>
              <a:rPr lang="ru-RU" sz="1100" i="1" u="sng" dirty="0">
                <a:latin typeface="Times New Roman" pitchFamily="18" charset="0"/>
                <a:cs typeface="Times New Roman" pitchFamily="18" charset="0"/>
              </a:rPr>
              <a:t>Средняя стоимость. 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1-комнатная квартира – от 7000 руб.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2-комнатная квартира – от 10000 руб.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от 15000 руб. в месяц.</a:t>
            </a:r>
          </a:p>
          <a:p>
            <a:pPr>
              <a:lnSpc>
                <a:spcPct val="90000"/>
              </a:lnSpc>
              <a:buBlip>
                <a:blip r:embed="rId4"/>
              </a:buBlip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Приобретение жилых помещений за счет собственных средств.</a:t>
            </a:r>
          </a:p>
          <a:p>
            <a:pPr>
              <a:lnSpc>
                <a:spcPct val="90000"/>
              </a:lnSpc>
            </a:pPr>
            <a:r>
              <a:rPr lang="ru-RU" sz="1100" i="1" u="sng" dirty="0">
                <a:latin typeface="Times New Roman" pitchFamily="18" charset="0"/>
                <a:cs typeface="Times New Roman" pitchFamily="18" charset="0"/>
              </a:rPr>
              <a:t>Средняя  рыночная стоимость квартиры.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1-комнатная квартира – 1350 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2-комнатная квартира – 1850  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2500  тыс. рублей.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606" y="2937152"/>
            <a:ext cx="5494640" cy="1193147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1680"/>
              </a:lnSpc>
            </a:pPr>
            <a:r>
              <a:rPr lang="ru-RU" sz="1400" b="1" i="1" dirty="0">
                <a:solidFill>
                  <a:srgbClr val="06686D"/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ts val="1680"/>
              </a:lnSpc>
              <a:buFontTx/>
              <a:buBlip>
                <a:blip r:embed="rId5"/>
              </a:buBlip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Станция прибытия железнодорожным путем – 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Ясногорск;</a:t>
            </a:r>
            <a:endParaRPr lang="ru-RU" sz="1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5"/>
              </a:buBlip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Станция прибытия автобусным сообщением –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г. Ясногорск;</a:t>
            </a:r>
          </a:p>
          <a:p>
            <a:pPr algn="ctr">
              <a:lnSpc>
                <a:spcPct val="90000"/>
              </a:lnSpc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Транспортная доступность до мест вселения  от г. Тулы</a:t>
            </a:r>
          </a:p>
          <a:p>
            <a:pPr>
              <a:lnSpc>
                <a:spcPct val="90000"/>
              </a:lnSpc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Расстояние от  г. Тулы  -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35 км (РЖД) - 46 км (а/д Крым/Е105/М2)</a:t>
            </a:r>
          </a:p>
          <a:p>
            <a:pPr>
              <a:lnSpc>
                <a:spcPct val="90000"/>
              </a:lnSpc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Время в пути–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Электричка (41 мин.), Автобус (120 мин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endParaRPr lang="ru-RU" sz="1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606" y="4130299"/>
            <a:ext cx="5493961" cy="1464503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1680"/>
              </a:lnSpc>
            </a:pPr>
            <a:r>
              <a:rPr lang="ru-RU" sz="1400" b="1" i="1" dirty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>
              <a:lnSpc>
                <a:spcPts val="1680"/>
              </a:lnSpc>
            </a:pP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Приоритетным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направлением экономики района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является развитие сельского хозяйства, промышленности.</a:t>
            </a:r>
            <a:endParaRPr lang="ru-RU" sz="1200" i="1" dirty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440"/>
              </a:lnSpc>
              <a:buFontTx/>
              <a:buBlip>
                <a:blip r:embed="rId6"/>
              </a:buBlip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Востребованные квалифицированные кадры: </a:t>
            </a:r>
          </a:p>
          <a:p>
            <a:pPr>
              <a:lnSpc>
                <a:spcPts val="1440"/>
              </a:lnSpc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врачи, преподаватели, водители, станочники, электрики, операторы котельной, слесари-сантехники.</a:t>
            </a:r>
          </a:p>
          <a:p>
            <a:pPr>
              <a:lnSpc>
                <a:spcPts val="1440"/>
              </a:lnSpc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Среднемесячная заработная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плата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районе  - </a:t>
            </a:r>
            <a:r>
              <a:rPr 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30 383</a:t>
            </a:r>
            <a:r>
              <a:rPr lang="ru-RU" sz="1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рубля.</a:t>
            </a:r>
            <a:endParaRPr lang="ru-RU" sz="12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01022" y="2053042"/>
            <a:ext cx="2928958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/>
            <a:r>
              <a:rPr lang="ru-RU" sz="1200" b="1" i="1" dirty="0">
                <a:solidFill>
                  <a:srgbClr val="08684E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>
                <a:solidFill>
                  <a:srgbClr val="08684E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sz="1200" b="1" i="1" u="sng" dirty="0" err="1">
                <a:solidFill>
                  <a:srgbClr val="08684E"/>
                </a:solidFill>
                <a:latin typeface="Times New Roman" pitchFamily="18" charset="0"/>
                <a:cs typeface="Times New Roman" pitchFamily="18" charset="0"/>
              </a:rPr>
              <a:t>yasnogorsk</a:t>
            </a:r>
            <a:r>
              <a:rPr lang="en-US" sz="1200" b="1" i="1" u="sng" dirty="0">
                <a:solidFill>
                  <a:srgbClr val="08684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200" b="1" i="1" u="sng" dirty="0">
                <a:solidFill>
                  <a:srgbClr val="08684E"/>
                </a:solidFill>
                <a:latin typeface="Times New Roman" pitchFamily="18" charset="0"/>
                <a:cs typeface="Times New Roman" pitchFamily="18" charset="0"/>
              </a:rPr>
              <a:t>tulobl.ru</a:t>
            </a:r>
            <a:r>
              <a:rPr lang="en-US" sz="1200" b="1" i="1" u="sng" dirty="0">
                <a:solidFill>
                  <a:srgbClr val="08684E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1200" b="1" i="1" dirty="0">
                <a:solidFill>
                  <a:srgbClr val="08684E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b="1" i="1" dirty="0"/>
          </a:p>
        </p:txBody>
      </p:sp>
      <p:sp>
        <p:nvSpPr>
          <p:cNvPr id="13331" name="Прямоугольник 1"/>
          <p:cNvSpPr>
            <a:spLocks noChangeArrowheads="1"/>
          </p:cNvSpPr>
          <p:nvPr/>
        </p:nvSpPr>
        <p:spPr bwMode="auto">
          <a:xfrm>
            <a:off x="5572405" y="3495575"/>
            <a:ext cx="3429967" cy="3360920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400" b="1" i="1" dirty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Социальные услуги</a:t>
            </a:r>
            <a:r>
              <a:rPr lang="ru-RU" sz="1400" b="1" i="1" dirty="0" smtClean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i="1" dirty="0">
              <a:solidFill>
                <a:srgbClr val="0B5395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300" dirty="0">
                <a:solidFill>
                  <a:srgbClr val="000000"/>
                </a:solidFill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Здравоохранение </a:t>
            </a:r>
          </a:p>
          <a:p>
            <a:pPr algn="just"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Районная больница,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сеть </a:t>
            </a:r>
            <a:r>
              <a:rPr lang="ru-RU" sz="1200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ФАПов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 амбулаторий</a:t>
            </a:r>
          </a:p>
          <a:p>
            <a:pPr algn="just"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just">
              <a:lnSpc>
                <a:spcPct val="90000"/>
              </a:lnSpc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33 общеобразовательных учреждений,  </a:t>
            </a:r>
          </a:p>
          <a:p>
            <a:pPr algn="just">
              <a:lnSpc>
                <a:spcPct val="90000"/>
              </a:lnSpc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 дошкольных образовательных учреждения, </a:t>
            </a:r>
          </a:p>
          <a:p>
            <a:pPr algn="just">
              <a:lnSpc>
                <a:spcPct val="90000"/>
              </a:lnSpc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учреждения дополнительного образования,</a:t>
            </a:r>
          </a:p>
          <a:p>
            <a:pPr algn="just">
              <a:lnSpc>
                <a:spcPct val="90000"/>
              </a:lnSpc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 учреждения профессионального образования </a:t>
            </a:r>
          </a:p>
          <a:p>
            <a:pPr algn="just"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</a:p>
          <a:p>
            <a:pPr algn="just">
              <a:lnSpc>
                <a:spcPct val="90000"/>
              </a:lnSpc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22 библиотеки, 21 дом культуры, 1 музей</a:t>
            </a:r>
            <a:r>
              <a:rPr lang="ru-RU" sz="13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90000"/>
              </a:lnSpc>
            </a:pPr>
            <a:r>
              <a:rPr lang="ru-RU" sz="13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33 библиотеки, 27 домов культуры, 5 музеев. </a:t>
            </a:r>
            <a:endParaRPr lang="ru-RU" sz="13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Почтовая связь</a:t>
            </a:r>
          </a:p>
          <a:p>
            <a:pPr algn="just">
              <a:lnSpc>
                <a:spcPct val="90000"/>
              </a:lnSpc>
            </a:pPr>
            <a:r>
              <a:rPr lang="ru-RU" sz="1300" i="1" dirty="0" smtClean="0">
                <a:latin typeface="Times New Roman" pitchFamily="18" charset="0"/>
                <a:cs typeface="Times New Roman" pitchFamily="18" charset="0"/>
              </a:rPr>
              <a:t>Сеть отделений </a:t>
            </a:r>
            <a:r>
              <a:rPr lang="ru-RU" sz="1300" i="1" dirty="0">
                <a:latin typeface="Times New Roman" pitchFamily="18" charset="0"/>
                <a:cs typeface="Times New Roman" pitchFamily="18" charset="0"/>
              </a:rPr>
              <a:t>связи ФГУП «Почта России»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3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Телефонная связь, проводной и беспроводной «Интернет» </a:t>
            </a:r>
          </a:p>
          <a:p>
            <a:pPr algn="just">
              <a:lnSpc>
                <a:spcPct val="90000"/>
              </a:lnSpc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ОАО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«ЦентрТелеком»,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ОАО «МТС», ОАО «Мегафон»,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«Теле 2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», ОАО «Билайн»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3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3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33" name="Picture 21" descr="Coat_of_Arms_of_Yasnogorsk_(Tula_oblast)_(1987)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9512" y="61237"/>
            <a:ext cx="648072" cy="861177"/>
          </a:xfrm>
          <a:prstGeom prst="rect">
            <a:avLst/>
          </a:prstGeom>
          <a:noFill/>
        </p:spPr>
      </p:pic>
      <p:sp>
        <p:nvSpPr>
          <p:cNvPr id="14" name="TextBox 17"/>
          <p:cNvSpPr txBox="1"/>
          <p:nvPr/>
        </p:nvSpPr>
        <p:spPr>
          <a:xfrm>
            <a:off x="2156867" y="2598598"/>
            <a:ext cx="3384376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523020"/>
              </p:ext>
            </p:extLst>
          </p:nvPr>
        </p:nvGraphicFramePr>
        <p:xfrm>
          <a:off x="35496" y="5598734"/>
          <a:ext cx="5472901" cy="1237506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952621"/>
                <a:gridCol w="1584176"/>
                <a:gridCol w="93610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9058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 Ясногорский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район)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Ясногорск,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П. Смидовича, д. 8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8(48766)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2-12-05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541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Территориальный отдел миграционной службы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Ясногорск,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Гайдара, д. 8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8(48766)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2-52-81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588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Ясногорск,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Пролетарская, д. 10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8(48766)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2-14-19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243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tyana.Kryuchkova\Desktop\shapk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47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" y="-304780"/>
            <a:ext cx="90896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www.invest-tula.com/upload/Карта-ТО.jpg">
            <a:hlinkClick r:id="rId4" tooltip="&quot;Карта Тульской Области&quot;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98" y="8694"/>
            <a:ext cx="2698383" cy="255345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" name="Rectangle 2"/>
          <p:cNvSpPr txBox="1">
            <a:spLocks/>
          </p:cNvSpPr>
          <p:nvPr/>
        </p:nvSpPr>
        <p:spPr>
          <a:xfrm>
            <a:off x="1224073" y="8620"/>
            <a:ext cx="7380287" cy="50405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Тульская область</a:t>
            </a:r>
          </a:p>
          <a:p>
            <a:endParaRPr lang="ru-RU" sz="36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endParaRPr lang="ru-RU" sz="3600" b="1" i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39681" y="512676"/>
            <a:ext cx="6307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ерритория вселения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 txBox="1">
            <a:spLocks/>
          </p:cNvSpPr>
          <p:nvPr/>
        </p:nvSpPr>
        <p:spPr>
          <a:xfrm>
            <a:off x="3003764" y="1099659"/>
            <a:ext cx="5979357" cy="2473357"/>
          </a:xfrm>
          <a:prstGeom prst="rect">
            <a:avLst/>
          </a:prstGeom>
          <a:noFill/>
          <a:effectLst/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sz="1400" b="1" u="sng" dirty="0" smtClean="0">
                <a:latin typeface="Times New Roman" pitchFamily="18" charset="0"/>
                <a:cs typeface="Times New Roman" panose="02020603050405020304" pitchFamily="18" charset="0"/>
              </a:rPr>
              <a:t>Государственные гарантии</a:t>
            </a:r>
            <a:r>
              <a:rPr lang="ru-RU" sz="1400" b="1" dirty="0" smtClean="0">
                <a:latin typeface="Times New Roman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ru-RU" sz="1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В </a:t>
            </a:r>
            <a:r>
              <a:rPr lang="ru-RU" sz="1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пунктом 20 Государственной программы по оказанию содействия добровольному переселению в Российскую Федерацию соотечественников, проживающих за </a:t>
            </a:r>
            <a:r>
              <a:rPr lang="ru-RU" sz="1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рубежом, </a:t>
            </a:r>
            <a:r>
              <a:rPr lang="ru-RU" sz="1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Государственной программы и члены его семьи имеют право на получение </a:t>
            </a:r>
            <a:r>
              <a:rPr lang="ru-RU" sz="1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следующих государственных </a:t>
            </a:r>
            <a:r>
              <a:rPr lang="ru-RU" sz="1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гарантий </a:t>
            </a:r>
            <a:r>
              <a:rPr lang="ru-RU" sz="1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3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Font typeface="Arial" panose="020B0604020202020204" pitchFamily="34" charset="0"/>
              <a:buNone/>
            </a:pPr>
            <a:endParaRPr lang="ru-RU" sz="1400" b="1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228600" indent="-228600" algn="just">
              <a:lnSpc>
                <a:spcPct val="80000"/>
              </a:lnSpc>
              <a:buAutoNum type="arabicPeriod"/>
            </a:pPr>
            <a:r>
              <a:rPr lang="ru-RU" sz="1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компенсацию </a:t>
            </a:r>
            <a:r>
              <a:rPr lang="ru-RU" sz="1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счет средств федерального бюджета расходов на переезд к будущему месту проживания, включая оплату проезда и провоз личных </a:t>
            </a:r>
            <a:r>
              <a:rPr lang="ru-RU" sz="1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вещей;</a:t>
            </a:r>
          </a:p>
          <a:p>
            <a:pPr marL="0" indent="0" algn="just">
              <a:lnSpc>
                <a:spcPct val="80000"/>
              </a:lnSpc>
              <a:buNone/>
            </a:pPr>
            <a:endParaRPr lang="ru-RU" sz="13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ru-RU" sz="1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получение </a:t>
            </a:r>
            <a:r>
              <a:rPr lang="ru-RU" sz="1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счет средств федерального бюджета подъемных (единовременное пособие на обустройство участнику Программы в размере 20 000 (двадцать) тысяч рублей, каждому члену семьи 10 000 (десять) тысяч рублей</a:t>
            </a:r>
            <a:r>
              <a:rPr lang="ru-RU" sz="1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 algn="just">
              <a:lnSpc>
                <a:spcPct val="80000"/>
              </a:lnSpc>
              <a:buNone/>
            </a:pPr>
            <a:endParaRPr lang="ru-RU" sz="13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ru-RU" sz="1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компенсацию </a:t>
            </a:r>
            <a:r>
              <a:rPr lang="ru-RU" sz="1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счет средств федерального бюджета расходов на уплату государственной пошлины за оформление документов, определяющих правовой статус переселенцев на территории Российской Федерации</a:t>
            </a:r>
            <a:endParaRPr lang="ru-RU" sz="1300" b="1" i="1" dirty="0" smtClean="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1298" y="3356507"/>
            <a:ext cx="4807509" cy="3493264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1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1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государственном  учреждении социального обслуживания населения Тульской области «Региональный ресурсный центр «Перспектива» открыто отделение по временному размещению участников Программы. </a:t>
            </a:r>
          </a:p>
          <a:p>
            <a:pPr algn="just"/>
            <a:r>
              <a:rPr lang="ru-RU" sz="11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Отделение </a:t>
            </a:r>
            <a:r>
              <a:rPr lang="ru-RU" sz="11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1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1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организует первичное размещение и временное проживание участников Программы и членов их семей по договору найма жилого помещения;</a:t>
            </a:r>
          </a:p>
          <a:p>
            <a:pPr algn="just"/>
            <a:r>
              <a:rPr lang="ru-RU" sz="11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оказывает содействие в постановке на миграционный учет, в оформлении разрешения на временное проживание и регистрации по месту жительства;</a:t>
            </a:r>
          </a:p>
          <a:p>
            <a:pPr algn="just"/>
            <a:r>
              <a:rPr lang="ru-RU" sz="11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оказывает содействие в трудоустройстве, информационное, консультативное, бытовое и правовое содействие участникам Программы.</a:t>
            </a:r>
          </a:p>
          <a:p>
            <a:pPr algn="just"/>
            <a:r>
              <a:rPr lang="ru-RU" sz="11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Услуги </a:t>
            </a:r>
            <a:r>
              <a:rPr lang="ru-RU" sz="11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проживанию</a:t>
            </a:r>
            <a:r>
              <a:rPr lang="ru-RU" sz="11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учреждении оказываются платно (в настоящее время плата составляет 180 рублей в сутки с человека, дети до 7 лет бесплатно, дети от 7 до 18 лет – 90 рублей), проживание и регистрация в учреждении возможны до получения гражданства Российской Федерации.</a:t>
            </a:r>
          </a:p>
          <a:p>
            <a:pPr algn="just"/>
            <a:r>
              <a:rPr lang="ru-RU" sz="11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 </a:t>
            </a:r>
            <a:r>
              <a:rPr lang="ru-RU" sz="11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вопросу временного размещения и регистрации заявитель может обратиться в указанное учреждение по адресу: г. Тула, ул. </a:t>
            </a:r>
            <a:r>
              <a:rPr lang="ru-RU" sz="11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Епифанская</a:t>
            </a:r>
            <a:r>
              <a:rPr lang="ru-RU" sz="11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189, тел. 8 (4872) 40-86-27</a:t>
            </a:r>
            <a:r>
              <a:rPr lang="ru-RU" sz="11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3" y="3356992"/>
            <a:ext cx="3960467" cy="3416320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гарантии</a:t>
            </a:r>
            <a:r>
              <a:rPr lang="ru-RU" sz="1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предоставляемые в рамках программы Тульской области:</a:t>
            </a:r>
          </a:p>
          <a:p>
            <a:pPr algn="just"/>
            <a:endParaRPr lang="ru-RU" sz="1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just">
              <a:buFontTx/>
              <a:buChar char="-"/>
            </a:pP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компенсация 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 участников Программы </a:t>
            </a: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pPr algn="just"/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членов 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семей на переаттестацию ученых степеней,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нострификацию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дипломов и других документов об образовании</a:t>
            </a: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71450" indent="-171450" algn="just">
              <a:buFontTx/>
              <a:buChar char="-"/>
            </a:pPr>
            <a:endParaRPr lang="ru-RU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just">
              <a:buFontTx/>
              <a:buChar char="-"/>
            </a:pP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компенсация 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 участникам </a:t>
            </a: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Программы,</a:t>
            </a:r>
          </a:p>
          <a:p>
            <a:pPr algn="just"/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трудоустроившимся 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государственные и муниципальные учреждения Тульской области, стоимости аренды жилья на период до получения гражданства, но не более 6 месяцев, в размере 50 процентов от стоимости аренды жилья, но не более 5 000 (пяти тысяч) рублей в месяц</a:t>
            </a: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71450" indent="-171450" algn="just">
              <a:buFontTx/>
              <a:buChar char="-"/>
            </a:pPr>
            <a:endParaRPr lang="ru-RU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компенсация расходов участников Программы на первичное медицинское обследование</a:t>
            </a: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 descr="http://tularegion.ru/netcat_files/Image/GERBgub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4" y="0"/>
            <a:ext cx="595034" cy="738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9" name="Picture 5" descr="K:\Символика Тульской области\Флаг обл (сжатый)_600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732" y="26270"/>
            <a:ext cx="1590798" cy="869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74806" y="2893387"/>
            <a:ext cx="2928958" cy="49244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Временное размещение участников </a:t>
            </a:r>
            <a:r>
              <a:rPr lang="ru-RU" sz="1300" b="1" u="sng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рограммы </a:t>
            </a:r>
            <a:endParaRPr lang="ru-RU" sz="1300" b="1" u="sng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71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1258888" y="260350"/>
            <a:ext cx="7380287" cy="647700"/>
          </a:xfrm>
        </p:spPr>
        <p:txBody>
          <a:bodyPr>
            <a:noAutofit/>
          </a:bodyPr>
          <a:lstStyle/>
          <a:p>
            <a:pPr algn="r" eaLnBrk="1" hangingPunct="1"/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Муниципальное образование </a:t>
            </a:r>
            <a:b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2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Арсеньевский</a:t>
            </a: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район Тульской области</a:t>
            </a:r>
          </a:p>
        </p:txBody>
      </p:sp>
      <p:sp>
        <p:nvSpPr>
          <p:cNvPr id="13317" name="Rectangle 7"/>
          <p:cNvSpPr>
            <a:spLocks noGrp="1"/>
          </p:cNvSpPr>
          <p:nvPr>
            <p:ph idx="1"/>
          </p:nvPr>
        </p:nvSpPr>
        <p:spPr>
          <a:xfrm>
            <a:off x="2757488" y="1196751"/>
            <a:ext cx="2761759" cy="1080121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районный центр </a:t>
            </a:r>
            <a:r>
              <a:rPr lang="ru-RU" sz="1200" b="1" i="1" dirty="0" smtClean="0">
                <a:latin typeface="Times New Roman" pitchFamily="18" charset="0"/>
                <a:cs typeface="Times New Roman" panose="02020603050405020304" pitchFamily="18" charset="0"/>
              </a:rPr>
              <a:t>-</a:t>
            </a: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u="sng" dirty="0" smtClean="0">
                <a:latin typeface="Times New Roman" pitchFamily="18" charset="0"/>
                <a:cs typeface="Times New Roman" panose="02020603050405020304" pitchFamily="18" charset="0"/>
              </a:rPr>
              <a:t>п. Арсеньево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площадь</a:t>
            </a:r>
            <a:r>
              <a:rPr lang="ru-RU" sz="1200" b="1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smtClean="0">
                <a:latin typeface="Times New Roman" pitchFamily="18" charset="0"/>
                <a:cs typeface="Times New Roman" panose="02020603050405020304" pitchFamily="18" charset="0"/>
              </a:rPr>
              <a:t> - </a:t>
            </a:r>
            <a:r>
              <a:rPr lang="ru-RU" sz="1200" b="1" i="1" u="sng" dirty="0" smtClean="0">
                <a:latin typeface="Times New Roman" pitchFamily="18" charset="0"/>
                <a:cs typeface="Times New Roman" panose="02020603050405020304" pitchFamily="18" charset="0"/>
              </a:rPr>
              <a:t>1095 кв. км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численность населения </a:t>
            </a:r>
            <a:r>
              <a:rPr lang="ru-RU" sz="1200" b="1" i="1" dirty="0" smtClean="0">
                <a:latin typeface="Times New Roman" pitchFamily="18" charset="0"/>
                <a:cs typeface="Times New Roman" panose="02020603050405020304" pitchFamily="18" charset="0"/>
              </a:rPr>
              <a:t>-</a:t>
            </a: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u="sng" dirty="0" smtClean="0">
                <a:latin typeface="Times New Roman" pitchFamily="18" charset="0"/>
                <a:cs typeface="Times New Roman" panose="02020603050405020304" pitchFamily="18" charset="0"/>
              </a:rPr>
              <a:t>10,8 тыс. человек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находится  в </a:t>
            </a:r>
            <a:r>
              <a:rPr lang="ru-RU" sz="1200" b="1" i="1" u="sng" dirty="0" smtClean="0">
                <a:latin typeface="Times New Roman" pitchFamily="18" charset="0"/>
                <a:cs typeface="Times New Roman" panose="02020603050405020304" pitchFamily="18" charset="0"/>
              </a:rPr>
              <a:t>юго-западной части Тульской области</a:t>
            </a:r>
            <a:endParaRPr lang="en-US" sz="1200" b="1" i="1" u="sng" dirty="0" smtClean="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3">
            <a:lum bright="4000"/>
          </a:blip>
          <a:srcRect/>
          <a:stretch>
            <a:fillRect/>
          </a:stretch>
        </p:blipFill>
        <p:spPr bwMode="auto">
          <a:xfrm>
            <a:off x="0" y="125672"/>
            <a:ext cx="2620949" cy="292893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16" name="Овал 15"/>
          <p:cNvSpPr/>
          <p:nvPr/>
        </p:nvSpPr>
        <p:spPr>
          <a:xfrm>
            <a:off x="179512" y="1590140"/>
            <a:ext cx="864096" cy="8307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549907" y="1352481"/>
            <a:ext cx="3461635" cy="225292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200" b="1" i="1" dirty="0">
                <a:solidFill>
                  <a:srgbClr val="08684E"/>
                </a:solidFill>
                <a:latin typeface="Times New Roman" pitchFamily="18" charset="0"/>
                <a:cs typeface="Times New Roman" pitchFamily="18" charset="0"/>
              </a:rPr>
              <a:t>Жилищное</a:t>
            </a:r>
            <a:r>
              <a:rPr lang="ru-RU" sz="1200" b="1" i="1" dirty="0">
                <a:solidFill>
                  <a:srgbClr val="06686D"/>
                </a:solidFill>
                <a:latin typeface="Times New Roman" pitchFamily="18" charset="0"/>
                <a:cs typeface="Times New Roman" pitchFamily="18" charset="0"/>
              </a:rPr>
              <a:t> обустройство 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Аренда жилого помещения на вторичном рынке жилья. </a:t>
            </a:r>
          </a:p>
          <a:p>
            <a:pPr>
              <a:lnSpc>
                <a:spcPct val="90000"/>
              </a:lnSpc>
              <a:defRPr/>
            </a:pPr>
            <a:r>
              <a:rPr lang="ru-RU" sz="1200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Средняя стоимость </a:t>
            </a:r>
          </a:p>
          <a:p>
            <a:pPr>
              <a:lnSpc>
                <a:spcPct val="90000"/>
              </a:lnSpc>
              <a:defRPr/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1-комнатная квартира –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4000 руб. в месяц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90000"/>
              </a:lnSpc>
              <a:defRPr/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2-комнатная квартира –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5500 руб. в месяц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90000"/>
              </a:lnSpc>
              <a:defRPr/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7000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руб. в месяц.</a:t>
            </a:r>
            <a:endParaRPr lang="ru-RU" sz="1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4"/>
              </a:buBlip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Приобретение жилых помещений за счет собственных средств:</a:t>
            </a:r>
          </a:p>
          <a:p>
            <a:pPr>
              <a:lnSpc>
                <a:spcPct val="90000"/>
              </a:lnSpc>
              <a:defRPr/>
            </a:pPr>
            <a:r>
              <a:rPr lang="ru-RU" sz="1200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Средняя стоимость </a:t>
            </a:r>
          </a:p>
          <a:p>
            <a:pPr>
              <a:lnSpc>
                <a:spcPct val="90000"/>
              </a:lnSpc>
              <a:defRPr/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1-комнатная квартира –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850 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pPr>
              <a:lnSpc>
                <a:spcPct val="90000"/>
              </a:lnSpc>
              <a:defRPr/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2-комнатная квартира –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950 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pPr>
              <a:lnSpc>
                <a:spcPct val="90000"/>
              </a:lnSpc>
              <a:defRPr/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1100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 тыс. рублей 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708" y="3223198"/>
            <a:ext cx="4956340" cy="95103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200" b="1" dirty="0" smtClean="0">
                <a:solidFill>
                  <a:srgbClr val="06686D"/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5"/>
              </a:buBlip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Станция прибытия автобусным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сообщением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п. Арсеньево.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Транспортная доступность до мест вселения  от г. Тулы</a:t>
            </a:r>
          </a:p>
          <a:p>
            <a:pPr>
              <a:lnSpc>
                <a:spcPct val="90000"/>
              </a:lnSpc>
            </a:pP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Расстояние от  г. Тулы  -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101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км 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пути - 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часа</a:t>
            </a:r>
            <a:endParaRPr lang="ru-RU" sz="1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708" y="4174228"/>
            <a:ext cx="4956339" cy="116339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i="1" dirty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>
              <a:lnSpc>
                <a:spcPct val="90000"/>
              </a:lnSpc>
            </a:pP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Приоритетным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направлением экономики района 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сельского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хозяйства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i="1" dirty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6"/>
              </a:buBlip>
            </a:pP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Востребованные квалифицированные кадры: </a:t>
            </a:r>
          </a:p>
          <a:p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врачи,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ветеринарные врачи, повара, технологи, продавцы, бухгалтеры </a:t>
            </a:r>
            <a:r>
              <a:rPr lang="ru-RU" sz="11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Среднемесячная заработная плата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районе 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20 480 рубля.</a:t>
            </a:r>
            <a:endParaRPr lang="ru-RU" sz="12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20949" y="2245663"/>
            <a:ext cx="2928958" cy="9233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/>
            <a:r>
              <a:rPr lang="ru-RU" sz="1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800" b="1" i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ARSENYEVO</a:t>
            </a:r>
            <a:r>
              <a:rPr lang="ru-RU" sz="8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8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TULAOBL</a:t>
            </a:r>
            <a:r>
              <a:rPr lang="ru-RU" sz="8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800" b="1" i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en-US" sz="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8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/>
          </a:p>
        </p:txBody>
      </p:sp>
      <p:sp>
        <p:nvSpPr>
          <p:cNvPr id="13331" name="Прямоугольник 1"/>
          <p:cNvSpPr>
            <a:spLocks noChangeArrowheads="1"/>
          </p:cNvSpPr>
          <p:nvPr/>
        </p:nvSpPr>
        <p:spPr bwMode="auto">
          <a:xfrm>
            <a:off x="5004048" y="3682668"/>
            <a:ext cx="4139952" cy="2973122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400" b="1" i="1" dirty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Социальные услуги:</a:t>
            </a: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300" dirty="0">
                <a:solidFill>
                  <a:srgbClr val="000000"/>
                </a:solidFill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Здравоохранение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ГУЗ «Одоевская ЦРБ»,  14 медицинский пунктов, 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зубопротезный кабинет.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общеобразовательных учреждений,  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дошкольных образовательных учреждения, 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учреждения дополнительного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ru-RU" sz="11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 центра культуры и досуга, центр библиотечного обслуживания, историко-краеведческий музей, детская школа искусств. </a:t>
            </a: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Почтовая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связь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отделения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связи ФГУП «Почта России»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Телефонная связь, проводной и беспроводной «Интернет» 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ОАО «Центр-телеком», ОАО «МТС», ОАО «Мегафон»,  ОАО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«ВымпелКом»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1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i?id=86215023-0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0" y="105569"/>
            <a:ext cx="648072" cy="817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940431"/>
              </p:ext>
            </p:extLst>
          </p:nvPr>
        </p:nvGraphicFramePr>
        <p:xfrm>
          <a:off x="0" y="5405209"/>
          <a:ext cx="4932548" cy="1255776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772308"/>
                <a:gridCol w="1152128"/>
                <a:gridCol w="1008112"/>
              </a:tblGrid>
              <a:tr h="141353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45378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 </a:t>
                      </a:r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Арсеньевский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п. Арсеньево,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ул. Папанина, д.6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u="none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8(48733)</a:t>
                      </a:r>
                      <a:r>
                        <a:rPr lang="ru-RU" sz="900" b="1" u="none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2-11-93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565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Территориальный отдел миграционной службы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п. Арсеньево,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ул. Папанина, 4.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u="none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8(48733)</a:t>
                      </a:r>
                      <a:r>
                        <a:rPr lang="ru-RU" sz="900" b="1" u="none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2-11-13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588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Арсеньево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</a:t>
                      </a:r>
                      <a:r>
                        <a:rPr lang="ru-RU" sz="9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Бандикова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, 75а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u="none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8(48733) </a:t>
                      </a: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2-12-41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253067" y="2875002"/>
            <a:ext cx="32777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773349" y="2398063"/>
            <a:ext cx="2928958" cy="9233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/>
            <a:r>
              <a:rPr lang="ru-RU" sz="1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800" b="1" i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ARSENYEVO</a:t>
            </a:r>
            <a:r>
              <a:rPr lang="ru-RU" sz="8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8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TULAOBL</a:t>
            </a:r>
            <a:r>
              <a:rPr lang="ru-RU" sz="8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800" b="1" i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en-US" sz="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8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81051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33" name="Picture 29" descr="Ru_tula_region_tsern_tolstoj_turgenev_monument_08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29037"/>
          <a:stretch/>
        </p:blipFill>
        <p:spPr bwMode="auto">
          <a:xfrm>
            <a:off x="5701159" y="3422613"/>
            <a:ext cx="3335337" cy="3318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1258888" y="260350"/>
            <a:ext cx="7380287" cy="647700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Муниципальное образование </a:t>
            </a:r>
            <a:b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Белевский район Тульской области</a:t>
            </a:r>
          </a:p>
        </p:txBody>
      </p:sp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3">
            <a:lum bright="4000"/>
          </a:blip>
          <a:srcRect/>
          <a:stretch>
            <a:fillRect/>
          </a:stretch>
        </p:blipFill>
        <p:spPr bwMode="auto">
          <a:xfrm>
            <a:off x="0" y="115888"/>
            <a:ext cx="2757488" cy="292893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16" name="Овал 15"/>
          <p:cNvSpPr/>
          <p:nvPr/>
        </p:nvSpPr>
        <p:spPr>
          <a:xfrm>
            <a:off x="-36512" y="1412776"/>
            <a:ext cx="648072" cy="7997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7" name="Rectangle 7"/>
          <p:cNvSpPr>
            <a:spLocks noGrp="1"/>
          </p:cNvSpPr>
          <p:nvPr>
            <p:ph type="body" idx="1"/>
          </p:nvPr>
        </p:nvSpPr>
        <p:spPr>
          <a:xfrm>
            <a:off x="2484438" y="981075"/>
            <a:ext cx="3240087" cy="15128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1000" dirty="0" smtClean="0"/>
              <a:t> </a:t>
            </a:r>
            <a:r>
              <a:rPr lang="ru-RU" sz="1200" dirty="0" smtClean="0">
                <a:latin typeface="Times New Roman" pitchFamily="18" charset="0"/>
              </a:rPr>
              <a:t>районный центр </a:t>
            </a:r>
            <a:r>
              <a:rPr lang="ru-RU" sz="1200" b="1" i="1" dirty="0" smtClean="0">
                <a:latin typeface="Times New Roman" pitchFamily="18" charset="0"/>
              </a:rPr>
              <a:t>-</a:t>
            </a:r>
            <a:r>
              <a:rPr lang="ru-RU" sz="1200" dirty="0" smtClean="0">
                <a:latin typeface="Times New Roman" pitchFamily="18" charset="0"/>
              </a:rPr>
              <a:t> </a:t>
            </a:r>
            <a:r>
              <a:rPr lang="ru-RU" sz="1200" b="1" i="1" u="sng" dirty="0" smtClean="0">
                <a:latin typeface="Times New Roman" pitchFamily="18" charset="0"/>
              </a:rPr>
              <a:t>г. Белев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1200" b="1" dirty="0" smtClean="0">
                <a:latin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</a:rPr>
              <a:t>площадь</a:t>
            </a:r>
            <a:r>
              <a:rPr lang="ru-RU" sz="1200" b="1" dirty="0" smtClean="0">
                <a:latin typeface="Times New Roman" pitchFamily="18" charset="0"/>
              </a:rPr>
              <a:t> </a:t>
            </a:r>
            <a:r>
              <a:rPr lang="ru-RU" sz="1200" b="1" i="1" dirty="0" smtClean="0">
                <a:latin typeface="Times New Roman" pitchFamily="18" charset="0"/>
              </a:rPr>
              <a:t> - </a:t>
            </a:r>
            <a:r>
              <a:rPr lang="ru-RU" sz="1200" b="1" i="1" u="sng" dirty="0" smtClean="0">
                <a:latin typeface="Times New Roman" pitchFamily="18" charset="0"/>
              </a:rPr>
              <a:t>1190 кв. км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1200" dirty="0" smtClean="0">
                <a:latin typeface="Times New Roman" pitchFamily="18" charset="0"/>
              </a:rPr>
              <a:t> численность населения </a:t>
            </a:r>
            <a:r>
              <a:rPr lang="ru-RU" sz="1200" b="1" i="1" dirty="0" smtClean="0">
                <a:latin typeface="Times New Roman" pitchFamily="18" charset="0"/>
              </a:rPr>
              <a:t>-</a:t>
            </a:r>
            <a:r>
              <a:rPr lang="ru-RU" sz="1200" dirty="0" smtClean="0">
                <a:latin typeface="Times New Roman" pitchFamily="18" charset="0"/>
              </a:rPr>
              <a:t> </a:t>
            </a:r>
            <a:r>
              <a:rPr lang="ru-RU" sz="1200" b="1" i="1" u="sng" dirty="0" smtClean="0">
                <a:latin typeface="Times New Roman" pitchFamily="18" charset="0"/>
              </a:rPr>
              <a:t>20,4 тыс. человек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1200" dirty="0" smtClean="0">
                <a:latin typeface="Times New Roman" pitchFamily="18" charset="0"/>
              </a:rPr>
              <a:t>расположен </a:t>
            </a:r>
            <a:r>
              <a:rPr lang="ru-RU" sz="1200" b="1" i="1" u="sng" dirty="0" smtClean="0">
                <a:latin typeface="Times New Roman" pitchFamily="18" charset="0"/>
              </a:rPr>
              <a:t>в 123 км. к юго-западу от города Тула</a:t>
            </a:r>
            <a:endParaRPr lang="ru-RU" sz="1200" b="1" u="sng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1400" b="1" u="sng" dirty="0" smtClean="0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49083" y="982211"/>
            <a:ext cx="3487413" cy="246067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16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Жилищное обустройство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Аренда жилого помещения на вторичном рынке жилья. </a:t>
            </a:r>
          </a:p>
          <a:p>
            <a:pPr>
              <a:lnSpc>
                <a:spcPct val="90000"/>
              </a:lnSpc>
              <a:defRPr/>
            </a:pPr>
            <a:r>
              <a:rPr lang="ru-RU" sz="1100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Средняя стоимость </a:t>
            </a:r>
          </a:p>
          <a:p>
            <a:pPr>
              <a:lnSpc>
                <a:spcPct val="90000"/>
              </a:lnSpc>
              <a:defRPr/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1-комнатная квартира –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4000 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рублей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2-комнатная квартира –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5000 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рублей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5800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рублей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4"/>
              </a:buBlip>
              <a:defRPr/>
            </a:pP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Приобретение жилых помещений за счет собственных средств:</a:t>
            </a:r>
          </a:p>
          <a:p>
            <a:pPr>
              <a:lnSpc>
                <a:spcPct val="90000"/>
              </a:lnSpc>
              <a:defRPr/>
            </a:pPr>
            <a:r>
              <a:rPr lang="ru-RU" sz="1100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Средняя стоимость </a:t>
            </a:r>
          </a:p>
          <a:p>
            <a:pPr>
              <a:lnSpc>
                <a:spcPct val="90000"/>
              </a:lnSpc>
              <a:defRPr/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1-комнатная квартира –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800  тыс. рублей;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2-комнатная квартира –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1000  тыс. рублей;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1300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тыс. рублей .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sz="13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949" y="3331034"/>
            <a:ext cx="5441133" cy="466281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1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ct val="90000"/>
              </a:lnSpc>
              <a:buFontTx/>
              <a:buBlip>
                <a:blip r:embed="rId5"/>
              </a:buBlip>
              <a:defRPr/>
            </a:pPr>
            <a:r>
              <a:rPr lang="ru-RU" sz="1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Станция прибытия автобусным сообщением </a:t>
            </a:r>
            <a:r>
              <a:rPr lang="ru-RU" sz="13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 автовокзал г. Белева</a:t>
            </a:r>
            <a:r>
              <a:rPr lang="ru-RU" sz="1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7949" y="3861048"/>
            <a:ext cx="5447592" cy="1375761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i="1" dirty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 algn="just">
              <a:lnSpc>
                <a:spcPct val="90000"/>
              </a:lnSpc>
            </a:pP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Приоритетным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направлением экономики района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является развитие сельского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хозяйства.</a:t>
            </a:r>
            <a:r>
              <a:rPr lang="ru-RU" sz="1200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 smtClean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Востребованные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квалифицированные кадры: </a:t>
            </a:r>
          </a:p>
          <a:p>
            <a:pPr algn="just"/>
            <a:r>
              <a:rPr 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врачи, станочники, </a:t>
            </a:r>
            <a:r>
              <a:rPr lang="ru-RU" sz="1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водители, </a:t>
            </a:r>
            <a:r>
              <a:rPr 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электрики, операторы котельной, слесари-сантехники</a:t>
            </a:r>
            <a:endParaRPr lang="ru-RU" sz="12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Среднемесячная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заработная плата в районе</a:t>
            </a:r>
            <a:r>
              <a:rPr lang="ru-RU" sz="13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13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22 612</a:t>
            </a:r>
            <a:r>
              <a:rPr lang="ru-RU" sz="13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3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рублей.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620124" y="2096584"/>
            <a:ext cx="2928958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2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belev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.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tulobl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.</a:t>
            </a:r>
            <a:r>
              <a:rPr lang="en-US" sz="1200" b="1" i="1" u="sng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ru</a:t>
            </a:r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dirty="0">
              <a:solidFill>
                <a:schemeClr val="accent1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3331" name="Прямоугольник 1"/>
          <p:cNvSpPr>
            <a:spLocks noChangeArrowheads="1"/>
          </p:cNvSpPr>
          <p:nvPr/>
        </p:nvSpPr>
        <p:spPr bwMode="auto">
          <a:xfrm>
            <a:off x="5645151" y="3529792"/>
            <a:ext cx="3391346" cy="321157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1400" b="1" i="1" dirty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Социальные услуги:</a:t>
            </a: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300" dirty="0">
                <a:solidFill>
                  <a:srgbClr val="000000"/>
                </a:solidFill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Здравоохранение 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Центральная районная больница; 13 </a:t>
            </a:r>
            <a:r>
              <a:rPr lang="ru-RU" sz="1200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ФАПов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1 </a:t>
            </a: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амбулатория.</a:t>
            </a:r>
            <a:endParaRPr lang="ru-RU" sz="1200" i="1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200" b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1200" i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общеобразовательных учреждений,  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1200" i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дошкольных образовательных учреждения, </a:t>
            </a:r>
          </a:p>
          <a:p>
            <a:pPr>
              <a:lnSpc>
                <a:spcPct val="90000"/>
              </a:lnSpc>
            </a:pPr>
            <a:r>
              <a:rPr lang="ru-RU" sz="1200" i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учреждения дополнительного образования,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200" i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учреждения профессионального образования </a:t>
            </a: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200" b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Культура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10 библиотек, 7 </a:t>
            </a:r>
            <a:r>
              <a:rPr lang="ru-RU" sz="1200" i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домов </a:t>
            </a: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культуры и клубов, </a:t>
            </a:r>
            <a:r>
              <a:rPr lang="ru-RU" sz="1200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межпоселенческий</a:t>
            </a: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передвижной центр досуга. </a:t>
            </a:r>
            <a:endParaRPr lang="ru-RU" sz="120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200" b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Почтовая связь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effectLst/>
                <a:latin typeface="Times New Roman" pitchFamily="18" charset="0"/>
                <a:cs typeface="Times New Roman" pitchFamily="18" charset="0"/>
              </a:rPr>
              <a:t>18 отделений </a:t>
            </a:r>
            <a:r>
              <a:rPr lang="ru-RU" sz="1200" i="1" dirty="0">
                <a:effectLst/>
                <a:latin typeface="Times New Roman" pitchFamily="18" charset="0"/>
                <a:cs typeface="Times New Roman" pitchFamily="18" charset="0"/>
              </a:rPr>
              <a:t>связи ФГУП «Почта России»</a:t>
            </a:r>
            <a:r>
              <a:rPr lang="ru-RU" sz="12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i="1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200" b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Телефонная связь, проводной и беспроводной «Интернет» </a:t>
            </a:r>
          </a:p>
          <a:p>
            <a:pPr>
              <a:lnSpc>
                <a:spcPct val="90000"/>
              </a:lnSpc>
            </a:pPr>
            <a:r>
              <a:rPr lang="ru-RU" sz="1200" i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ОАО </a:t>
            </a: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«Центр-телеком», </a:t>
            </a:r>
            <a:r>
              <a:rPr lang="ru-RU" sz="1200" i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ОАО «МТС», ОАО «Мегафон», </a:t>
            </a: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ОАО </a:t>
            </a:r>
            <a:r>
              <a:rPr lang="ru-RU" sz="1200" i="1" dirty="0" smtClean="0">
                <a:effectLst/>
                <a:latin typeface="Times New Roman" pitchFamily="18" charset="0"/>
                <a:cs typeface="Times New Roman" pitchFamily="18" charset="0"/>
              </a:rPr>
              <a:t>«ВымпелКом»</a:t>
            </a:r>
            <a:r>
              <a:rPr lang="ru-RU" sz="1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381263"/>
              </p:ext>
            </p:extLst>
          </p:nvPr>
        </p:nvGraphicFramePr>
        <p:xfrm>
          <a:off x="107504" y="5301207"/>
          <a:ext cx="5400600" cy="138750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952328"/>
                <a:gridCol w="1574628"/>
                <a:gridCol w="873644"/>
              </a:tblGrid>
              <a:tr h="241435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i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90824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 Белевский район)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Белев,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пл. Октября, д. 3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8(48742)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4-13-02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034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Территориальный отдел миграционной службы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Белев,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Октябрьская, д. 7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8(48742)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4-29-90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518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Белев,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Рабочая, д. 18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8(48742)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4-12-62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6" name="Рисунок 1" descr="i?id=73225356-0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9" y="115889"/>
            <a:ext cx="791643" cy="1008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2777036"/>
            <a:ext cx="3664721" cy="369332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885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619406"/>
              </p:ext>
            </p:extLst>
          </p:nvPr>
        </p:nvGraphicFramePr>
        <p:xfrm>
          <a:off x="200670" y="5373216"/>
          <a:ext cx="5544617" cy="122930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096344"/>
                <a:gridCol w="1440160"/>
                <a:gridCol w="1008113"/>
              </a:tblGrid>
              <a:tr h="141352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20719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 Богородицкий район)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Богородицк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Ленина, д. 3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8(48761)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2-19-74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565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Территориальное отделение УФМС России по Тульской области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Богородицк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Коммунаров, д. 55А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8(48761)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2-41-81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241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Богородицк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Гончарная, д. 20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8(48761)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2-21-61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2" cstate="print">
            <a:lum bright="5000"/>
          </a:blip>
          <a:srcRect/>
          <a:stretch>
            <a:fillRect/>
          </a:stretch>
        </p:blipFill>
        <p:spPr bwMode="auto">
          <a:xfrm>
            <a:off x="146058" y="188640"/>
            <a:ext cx="2484154" cy="26380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827845" y="1196752"/>
            <a:ext cx="3214742" cy="21975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Жилищное обустройство 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Аренда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жилого помещения на вторичном рынке жилья.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Средняя стоимость. 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1-комнатная квартира – 6000 рублей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2-комнатная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8000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рублей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10000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рублей в месяц.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жилых помещений за счет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собственных средств 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>
                <a:latin typeface="Times New Roman" pitchFamily="18" charset="0"/>
                <a:cs typeface="Times New Roman" pitchFamily="18" charset="0"/>
              </a:rPr>
              <a:t>Средняя  рыночная стоимость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квартиры.</a:t>
            </a:r>
            <a:endParaRPr lang="ru-RU" sz="1100" i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1-комнатная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900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2-комнатная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1000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1500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тыс. 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0"/>
            <a:ext cx="6715172" cy="9541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8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Муниципальное образование Богородицкий район Тульской области</a:t>
            </a:r>
            <a:endParaRPr lang="ru-RU" sz="28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30213" y="954107"/>
            <a:ext cx="3165924" cy="7848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районный центр 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г. Богородицк 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площадь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957 </a:t>
            </a:r>
            <a:r>
              <a:rPr lang="ru-RU" sz="1200" b="1" i="1" u="sng" dirty="0">
                <a:latin typeface="Times New Roman" pitchFamily="18" charset="0"/>
                <a:cs typeface="Times New Roman" pitchFamily="18" charset="0"/>
              </a:rPr>
              <a:t>кв. 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км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численность населения 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51,4 </a:t>
            </a:r>
            <a:r>
              <a:rPr lang="ru-RU" sz="1200" b="1" i="1" u="sng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находится в  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65 </a:t>
            </a:r>
            <a:r>
              <a:rPr lang="ru-RU" sz="1200" b="1" i="1" u="sng" dirty="0">
                <a:latin typeface="Times New Roman" pitchFamily="18" charset="0"/>
                <a:cs typeface="Times New Roman" pitchFamily="18" charset="0"/>
              </a:rPr>
              <a:t>км. 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200" b="1" i="1" u="sng" dirty="0">
                <a:latin typeface="Times New Roman" pitchFamily="18" charset="0"/>
                <a:cs typeface="Times New Roman" pitchFamily="18" charset="0"/>
              </a:rPr>
              <a:t>областного </a:t>
            </a:r>
            <a:r>
              <a:rPr lang="ru-RU" sz="1200" b="1" i="1" u="sng" dirty="0" smtClean="0">
                <a:latin typeface="Times New Roman" pitchFamily="18" charset="0"/>
                <a:cs typeface="Times New Roman" pitchFamily="18" charset="0"/>
              </a:rPr>
              <a:t>центра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27845" y="3501008"/>
            <a:ext cx="3136643" cy="3243965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Социальные услуги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100" dirty="0" smtClean="0"/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Здравоохранение.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Центральная районная  больница; 12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ФАПов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, стоматологическая клиника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18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общеобразовательных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учреждений;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 дошкольных образовательных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учреждения; 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6  учреждений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дополнительного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образования. 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Культура и спорт.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itchFamily="18" charset="0"/>
              </a:rPr>
              <a:t>7 учреждений культурно-досугового типа,  2 учреждения 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библиотечного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обслуживания, спортивно-оздоровительный комплекс.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Почтовая связь.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25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отделений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связи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Телефонная связь, проводной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беспроводной «Интернет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«Ростелеком», ОАО «МТС», ОАО «Мегафон», ОАО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«Билайн», ЗАО «</a:t>
            </a:r>
            <a:r>
              <a:rPr lang="ru-RU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Росинтел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1747" y="4077072"/>
            <a:ext cx="5588740" cy="1138773"/>
          </a:xfrm>
          <a:prstGeom prst="rect">
            <a:avLst/>
          </a:prstGeom>
          <a:gradFill flip="none" rotWithShape="1">
            <a:gsLst>
              <a:gs pos="0">
                <a:srgbClr val="00FFFF">
                  <a:tint val="66000"/>
                  <a:satMod val="160000"/>
                </a:srgbClr>
              </a:gs>
              <a:gs pos="50000">
                <a:srgbClr val="00FFFF">
                  <a:tint val="44500"/>
                  <a:satMod val="160000"/>
                </a:srgbClr>
              </a:gs>
              <a:gs pos="100000">
                <a:srgbClr val="00FFF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>
              <a:lnSpc>
                <a:spcPct val="80000"/>
              </a:lnSpc>
            </a:pP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Приоритетным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направлением развития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промышленности на территории муниципального образования является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обрабатывающая промышленность </a:t>
            </a:r>
            <a:endParaRPr lang="ru-RU" sz="1100" b="1" i="1" dirty="0" smtClean="0"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Востребованные квалифицированные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кадры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врачи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преподаватели, станочники, водители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электрики, операторы котельной, слесари.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5"/>
              </a:buBlip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Среднемесячная заработная плата в районе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24 512 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1747" y="2818905"/>
            <a:ext cx="5588740" cy="1114151"/>
          </a:xfrm>
          <a:prstGeom prst="rect">
            <a:avLst/>
          </a:prstGeom>
          <a:gradFill flip="none" rotWithShape="1">
            <a:gsLst>
              <a:gs pos="0">
                <a:srgbClr val="33CCFF">
                  <a:tint val="66000"/>
                  <a:satMod val="160000"/>
                </a:srgbClr>
              </a:gs>
              <a:gs pos="50000">
                <a:srgbClr val="33CCFF">
                  <a:tint val="44500"/>
                  <a:satMod val="160000"/>
                </a:srgbClr>
              </a:gs>
              <a:gs pos="100000">
                <a:srgbClr val="33CCFF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Станция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прибытия железнодорожным путем –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станция «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Жданка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Станция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прибытия автобусным сообщением –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автостанция г. Богородицка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Транспортная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доступность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 места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вселения  от г. Тулы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Расстояние от  г.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Тулы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65 км.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 отправления из Тулы  -каждые 20 – 30 минут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в пути - 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 час 20 минут.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691680" y="1507678"/>
            <a:ext cx="731444" cy="53476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55776" y="1700808"/>
            <a:ext cx="2736304" cy="6832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bogoroditsk.tulobl.ru</a:t>
            </a:r>
            <a:r>
              <a:rPr lang="ru-RU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u="sng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23124" y="2384072"/>
            <a:ext cx="3384376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0" name="Рисунок 1" descr="Описание: Герб Богородицкого района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07765"/>
            <a:ext cx="720080" cy="944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89632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1258888" y="260350"/>
            <a:ext cx="7380287" cy="647700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Муниципальное образование </a:t>
            </a:r>
            <a:b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3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Веневский</a:t>
            </a: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район Тульской области</a:t>
            </a:r>
          </a:p>
        </p:txBody>
      </p:sp>
      <p:sp>
        <p:nvSpPr>
          <p:cNvPr id="13317" name="Rectangle 7"/>
          <p:cNvSpPr>
            <a:spLocks noGrp="1"/>
          </p:cNvSpPr>
          <p:nvPr>
            <p:ph idx="1"/>
          </p:nvPr>
        </p:nvSpPr>
        <p:spPr>
          <a:xfrm>
            <a:off x="2757488" y="1196751"/>
            <a:ext cx="2761759" cy="1080121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районный центр </a:t>
            </a:r>
            <a:r>
              <a:rPr lang="ru-RU" sz="1200" b="1" i="1" dirty="0" smtClean="0">
                <a:latin typeface="Times New Roman" pitchFamily="18" charset="0"/>
                <a:cs typeface="Times New Roman" panose="02020603050405020304" pitchFamily="18" charset="0"/>
              </a:rPr>
              <a:t>-</a:t>
            </a: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u="sng" dirty="0" smtClean="0">
                <a:latin typeface="Times New Roman" pitchFamily="18" charset="0"/>
                <a:cs typeface="Times New Roman" panose="02020603050405020304" pitchFamily="18" charset="0"/>
              </a:rPr>
              <a:t>г. Венев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площадь</a:t>
            </a:r>
            <a:r>
              <a:rPr lang="ru-RU" sz="1200" b="1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smtClean="0">
                <a:latin typeface="Times New Roman" pitchFamily="18" charset="0"/>
                <a:cs typeface="Times New Roman" panose="02020603050405020304" pitchFamily="18" charset="0"/>
              </a:rPr>
              <a:t> - </a:t>
            </a:r>
            <a:r>
              <a:rPr lang="ru-RU" sz="1200" b="1" i="1" u="sng" dirty="0" smtClean="0">
                <a:latin typeface="Times New Roman" pitchFamily="18" charset="0"/>
                <a:cs typeface="Times New Roman" panose="02020603050405020304" pitchFamily="18" charset="0"/>
              </a:rPr>
              <a:t>1621 кв. км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численность населения </a:t>
            </a:r>
            <a:r>
              <a:rPr lang="ru-RU" sz="1200" b="1" i="1" dirty="0" smtClean="0">
                <a:latin typeface="Times New Roman" pitchFamily="18" charset="0"/>
                <a:cs typeface="Times New Roman" panose="02020603050405020304" pitchFamily="18" charset="0"/>
              </a:rPr>
              <a:t>-</a:t>
            </a: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u="sng" dirty="0" smtClean="0">
                <a:latin typeface="Times New Roman" pitchFamily="18" charset="0"/>
                <a:cs typeface="Times New Roman" panose="02020603050405020304" pitchFamily="18" charset="0"/>
              </a:rPr>
              <a:t>31,39 тыс. человек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находится  </a:t>
            </a:r>
            <a:r>
              <a:rPr lang="ru-RU" sz="1200" b="1" i="1" u="sng" dirty="0" smtClean="0">
                <a:latin typeface="Times New Roman" pitchFamily="18" charset="0"/>
                <a:cs typeface="Times New Roman" panose="02020603050405020304" pitchFamily="18" charset="0"/>
              </a:rPr>
              <a:t>в 53 км к  северо-востоку от областного центра</a:t>
            </a:r>
            <a:endParaRPr lang="en-US" sz="1200" b="1" i="1" u="sng" dirty="0" smtClean="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3">
            <a:lum bright="4000"/>
          </a:blip>
          <a:srcRect/>
          <a:stretch>
            <a:fillRect/>
          </a:stretch>
        </p:blipFill>
        <p:spPr bwMode="auto">
          <a:xfrm>
            <a:off x="0" y="115888"/>
            <a:ext cx="2757488" cy="292893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16" name="Овал 15"/>
          <p:cNvSpPr/>
          <p:nvPr/>
        </p:nvSpPr>
        <p:spPr>
          <a:xfrm>
            <a:off x="1691680" y="332656"/>
            <a:ext cx="792088" cy="100811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370351" y="1268760"/>
            <a:ext cx="3640261" cy="228062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400" b="1" i="1" dirty="0">
                <a:solidFill>
                  <a:srgbClr val="08684E"/>
                </a:solidFill>
                <a:latin typeface="Times New Roman" pitchFamily="18" charset="0"/>
                <a:cs typeface="Times New Roman" pitchFamily="18" charset="0"/>
              </a:rPr>
              <a:t>Жилищное</a:t>
            </a:r>
            <a:r>
              <a:rPr lang="ru-RU" sz="1400" b="1" i="1" dirty="0">
                <a:solidFill>
                  <a:srgbClr val="06686D"/>
                </a:solidFill>
                <a:latin typeface="Times New Roman" pitchFamily="18" charset="0"/>
                <a:cs typeface="Times New Roman" pitchFamily="18" charset="0"/>
              </a:rPr>
              <a:t> обустройство 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Аренда жилого помещения на вторичном рынке жилья. </a:t>
            </a:r>
          </a:p>
          <a:p>
            <a:pPr>
              <a:lnSpc>
                <a:spcPct val="90000"/>
              </a:lnSpc>
            </a:pPr>
            <a:r>
              <a:rPr lang="ru-RU" sz="1200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Средняя </a:t>
            </a:r>
            <a:r>
              <a:rPr lang="ru-RU" sz="1200" i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стоимость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1-комнатной квартиры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8000 рублей; 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2-комнатной – от 11000 рублей;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3-комнатной – от 14000 рублей.</a:t>
            </a:r>
            <a:endParaRPr lang="ru-RU" sz="1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жилых помещений за счет собственных средств:</a:t>
            </a:r>
          </a:p>
          <a:p>
            <a:pPr>
              <a:lnSpc>
                <a:spcPct val="90000"/>
              </a:lnSpc>
            </a:pPr>
            <a:r>
              <a:rPr lang="ru-RU" sz="1200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Средняя стоимость </a:t>
            </a:r>
            <a:endParaRPr lang="ru-RU" sz="1200" i="1" u="sng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1-комнатной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квартиры – от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800 тыс.  рублей; 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2-комнатной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от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1,4  млн. 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рублей; </a:t>
            </a:r>
            <a:endParaRPr lang="ru-RU" sz="1200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3-комнатной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от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1,6 млн. 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рублей.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0055" y="3119061"/>
            <a:ext cx="5125201" cy="1006429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100" b="1" i="1" dirty="0" smtClean="0">
                <a:solidFill>
                  <a:srgbClr val="06686D"/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Blip>
                <a:blip r:embed="rId5"/>
              </a:buBlip>
            </a:pP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Станция прибытия железнодорожным путем – станция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«Венев»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FontTx/>
              <a:buBlip>
                <a:blip r:embed="rId5"/>
              </a:buBlip>
            </a:pP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Станция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прибытия автобусным сообщением –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автостанция «Венев»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Транспортная доступность до мест вселения  от г. Тулы</a:t>
            </a:r>
          </a:p>
          <a:p>
            <a:pPr>
              <a:lnSpc>
                <a:spcPct val="90000"/>
              </a:lnSpc>
            </a:pP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Расстояние от  г. Тулы  -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53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км </a:t>
            </a:r>
          </a:p>
          <a:p>
            <a:pPr>
              <a:lnSpc>
                <a:spcPct val="90000"/>
              </a:lnSpc>
            </a:pP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пути -  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час 20 минут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4" y="4188161"/>
            <a:ext cx="5125202" cy="1304973"/>
          </a:xfrm>
          <a:prstGeom prst="rect">
            <a:avLst/>
          </a:prstGeom>
          <a:gradFill flip="none" rotWithShape="1">
            <a:gsLst>
              <a:gs pos="0">
                <a:schemeClr val="accent5">
                  <a:tint val="50000"/>
                  <a:satMod val="300000"/>
                </a:scheme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5400000" scaled="1"/>
            <a:tileRect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i="1" dirty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>
              <a:lnSpc>
                <a:spcPct val="90000"/>
              </a:lnSpc>
            </a:pP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Приоритетным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направлением экономики района является </a:t>
            </a: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обрабатывающая промышленность.</a:t>
            </a:r>
            <a:endParaRPr lang="ru-RU" sz="1100" b="1" dirty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6"/>
              </a:buBlip>
            </a:pP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Востребованные квалифицированные кадры: </a:t>
            </a:r>
          </a:p>
          <a:p>
            <a:r>
              <a:rPr lang="ru-RU" sz="11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Плотники, столяры, официанты, экономисты, врачи</a:t>
            </a:r>
            <a:r>
              <a:rPr lang="ru-RU" sz="11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преподаватели, повара, водители, кассиры, полицейские, агрономы .</a:t>
            </a:r>
            <a:endParaRPr lang="ru-RU" sz="11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Среднемесячная заработная плата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районе 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27 335 рублей.</a:t>
            </a:r>
            <a:endParaRPr lang="ru-RU" sz="12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71143" y="2200081"/>
            <a:ext cx="2928958" cy="9233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/>
            <a:r>
              <a:rPr lang="ru-RU" sz="1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venev71.ru</a:t>
            </a:r>
            <a:r>
              <a:rPr lang="en-US" sz="1200" b="1" i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200" b="1" i="1" u="sng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/>
          </a:p>
        </p:txBody>
      </p:sp>
      <p:sp>
        <p:nvSpPr>
          <p:cNvPr id="13331" name="Прямоугольник 1"/>
          <p:cNvSpPr>
            <a:spLocks noChangeArrowheads="1"/>
          </p:cNvSpPr>
          <p:nvPr/>
        </p:nvSpPr>
        <p:spPr bwMode="auto">
          <a:xfrm>
            <a:off x="5333555" y="3670261"/>
            <a:ext cx="3640261" cy="302390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b="1" i="1" dirty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Социальные услуги:</a:t>
            </a: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300" dirty="0">
                <a:solidFill>
                  <a:srgbClr val="000000"/>
                </a:solidFill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Здравоохранение 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Центральная районная больница, 16  </a:t>
            </a:r>
            <a:r>
              <a:rPr lang="ru-RU" sz="1200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ФАПов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4 стоматологические клиники.</a:t>
            </a:r>
            <a:endParaRPr lang="ru-RU" sz="1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общеобразовательных учреждений,  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дошкольных образовательных учреждения, 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учреждения дополнительного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 библиотек, краеведческий музей, 1 центр культуры и досуга  и 14 сельских домов культуры </a:t>
            </a:r>
          </a:p>
          <a:p>
            <a:pPr>
              <a:lnSpc>
                <a:spcPct val="80000"/>
              </a:lnSpc>
            </a:pP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спортивно-оздоровительный комплекс.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80000"/>
              </a:lnSpc>
              <a:buBlip>
                <a:blip r:embed="rId7"/>
              </a:buBlip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Почтовая связь.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отделений связи.</a:t>
            </a:r>
          </a:p>
          <a:p>
            <a:pPr>
              <a:lnSpc>
                <a:spcPct val="80000"/>
              </a:lnSpc>
              <a:buBlip>
                <a:blip r:embed="rId7"/>
              </a:buBlip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Телефонная связь, проводной и беспроводной «Интернет» </a:t>
            </a:r>
          </a:p>
          <a:p>
            <a:pPr>
              <a:lnSpc>
                <a:spcPct val="80000"/>
              </a:lnSpc>
            </a:pP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«Ростелеком», ОАО «МТС», ОАО «Мегафон», ОАО «Билайн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Рисунок 2" descr="Описание: Герб Веневского район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744"/>
            <a:ext cx="720080" cy="942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143434" y="2812075"/>
            <a:ext cx="3384376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394836"/>
              </p:ext>
            </p:extLst>
          </p:nvPr>
        </p:nvGraphicFramePr>
        <p:xfrm>
          <a:off x="107504" y="5517232"/>
          <a:ext cx="5112568" cy="133196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808312"/>
                <a:gridCol w="1440160"/>
                <a:gridCol w="864096"/>
              </a:tblGrid>
              <a:tr h="144016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gradFill flip="none" rotWithShape="1">
                      <a:gsLst>
                        <a:gs pos="0">
                          <a:schemeClr val="bg1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gradFill flip="none" rotWithShape="1">
                      <a:gsLst>
                        <a:gs pos="0">
                          <a:schemeClr val="bg1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gradFill flip="none" rotWithShape="1">
                      <a:gsLst>
                        <a:gs pos="0">
                          <a:schemeClr val="bg1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  <a:tr h="362704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 </a:t>
                      </a:r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Веневский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gradFill flip="none" rotWithShape="1">
                      <a:gsLst>
                        <a:gs pos="0">
                          <a:schemeClr val="bg1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Венев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пл. Ильича, д. 4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gradFill flip="none" rotWithShape="1">
                      <a:gsLst>
                        <a:gs pos="0">
                          <a:schemeClr val="bg1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8(48745)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2-12-33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gradFill flip="none" rotWithShape="1">
                      <a:gsLst>
                        <a:gs pos="0">
                          <a:schemeClr val="bg1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  <a:tr h="3021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Отделение УФМС России по Тульской области в г. Алексин </a:t>
                      </a: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gradFill flip="none" rotWithShape="1">
                      <a:gsLst>
                        <a:gs pos="0">
                          <a:schemeClr val="bg1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Венев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пл. Ильича, д. 2а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gradFill flip="none" rotWithShape="1">
                      <a:gsLst>
                        <a:gs pos="0">
                          <a:schemeClr val="bg1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8(48745)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2-28-16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gradFill flip="none" rotWithShape="1">
                      <a:gsLst>
                        <a:gs pos="0">
                          <a:schemeClr val="bg1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  <a:tr h="2588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gradFill flip="none" rotWithShape="1">
                      <a:gsLst>
                        <a:gs pos="0">
                          <a:schemeClr val="bg1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Венев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Красная площадь, д. 26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gradFill flip="none" rotWithShape="1">
                      <a:gsLst>
                        <a:gs pos="0">
                          <a:schemeClr val="bg1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8(48745)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2-55-84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gradFill flip="none" rotWithShape="1">
                      <a:gsLst>
                        <a:gs pos="0">
                          <a:schemeClr val="bg1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1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1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292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1258888" y="260350"/>
            <a:ext cx="7380287" cy="647700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Муниципальное образование </a:t>
            </a:r>
            <a:b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3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Воловский</a:t>
            </a: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район Тульской области</a:t>
            </a:r>
          </a:p>
        </p:txBody>
      </p:sp>
      <p:sp>
        <p:nvSpPr>
          <p:cNvPr id="13317" name="Rectangle 7"/>
          <p:cNvSpPr>
            <a:spLocks noGrp="1"/>
          </p:cNvSpPr>
          <p:nvPr>
            <p:ph idx="1"/>
          </p:nvPr>
        </p:nvSpPr>
        <p:spPr>
          <a:xfrm>
            <a:off x="2757488" y="1196751"/>
            <a:ext cx="2761759" cy="1080121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районный центр </a:t>
            </a:r>
            <a:r>
              <a:rPr lang="ru-RU" sz="1200" b="1" i="1" dirty="0" smtClean="0">
                <a:latin typeface="Times New Roman" pitchFamily="18" charset="0"/>
                <a:cs typeface="Times New Roman" panose="02020603050405020304" pitchFamily="18" charset="0"/>
              </a:rPr>
              <a:t>-</a:t>
            </a: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u="sng" dirty="0" smtClean="0">
                <a:latin typeface="Times New Roman" pitchFamily="18" charset="0"/>
                <a:cs typeface="Times New Roman" panose="02020603050405020304" pitchFamily="18" charset="0"/>
              </a:rPr>
              <a:t>п. Волово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площадь</a:t>
            </a:r>
            <a:r>
              <a:rPr lang="ru-RU" sz="1200" b="1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smtClean="0">
                <a:latin typeface="Times New Roman" pitchFamily="18" charset="0"/>
                <a:cs typeface="Times New Roman" panose="02020603050405020304" pitchFamily="18" charset="0"/>
              </a:rPr>
              <a:t> - </a:t>
            </a:r>
            <a:r>
              <a:rPr lang="ru-RU" sz="1200" b="1" i="1" u="sng" dirty="0" smtClean="0">
                <a:latin typeface="Times New Roman" pitchFamily="18" charset="0"/>
                <a:cs typeface="Times New Roman" panose="02020603050405020304" pitchFamily="18" charset="0"/>
              </a:rPr>
              <a:t>1074 кв. км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численность населения </a:t>
            </a:r>
            <a:r>
              <a:rPr lang="ru-RU" sz="1200" b="1" i="1" dirty="0" smtClean="0">
                <a:latin typeface="Times New Roman" pitchFamily="18" charset="0"/>
                <a:cs typeface="Times New Roman" panose="02020603050405020304" pitchFamily="18" charset="0"/>
              </a:rPr>
              <a:t>-</a:t>
            </a: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u="sng" dirty="0" smtClean="0">
                <a:latin typeface="Times New Roman" pitchFamily="18" charset="0"/>
                <a:cs typeface="Times New Roman" panose="02020603050405020304" pitchFamily="18" charset="0"/>
              </a:rPr>
              <a:t>13,9 тыс. человек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200" dirty="0" smtClean="0">
                <a:latin typeface="Times New Roman" pitchFamily="18" charset="0"/>
                <a:cs typeface="Times New Roman" panose="02020603050405020304" pitchFamily="18" charset="0"/>
              </a:rPr>
              <a:t>находится  </a:t>
            </a:r>
            <a:r>
              <a:rPr lang="ru-RU" sz="1200" b="1" i="1" u="sng" dirty="0" smtClean="0">
                <a:latin typeface="Times New Roman" pitchFamily="18" charset="0"/>
                <a:cs typeface="Times New Roman" panose="02020603050405020304" pitchFamily="18" charset="0"/>
              </a:rPr>
              <a:t>в 100 км южнее от областного центра</a:t>
            </a:r>
            <a:endParaRPr lang="en-US" sz="1200" b="1" i="1" u="sng" dirty="0" smtClean="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3">
            <a:lum bright="4000"/>
          </a:blip>
          <a:srcRect/>
          <a:stretch>
            <a:fillRect/>
          </a:stretch>
        </p:blipFill>
        <p:spPr bwMode="auto">
          <a:xfrm>
            <a:off x="0" y="115888"/>
            <a:ext cx="2757488" cy="292893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16" name="Овал 15"/>
          <p:cNvSpPr/>
          <p:nvPr/>
        </p:nvSpPr>
        <p:spPr>
          <a:xfrm>
            <a:off x="1547664" y="1916831"/>
            <a:ext cx="720080" cy="64807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369818" y="1083544"/>
            <a:ext cx="3671216" cy="228062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Жилищное обустройство 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Аренда жилого помещения на вторичном рынке жилья. </a:t>
            </a:r>
          </a:p>
          <a:p>
            <a:pPr>
              <a:lnSpc>
                <a:spcPct val="90000"/>
              </a:lnSpc>
            </a:pPr>
            <a:r>
              <a:rPr lang="ru-RU" sz="1200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Средняя стоимость </a:t>
            </a:r>
            <a:endParaRPr lang="ru-RU" sz="1200" i="1" u="sng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1-комнатной квартиры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6000 рублей; 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2-комнатной – от 7000 рублей;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3-комнатной – от 8000 рублей.</a:t>
            </a:r>
            <a:endParaRPr lang="ru-RU" sz="1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4"/>
              </a:buBlip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жилых помещений за счет собственных средств:</a:t>
            </a:r>
          </a:p>
          <a:p>
            <a:pPr>
              <a:lnSpc>
                <a:spcPct val="90000"/>
              </a:lnSpc>
            </a:pPr>
            <a:r>
              <a:rPr lang="ru-RU" sz="1200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Средняя </a:t>
            </a:r>
            <a:r>
              <a:rPr lang="ru-RU" sz="1200" i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стоимость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1-комнатной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квартиры – от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800 тыс..  рублей; 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2-комнатной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от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1,5  млн. 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рублей; </a:t>
            </a:r>
            <a:endParaRPr lang="ru-RU" sz="1200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3-комнатной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от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1,5 млн. 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рублей.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497" y="3212925"/>
            <a:ext cx="4997224" cy="1061829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400" b="1" i="1" dirty="0" smtClean="0">
                <a:solidFill>
                  <a:srgbClr val="06686D"/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  <a:endParaRPr lang="ru-RU" sz="1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Blip>
                <a:blip r:embed="rId5"/>
              </a:buBlip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Станция прибытия железнодорожным путем – станция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«Волово»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FontTx/>
              <a:buBlip>
                <a:blip r:embed="rId5"/>
              </a:buBlip>
            </a:pP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Станция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прибытия автобусным сообщением –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п. Волово.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Транспортная доступность до мест вселения  от г. Тулы</a:t>
            </a:r>
          </a:p>
          <a:p>
            <a:pPr>
              <a:lnSpc>
                <a:spcPct val="90000"/>
              </a:lnSpc>
            </a:pP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Расстояние от  г. Тулы  -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км </a:t>
            </a:r>
          </a:p>
          <a:p>
            <a:pPr>
              <a:lnSpc>
                <a:spcPct val="90000"/>
              </a:lnSpc>
            </a:pP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пути - 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часа 30 минут</a:t>
            </a:r>
            <a:endParaRPr lang="ru-RU" sz="11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497" y="4296376"/>
            <a:ext cx="4997223" cy="1304973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i="1" dirty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pPr>
              <a:lnSpc>
                <a:spcPct val="90000"/>
              </a:lnSpc>
            </a:pP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Приоритетным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направлением экономики района является </a:t>
            </a:r>
            <a:r>
              <a:rPr lang="ru-RU" sz="11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производство зерна и переработка сельскохозяйственного сырья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Blip>
                <a:blip r:embed="rId6"/>
              </a:buBlip>
            </a:pP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Востребованные квалифицированные кадры: </a:t>
            </a:r>
          </a:p>
          <a:p>
            <a:r>
              <a:rPr lang="ru-RU" sz="11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врачи</a:t>
            </a:r>
            <a:r>
              <a:rPr lang="ru-RU" sz="11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механизаторы, подсобные рабочие, водители, бетонщики, аппаратчики, </a:t>
            </a:r>
            <a:r>
              <a:rPr lang="ru-RU" sz="1100" b="1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газоэлектросварщики</a:t>
            </a:r>
            <a:r>
              <a:rPr lang="ru-RU" sz="11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1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Среднемесячная заработная плата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районе  - </a:t>
            </a:r>
            <a:r>
              <a:rPr lang="ru-RU" sz="11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24 237</a:t>
            </a: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93138" y="2258458"/>
            <a:ext cx="2928958" cy="9233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/>
            <a:r>
              <a:rPr lang="ru-RU" sz="1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1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ru-RU" sz="1200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volovo.tulobl.ru</a:t>
            </a:r>
            <a:r>
              <a:rPr lang="en-US" sz="1200" b="1" i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200" b="1" i="1" u="sng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/>
          </a:p>
        </p:txBody>
      </p:sp>
      <p:sp>
        <p:nvSpPr>
          <p:cNvPr id="13331" name="Прямоугольник 1"/>
          <p:cNvSpPr>
            <a:spLocks noChangeArrowheads="1"/>
          </p:cNvSpPr>
          <p:nvPr/>
        </p:nvSpPr>
        <p:spPr bwMode="auto">
          <a:xfrm>
            <a:off x="5125586" y="3487615"/>
            <a:ext cx="4006031" cy="316240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400" b="1" i="1" dirty="0" smtClean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Социальные </a:t>
            </a:r>
            <a:r>
              <a:rPr lang="ru-RU" sz="1400" b="1" i="1" dirty="0">
                <a:solidFill>
                  <a:srgbClr val="0B5395"/>
                </a:solidFill>
                <a:latin typeface="Times New Roman" pitchFamily="18" charset="0"/>
                <a:cs typeface="Times New Roman" pitchFamily="18" charset="0"/>
              </a:rPr>
              <a:t>услуги:</a:t>
            </a: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300" dirty="0">
                <a:solidFill>
                  <a:srgbClr val="000000"/>
                </a:solidFill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Здравоохранение 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Центральная районная больница, 15  </a:t>
            </a:r>
            <a:r>
              <a:rPr lang="ru-RU" sz="1200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ФАПов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зубопротезный кабинет.</a:t>
            </a:r>
            <a:endParaRPr lang="ru-RU" sz="1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общеобразовательных учреждений,  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 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дошкольных образовательных учреждения, 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учреждения дополнительного </a:t>
            </a: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образования.</a:t>
            </a:r>
            <a:endParaRPr lang="ru-RU" sz="1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Blip>
                <a:blip r:embed="rId7"/>
              </a:buBlip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</a:p>
          <a:p>
            <a:pPr>
              <a:lnSpc>
                <a:spcPct val="9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 библиотек, краеведческий музей, 1 центр культуры и досуга  и 20 сельских домов культуры.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спортивно-оздоровительный комплекс.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80000"/>
              </a:lnSpc>
              <a:buBlip>
                <a:blip r:embed="rId7"/>
              </a:buBlip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Почтовая связь.</a:t>
            </a:r>
          </a:p>
          <a:p>
            <a:pPr>
              <a:lnSpc>
                <a:spcPct val="8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отделений связи.</a:t>
            </a:r>
          </a:p>
          <a:p>
            <a:pPr>
              <a:lnSpc>
                <a:spcPct val="80000"/>
              </a:lnSpc>
              <a:buBlip>
                <a:blip r:embed="rId7"/>
              </a:buBlip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Телефонная связь, проводной и беспроводной «Интернет» </a:t>
            </a:r>
          </a:p>
          <a:p>
            <a:pPr>
              <a:lnSpc>
                <a:spcPct val="80000"/>
              </a:lnSpc>
            </a:pP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ОАО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«ЦентрТелеком»,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«МТС», ОАО «Мегафон», ОАО «Билайн».</a:t>
            </a: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Картинка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15887"/>
            <a:ext cx="720080" cy="864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725005" y="2860159"/>
            <a:ext cx="3664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dirty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921312"/>
              </p:ext>
            </p:extLst>
          </p:nvPr>
        </p:nvGraphicFramePr>
        <p:xfrm>
          <a:off x="35498" y="5601349"/>
          <a:ext cx="4968550" cy="122930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772427"/>
                <a:gridCol w="1224136"/>
                <a:gridCol w="971987"/>
              </a:tblGrid>
              <a:tr h="21336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20719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 </a:t>
                      </a:r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Воловский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Волово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Ленина, д. 48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8(48768)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2-17-57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565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Территориальное отделение УФМС России по Тульской области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Ефремов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Свердлова, д. 99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8(48768)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6-16-13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241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п. Волово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Ленина, д. 59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8(48768)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2-12-71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942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367509"/>
              </p:ext>
            </p:extLst>
          </p:nvPr>
        </p:nvGraphicFramePr>
        <p:xfrm>
          <a:off x="220831" y="5423232"/>
          <a:ext cx="5544617" cy="12801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096344"/>
                <a:gridCol w="1440160"/>
                <a:gridCol w="1008113"/>
              </a:tblGrid>
              <a:tr h="144016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62704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Уполномоченный орган территории вселения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(Администрация МО город Алексин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Алексин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Героев-</a:t>
                      </a:r>
                      <a:r>
                        <a:rPr lang="ru-RU" sz="9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Алексинцев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, д. 10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8(48753)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4-06-98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  <a:tr h="3021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Отделение УФМС России по Тульской области в г. Алексин </a:t>
                      </a: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Алексин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ул. Мира, д. 15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8(48753)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4-38-57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2588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 занятости населения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г. Алексин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ул. Мира, д. 10 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8(48753)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4-49-81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http://refdb.ru/images/1921/3840910/m65ed73f2.gif"/>
          <p:cNvPicPr>
            <a:picLocks noChangeAspect="1" noChangeArrowheads="1"/>
          </p:cNvPicPr>
          <p:nvPr/>
        </p:nvPicPr>
        <p:blipFill>
          <a:blip r:embed="rId2" cstate="print">
            <a:lum bright="5000"/>
          </a:blip>
          <a:srcRect/>
          <a:stretch>
            <a:fillRect/>
          </a:stretch>
        </p:blipFill>
        <p:spPr bwMode="auto">
          <a:xfrm>
            <a:off x="74876" y="188640"/>
            <a:ext cx="2484154" cy="26380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785598" y="1727953"/>
            <a:ext cx="3214742" cy="21975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Жилищное обустройство 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Аренда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жилого помещения на вторичном рынке жилья.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Средняя стоимость. 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1-комнатная квартира – от 7000 руб. в месяц;</a:t>
            </a:r>
          </a:p>
          <a:p>
            <a:pPr>
              <a:lnSpc>
                <a:spcPct val="9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2-комнатная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10000 руб. в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месяц;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от 12000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руб.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в месяц.</a:t>
            </a:r>
          </a:p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жилых помещений за счет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собственных средств 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u="sng" dirty="0">
                <a:latin typeface="Times New Roman" pitchFamily="18" charset="0"/>
                <a:cs typeface="Times New Roman" pitchFamily="18" charset="0"/>
              </a:rPr>
              <a:t>Средняя  рыночная стоимость </a:t>
            </a:r>
            <a:r>
              <a:rPr lang="ru-RU" sz="1100" i="1" u="sng" dirty="0" smtClean="0">
                <a:latin typeface="Times New Roman" pitchFamily="18" charset="0"/>
                <a:cs typeface="Times New Roman" pitchFamily="18" charset="0"/>
              </a:rPr>
              <a:t>квартиры.</a:t>
            </a:r>
            <a:endParaRPr lang="ru-RU" sz="1100" i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1-комнатная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900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тыс. 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2-комнатная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1,4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рублей;</a:t>
            </a:r>
          </a:p>
          <a:p>
            <a:pPr>
              <a:lnSpc>
                <a:spcPct val="9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3-комнатная квартира – от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1,9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0"/>
            <a:ext cx="6715172" cy="9541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8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Муниципальное образование «город Алексин» Тульской области</a:t>
            </a:r>
            <a:endParaRPr lang="ru-RU" sz="28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35796" y="836712"/>
            <a:ext cx="5112568" cy="84715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районный центр 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г. Алексин 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площадь </a:t>
            </a:r>
            <a:r>
              <a:rPr lang="ru-RU" sz="135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942,8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кв.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км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численность населения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68,099 </a:t>
            </a:r>
            <a:r>
              <a:rPr lang="ru-RU" sz="1350" b="1" i="1" u="sng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dirty="0">
                <a:latin typeface="Times New Roman" pitchFamily="18" charset="0"/>
                <a:cs typeface="Times New Roman" pitchFamily="18" charset="0"/>
              </a:rPr>
              <a:t>находится в  </a:t>
            </a:r>
            <a:r>
              <a:rPr lang="ru-RU" sz="1350" b="1" i="1" u="sng" dirty="0" smtClean="0">
                <a:latin typeface="Times New Roman" pitchFamily="18" charset="0"/>
                <a:cs typeface="Times New Roman" pitchFamily="18" charset="0"/>
              </a:rPr>
              <a:t>северо-западной части Тульской области 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3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21602" y="3925478"/>
            <a:ext cx="3322398" cy="2997744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Социальные услуги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100" dirty="0" smtClean="0"/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ГУЗ ТО «Алексинская больница № 1 им. проф. В.Ф. Снегирева», ГУЗ «Тульская областная стоматологическая поликлиника № 3», диагностический центр, отделение скорой помощи, 14 здравпунктов, 3 стационара, 5 взрослых и 3 детских поликлиники. 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общеобразовательных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учреждений;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1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27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 дошкольных образовательных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учреждения; </a:t>
            </a:r>
          </a:p>
          <a:p>
            <a:pPr>
              <a:lnSpc>
                <a:spcPct val="8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6 учреждений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дополнительного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образования. 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 библиотеки, краеведческий музей, 4 учреждения культурно-досугового типа.</a:t>
            </a:r>
            <a:r>
              <a:rPr lang="ru-RU" sz="1100" dirty="0" smtClean="0"/>
              <a:t> 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Почтовая связь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29 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отделений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связи.</a:t>
            </a:r>
          </a:p>
          <a:p>
            <a:pPr>
              <a:lnSpc>
                <a:spcPct val="80000"/>
              </a:lnSpc>
              <a:buBlip>
                <a:blip r:embed="rId4"/>
              </a:buBlip>
            </a:pPr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Телефонная связь, проводной </a:t>
            </a:r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беспроводной «Интернет</a:t>
            </a:r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11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ОАО </a:t>
            </a:r>
            <a:r>
              <a:rPr lang="ru-RU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«Ростелеком», ОАО «МТС», ОАО «Мегафон», ОАО «ВымпелКом</a:t>
            </a:r>
            <a:r>
              <a:rPr lang="ru-RU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Билайн, Теле2.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4178" y="4077072"/>
            <a:ext cx="5544616" cy="121264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Рынок труда</a:t>
            </a:r>
          </a:p>
          <a:p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Приоритетным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направлением развития промышленности на территории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муниципального образования является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машиностроение.</a:t>
            </a:r>
            <a:endParaRPr lang="ru-RU" sz="1200" b="1" i="1" dirty="0" smtClean="0"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5"/>
              </a:buBlip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Востребованные квалифицированные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кадры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врачи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, водители,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преподаватели, станочники, сварщики,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газоэлектросварщики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5"/>
              </a:buBlip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Среднемесячная заработная плата в районе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26 022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рубля.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2854541"/>
            <a:ext cx="5544616" cy="111415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Станция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прибытия железнодорожным путем – </a:t>
            </a: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Алексин.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Blip>
                <a:blip r:embed="rId6"/>
              </a:buBlip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Станция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прибытия автобусным сообщением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г. Алексин.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Транспортная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доступность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 места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вселения  от г. Тулы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Расстояние от  г.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Тулы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60 км.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Транспорт –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Автобус  «Тула-Алексин».</a:t>
            </a:r>
            <a:endParaRPr lang="ru-RU" sz="11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Время в пути - 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1 час 15мин.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755576" y="477053"/>
            <a:ext cx="648072" cy="57568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55776" y="1700808"/>
            <a:ext cx="2736304" cy="6832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Подробная информация о муниципальном образовании размещена на сайте (</a:t>
            </a:r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www.aleksin.tula.ru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81072" y="2377104"/>
            <a:ext cx="3384376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576064" cy="7654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4403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1738</TotalTime>
  <Words>6314</Words>
  <Application>Microsoft Office PowerPoint</Application>
  <PresentationFormat>Экран (4:3)</PresentationFormat>
  <Paragraphs>1623</Paragraphs>
  <Slides>29</Slides>
  <Notes>6</Notes>
  <HiddenSlides>16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Муниципальное образование  Арсеньевский район Тульской области</vt:lpstr>
      <vt:lpstr>Муниципальное образование  Белевский район Тульской области</vt:lpstr>
      <vt:lpstr>Презентация PowerPoint</vt:lpstr>
      <vt:lpstr>Муниципальное образование  Веневский район Тульской области</vt:lpstr>
      <vt:lpstr>Муниципальное образование  Воловский район Тульской области</vt:lpstr>
      <vt:lpstr>Презентация PowerPoint</vt:lpstr>
      <vt:lpstr>Презентация PowerPoint</vt:lpstr>
      <vt:lpstr>Муниципальное образование  «город Ефремов» Тульской области</vt:lpstr>
      <vt:lpstr>Презентация PowerPoint</vt:lpstr>
      <vt:lpstr>Презентация PowerPoint</vt:lpstr>
      <vt:lpstr>Муниципальное образование  Дубенский район Тульской области</vt:lpstr>
      <vt:lpstr>Презентация PowerPoint</vt:lpstr>
      <vt:lpstr>Презентация PowerPoint</vt:lpstr>
      <vt:lpstr>Муниципальное образование  Кимовский район Тульской области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Муниципальное образование  Чернский район Тульской области</vt:lpstr>
      <vt:lpstr>Муниципальное образование  Ясногорский район Тульской области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Крючкова Татьяна Валерьевна</dc:creator>
  <cp:lastModifiedBy>Герасимова Ольга Николаевна</cp:lastModifiedBy>
  <cp:revision>500</cp:revision>
  <dcterms:created xsi:type="dcterms:W3CDTF">2015-09-02T13:48:54Z</dcterms:created>
  <dcterms:modified xsi:type="dcterms:W3CDTF">2017-03-24T07:50:09Z</dcterms:modified>
</cp:coreProperties>
</file>