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suslugi.ru/" TargetMode="External"/><Relationship Id="rId2" Type="http://schemas.openxmlformats.org/officeDocument/2006/relationships/hyperlink" Target="http://www.pfrf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7145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СНИЖЕНИЕ НЕФОРМАЛЬНОЙ ЗАНЯТОСТИ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ЛЕГАЛИЗАЦИЯ ТРУДОВЫХ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ОТНОШЕНИЙ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686"/>
            <a:ext cx="5037138" cy="2878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214686"/>
            <a:ext cx="2878138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85918" y="928670"/>
            <a:ext cx="5929354" cy="2000264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НЕФОРМАЛЬНАЯ ЗАНЯТОСТЬ -</a:t>
            </a:r>
          </a:p>
          <a:p>
            <a:pPr algn="ctr"/>
            <a:r>
              <a:rPr lang="ru-RU" sz="2000" b="1" dirty="0" smtClean="0"/>
              <a:t>занятость не декларируемая в целях налогообложения,</a:t>
            </a:r>
          </a:p>
          <a:p>
            <a:pPr algn="ctr"/>
            <a:r>
              <a:rPr lang="ru-RU" sz="2000" b="1" dirty="0" smtClean="0"/>
              <a:t>социальной защиты и соблюдения трудового</a:t>
            </a:r>
          </a:p>
          <a:p>
            <a:pPr algn="ctr"/>
            <a:r>
              <a:rPr lang="ru-RU" sz="2000" b="1" dirty="0" smtClean="0"/>
              <a:t>законодательства Российской Федерации</a:t>
            </a:r>
            <a:endParaRPr lang="ru-RU" sz="2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57224" y="3286124"/>
            <a:ext cx="7858180" cy="2643206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Неформальная занятость  охватывает все формы</a:t>
            </a:r>
          </a:p>
          <a:p>
            <a:pPr algn="ctr"/>
            <a:r>
              <a:rPr lang="ru-RU" sz="2000" b="1" dirty="0" smtClean="0"/>
              <a:t> оплачиваемой занятости - </a:t>
            </a:r>
          </a:p>
          <a:p>
            <a:pPr algn="ctr"/>
            <a:r>
              <a:rPr lang="ru-RU" sz="2000" b="1" dirty="0" smtClean="0"/>
              <a:t>по найму и не по найму, которые   формально</a:t>
            </a:r>
          </a:p>
          <a:p>
            <a:pPr algn="ctr"/>
            <a:r>
              <a:rPr lang="ru-RU" sz="2000" b="1" dirty="0" smtClean="0"/>
              <a:t> не зарегистрированы и, следовательно,  не учитываются статистикой предприятий и  налоговыми органами, не подлежат регулированию  и не защищены существующими правовыми  или регулирующими структурами.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785794"/>
            <a:ext cx="6429420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ОТЛИЧИЯ ТРУДОВОГО ДОГОВОРА от ГРАЖДАНСКО-ПРАВОВЫХ ДОГОВОРОВ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57298"/>
          <a:ext cx="8572560" cy="5119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  <a:gridCol w="3714776"/>
              </a:tblGrid>
              <a:tr h="256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Трудовой договор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Гражданско-правовой договор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01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Регулирует трудовые отношения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Объединяет различные типы договорных отношений (подряд, </a:t>
                      </a:r>
                      <a:r>
                        <a:rPr lang="ru-RU" sz="1000" spc="-4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возмездное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оказание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услуг и т. д.)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8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Трудовые отношения регулируются трудовым правом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Отношения регулируются гражданским правом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5738">
                <a:tc>
                  <a:txBody>
                    <a:bodyPr/>
                    <a:lstStyle/>
                    <a:p>
                      <a:pPr marL="173990" marR="170815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 договора - труд работника по определенной </a:t>
                      </a:r>
                      <a:r>
                        <a:rPr lang="ru-RU" sz="1000" spc="-4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специальности</a:t>
                      </a: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квалификации, </a:t>
                      </a:r>
                      <a:r>
                        <a:rPr lang="ru-RU" sz="1000" spc="-3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должности, профессии, относящийся к его трудовой функции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 договора — результат труда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1679">
                <a:tc>
                  <a:txBody>
                    <a:bodyPr/>
                    <a:lstStyle/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3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Бессрочный (т. е. заключается на неопределенный срок), срочный </a:t>
                      </a:r>
                      <a:endParaRPr lang="ru-RU" sz="1000" spc="-35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73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3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(ст</a:t>
                      </a:r>
                      <a:r>
                        <a:rPr lang="ru-RU" sz="1000" spc="-3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59 </a:t>
                      </a:r>
                      <a:r>
                        <a:rPr lang="ru-RU" sz="1000" spc="-3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Трудового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кодекса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РФ)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67310" marR="6731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Всегда срочен и заканчивается выполнением работы (даже если работа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была выполнена досрочно)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5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 подчиняется правилам внутреннего распорядка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225425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Процесс труда и условия его применения находятся за пределами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обязательного правоотношения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29801"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 получает за свой труд заработную плату, состоящую, как правило, из </a:t>
                      </a:r>
                      <a:r>
                        <a:rPr lang="ru-RU" sz="1000" spc="-3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оклада, </a:t>
                      </a:r>
                      <a:r>
                        <a:rPr lang="ru-RU" sz="1000" spc="-4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должностного </a:t>
                      </a: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оклада (тарифной ставки) и компенсационных и стимулирующих выплат.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Периодичность оплаты — не реже чем каждые полмесяца в установленный работодателем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день. Минимальный размер устанавливается федеральным законом. Форма оплаты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денежная (в исключительных случаях в </a:t>
                      </a:r>
                      <a:r>
                        <a:rPr lang="ru-RU" sz="1000" spc="-4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недежной</a:t>
                      </a: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форме — в пределах 20%)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000" spc="-3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 </a:t>
                      </a:r>
                      <a:r>
                        <a:rPr lang="ru-RU" sz="1000" spc="-3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получает </a:t>
                      </a:r>
                      <a:r>
                        <a:rPr lang="ru-RU" sz="1000" spc="-3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вознаграждение лишь по конечному результату своего </a:t>
                      </a: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труда (либо его выполненного этапа) по заранее установленным расценкам.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8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Рабочее время — не более 40 часов в неделю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Рабочее время — не лимитировано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3759">
                <a:tc>
                  <a:txBody>
                    <a:bodyPr/>
                    <a:lstStyle/>
                    <a:p>
                      <a:pPr marL="8255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за пределами установленной нормы времени — сверхурочная и оплачивается 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255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повышенном размере: первые два часа — не менее чем в полуторном размере,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255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последующие часы не менее чем в двойном размере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Переработки не рассматриваются как сверхурочные работы и </a:t>
                      </a:r>
                      <a:r>
                        <a:rPr lang="ru-RU" sz="1000" spc="-4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отдельной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оплате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подлежат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1679"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Предоставляется ежегодный оплачиваемый отпуск, минимальная продолжительность 28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календарных дней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Ежегодный оплачиваемый отпуск не предоставляется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8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Выплачивается пособие по временной нетрудоспособности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выплачивается пособие по временной трудоспособности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5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 несет дисциплинарную ответственность (замечание, выговор, увольнение)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22860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 несет имущественную ответственность (штраф, пени за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нарушения, установленные договором)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1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Запись о периоде работы на данном предприятии вносится в трудовую книжку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Запись о работе по гражданско-правовому договору в трудовую книжку </a:t>
                      </a:r>
                      <a:r>
                        <a:rPr lang="ru-RU" sz="1000" spc="-4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вносится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3759">
                <a:tc>
                  <a:txBody>
                    <a:bodyPr/>
                    <a:lstStyle/>
                    <a:p>
                      <a:pPr marL="273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Трудовой договор может быть расторгнут, по инициативе работодателя только в случаях,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73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прямо указанных в ТК РФ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73025" marR="76200"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000" spc="-4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Заказчик вправе в любое время отказаться в одностороннем порядке от </a:t>
                      </a:r>
                      <a:r>
                        <a:rPr lang="ru-RU" sz="1000" spc="-4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исполнения договора, оплатив Исполнителю фактически </a:t>
                      </a:r>
                      <a:r>
                        <a:rPr lang="ru-RU" sz="1000" spc="-4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выполненные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работы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071538" y="857232"/>
            <a:ext cx="7831439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СОЦИАЛЬНЫЕ и ПРАВОВЫЕ ПОСЛЕДСТВИЯ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НЕЛЕГАЛЬНЫХ ТРУДОВЫХ ОТНОШЕНИЙ НЕФОРМАЛЬНОЙ ЗАНЯТОСТИ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428736"/>
          <a:ext cx="8501122" cy="4740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849"/>
                <a:gridCol w="5203273"/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работодателя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14966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работника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92D050"/>
                    </a:solidFill>
                  </a:tcPr>
                </a:tc>
              </a:tr>
              <a:tr h="246280"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Административные штраф на должностных лиц в размере от 10 000 до 20 000 рублей; на лиц, осуществляющих предпринимательскую деятельность без образования юридического лица, - от 5 000 до 10 000 рублей; на юридических лиц — от 50 000 до 100 000 рублей (статья 5.27. Кодекса РФ об административных правонарушениях)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spc="-7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Риски при согласии на выплату «серой» заработной платы: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19397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-8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получить заработную плату в случае любого </a:t>
                      </a:r>
                      <a:r>
                        <a:rPr lang="ru-RU" sz="1100" spc="-8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конфликта  с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работодателем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2586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556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-8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получить отпускные, расчет при увольнении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43662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19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-8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100" spc="-8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получить </a:t>
                      </a:r>
                      <a:r>
                        <a:rPr lang="ru-RU" sz="1100" spc="-8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  полном  объеме  оплату  листка  нетрудоспособности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597643"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Административный штраф на должностных лиц —</a:t>
                      </a: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дисквалификацию на срок от 1 года до 3 лет; на лиц, осуществляющих предпринимательскую деятельность без образования юридического лица, - от 30 000 до 40 000 рублей; на юридических лиц — от 100 000 до 200 000 рублей (за совершение административных правонарушений лицом, ранее подвергнутым административному наказанию за аналогичное административное</a:t>
                      </a: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spc="-9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полностью лишиться социальных гарантий, связанных с сокращением</a:t>
                      </a:r>
                      <a:r>
                        <a:rPr lang="ru-RU" sz="1100" spc="-9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spc="-7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простоем</a:t>
                      </a:r>
                      <a:r>
                        <a:rPr lang="ru-RU" sz="1100" spc="-7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обучением, рождением ребенка, несчастным случаем </a:t>
                      </a:r>
                      <a:r>
                        <a:rPr lang="ru-RU" sz="1100" spc="-7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 </a:t>
                      </a:r>
                      <a:r>
                        <a:rPr lang="ru-RU" sz="1100" spc="-8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производстве </a:t>
                      </a:r>
                      <a:r>
                        <a:rPr lang="ru-RU" sz="1100" spc="-8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профессиональным заболеванием и </a:t>
                      </a:r>
                      <a:r>
                        <a:rPr lang="ru-RU" sz="1100" spc="-8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другими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жизненными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ситуациями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C66"/>
                    </a:solidFill>
                  </a:tcPr>
                </a:tc>
              </a:tr>
              <a:tr h="3356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9710" marR="368935"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spc="-8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отсутствие возможности получения кредита в банке на жилье,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обучение, </a:t>
                      </a:r>
                      <a:endParaRPr lang="ru-RU" sz="11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19710" marR="368935"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лечение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т.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3356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7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-8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получить отказ в выдаче визы для выезда за границу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59764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spc="-7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осуществление не в полном объеме отчислений страховых </a:t>
                      </a:r>
                      <a:r>
                        <a:rPr lang="ru-RU" sz="1100" spc="-7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взносов  на </a:t>
                      </a:r>
                      <a:r>
                        <a:rPr lang="ru-RU" sz="1100" spc="-75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обязательное пенсионное и медицинское страхование </a:t>
                      </a:r>
                      <a:r>
                        <a:rPr lang="ru-RU" sz="1100" spc="-7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могут  </a:t>
                      </a:r>
                      <a:r>
                        <a:rPr lang="ru-RU" sz="1100" spc="-9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привести </a:t>
                      </a:r>
                      <a:r>
                        <a:rPr lang="ru-RU" sz="1100" spc="-9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проблемам формирования пенсий и пособий, </a:t>
                      </a:r>
                      <a:r>
                        <a:rPr lang="ru-RU" sz="1100" spc="-9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необходимых </a:t>
                      </a:r>
                      <a:r>
                        <a:rPr lang="ru-RU" sz="1100" spc="-7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</a:t>
                      </a:r>
                      <a:r>
                        <a:rPr lang="ru-RU" sz="1100" spc="-7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зрелом возрасте и при потере трудоспособности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solidFill>
                      <a:srgbClr val="FFCC66"/>
                    </a:solidFill>
                  </a:tcPr>
                </a:tc>
              </a:tr>
              <a:tr h="155263">
                <a:tc>
                  <a:txBody>
                    <a:bodyPr/>
                    <a:lstStyle/>
                    <a:p>
                      <a:pPr algn="just"/>
                      <a:endParaRPr lang="ru-RU" sz="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endParaRPr lang="ru-RU" sz="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</a:tr>
              <a:tr h="986110">
                <a:tc gridSpan="2"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Узнать отчитывается ли за Вас работодатель в Пенсионный фонд и в каком   размере перечисляет за Вас страховые взносы можно, проверив индивидуальный лицевой счет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Получить информацию о состоянии Вашего пенсионного счета можно: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лично   обратившись   в  территориальный орган   Пенсионного  фонда   по   месту жительства или работы</a:t>
                      </a:r>
                      <a:b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либо через личный кабинет застрахованного лица, размещенного на официальном сайте ПФР </a:t>
                      </a:r>
                      <a:r>
                        <a:rPr lang="en-US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www</a:t>
                      </a:r>
                      <a:r>
                        <a:rPr lang="ru-RU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.</a:t>
                      </a:r>
                      <a:r>
                        <a:rPr lang="en-US" sz="1100" b="1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pfrf</a:t>
                      </a:r>
                      <a:r>
                        <a:rPr lang="ru-RU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.</a:t>
                      </a:r>
                      <a:r>
                        <a:rPr lang="en-US" sz="1100" b="1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ru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через интернет-портал государственных услуг </a:t>
                      </a:r>
                      <a:r>
                        <a:rPr lang="en-US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www</a:t>
                      </a:r>
                      <a:r>
                        <a:rPr lang="ru-RU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.</a:t>
                      </a:r>
                      <a:r>
                        <a:rPr lang="en-US" sz="1100" b="1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gosuslugi</a:t>
                      </a:r>
                      <a:r>
                        <a:rPr lang="ru-RU" sz="11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.</a:t>
                      </a:r>
                      <a:r>
                        <a:rPr lang="en-US" sz="1100" b="1" u="sng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ru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orod-zarechny.ru/media/cache/c9/f5/16/02/11/67/c9f51602116787af942db75f1832b7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2357454" cy="1528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://kczn.my1.ru/rynok_truda/neformal_zan/net_seroi_zarpl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142984"/>
            <a:ext cx="2567744" cy="1643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643174" y="785794"/>
            <a:ext cx="3571900" cy="1214446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 ОБРАЩАТЬ  ВНИМАНИЕ НА СЛЕДУЮЩЕЕ ПРИ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ОФОРМЛЕНИИ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ТРУДОВЫХ  ОТНОШЕНИЙ: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143248"/>
            <a:ext cx="2500330" cy="1071570"/>
          </a:xfrm>
          <a:prstGeom prst="round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не приступать к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работе без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подписанного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трудового договора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3143248"/>
            <a:ext cx="2643206" cy="1071570"/>
          </a:xfrm>
          <a:prstGeom prst="round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следить за уплатой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работодателем налогов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(справка 2-НДФЛ)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3000372"/>
            <a:ext cx="2571768" cy="107157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убедиться в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отражении  реальной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заработной платы в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трудовом договоре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5286388"/>
            <a:ext cx="6786610" cy="785818"/>
          </a:xfrm>
          <a:prstGeom prst="round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Суммы, которые были выплачены, но в справке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указаны, являются «серой» зарплатой.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714612" y="2285992"/>
            <a:ext cx="714380" cy="714380"/>
          </a:xfrm>
          <a:prstGeom prst="downArrow">
            <a:avLst/>
          </a:prstGeom>
          <a:ln>
            <a:solidFill>
              <a:schemeClr val="tx1"/>
            </a:solidFill>
          </a:ln>
          <a:scene3d>
            <a:camera prst="isometricBottom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143372" y="2143116"/>
            <a:ext cx="642942" cy="7143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643570" y="2214554"/>
            <a:ext cx="642942" cy="714380"/>
          </a:xfrm>
          <a:prstGeom prst="downArrow">
            <a:avLst/>
          </a:prstGeom>
          <a:ln>
            <a:solidFill>
              <a:schemeClr val="tx1"/>
            </a:solidFill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357290" y="4286256"/>
            <a:ext cx="1071570" cy="928694"/>
          </a:xfrm>
          <a:prstGeom prst="downArrow">
            <a:avLst/>
          </a:prstGeom>
          <a:ln>
            <a:solidFill>
              <a:schemeClr val="tx1"/>
            </a:solidFill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000892" y="4286256"/>
            <a:ext cx="1214446" cy="928694"/>
          </a:xfrm>
          <a:prstGeom prst="downArrow">
            <a:avLst/>
          </a:prstGeom>
          <a:ln>
            <a:solidFill>
              <a:schemeClr val="tx1"/>
            </a:solidFill>
          </a:ln>
          <a:scene3d>
            <a:camera prst="isometricBottom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http://xn----8sbqji4csr.xn--p1ai/uploads/article_covers/6599e2b1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143380"/>
            <a:ext cx="1785950" cy="992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1928794" y="857232"/>
            <a:ext cx="5572164" cy="914400"/>
          </a:xfrm>
          <a:prstGeom prst="hexag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КЛЮЧЕВЫМИ ФАКТОРАМИ,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ВЛИЯЮЩИМИ НА РАЗМЕР БУДУЩЕЙ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ПЕНСИИ, ЯВЛЯЮТСЯ: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s://st.depositphotos.com/2074779/2595/i/950/depositphotos_25950813-stock-photo-arrow-pat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857364"/>
            <a:ext cx="2571768" cy="571504"/>
          </a:xfrm>
          <a:prstGeom prst="rect">
            <a:avLst/>
          </a:prstGeom>
          <a:noFill/>
        </p:spPr>
      </p:pic>
      <p:sp>
        <p:nvSpPr>
          <p:cNvPr id="11" name="Шестиугольник 10"/>
          <p:cNvSpPr/>
          <p:nvPr/>
        </p:nvSpPr>
        <p:spPr>
          <a:xfrm>
            <a:off x="285720" y="2500306"/>
            <a:ext cx="4143404" cy="500066"/>
          </a:xfrm>
          <a:prstGeom prst="hexagon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размер заработной платы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4857752" y="2500306"/>
            <a:ext cx="4000528" cy="500066"/>
          </a:xfrm>
          <a:prstGeom prst="hexagon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длительность стажа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214810" y="2928934"/>
            <a:ext cx="857256" cy="642942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285720" y="3643314"/>
            <a:ext cx="8572560" cy="571504"/>
          </a:xfrm>
          <a:prstGeom prst="hexagon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выше заработная плата и продолжительнее общий стаж, тем выше  будет размер будущей пенсии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142844" y="4286256"/>
            <a:ext cx="8858312" cy="1214446"/>
          </a:xfrm>
          <a:prstGeom prst="hexagon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Только с «белой» зарплаты отчисляются страховые взносы в   пенсионный фонд Российской Федерации и у граждан формируются  пенсионные накопления. При «серых» схемах оплаты труда взносы  уплачиваются в минимальном размере. Если взносы не уплачиваются совсем, то время работы не засчитывается в стаж.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Шестиугольник 16"/>
          <p:cNvSpPr/>
          <p:nvPr/>
        </p:nvSpPr>
        <p:spPr>
          <a:xfrm>
            <a:off x="285720" y="5572140"/>
            <a:ext cx="8572560" cy="500066"/>
          </a:xfrm>
          <a:prstGeom prst="hexagon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Соглашаясь на «серую» заработную плату, гражданин рискует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получать низкую пенсию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500034" y="1000108"/>
            <a:ext cx="4000528" cy="142876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 ФАКТЕ ВЫПЛАТЫ ЗАРАБОТНОЙ  ПЛАТЫ В «КОНВЕРТЕ» ВЫ МОЖЕТЕ  СООБЩИТЬ В ГУ- ОТДЕЛЕНИЕ   ПЕНСИОННОГО ПО ТУЛЬСКОЙ ОБЛАСТИ ПО ТЕЛЕФОНУ «ГОРЯЧЕЙ  ЛИНИИ»:  8 (4872) 32-18-14 (в рабочие дни) или на официальный сайт 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www.pfrf.ru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4929190" y="1000108"/>
            <a:ext cx="4000528" cy="142876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КОНСУЛЬТАЦИЕЙ  ВЫ МОЖЕТЕ ОБРАТИТЬСЯ В ГОСУДАРСТВЕННУЮ ИНСПЕКЦИЮ  ТРУДА В ТУЛЬСКОЙ ОБЛАСТИ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ТЕЛЕФОНУ: 8  (4872) 36-71-25 (в рабочие дни)-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или на официальный сайт</a:t>
            </a: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http://trudinspection.ru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785918" y="4500570"/>
            <a:ext cx="5500726" cy="1571636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ВОПРОСАМ ОПЛАТЫ ТРУДА И СОБЛЮДЕНИЯ ТРЕБОВАНИЙ  ТРУДОВОГО ЗАКОНОДАТЕЛЬСТВА МОЖНО ОБРАТИТЬСЯ:</a:t>
            </a:r>
          </a:p>
          <a:p>
            <a:pPr lvl="0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прокуратуру по месту нахождения работодателя (адрес межрайонной  Киреевской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прокуратуры</a:t>
            </a:r>
            <a:r>
              <a:rPr lang="ru-RU" sz="12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301262, г. </a:t>
            </a:r>
            <a:r>
              <a:rPr lang="ru-RU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Киреевск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ул. Молодежная, д. 1а, тел. 8 (48754) 6 – 27 -33); 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администрацию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Киреевский район по телефону 8 (48754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6-38-15,    6-21-38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 рабочие дни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ttp://auto-maga.ru/image/catalog/1_RAZNOE/Image%20252015-10-28%2015%2018%2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7023" y="2500306"/>
            <a:ext cx="1866977" cy="2357454"/>
          </a:xfrm>
          <a:prstGeom prst="rect">
            <a:avLst/>
          </a:prstGeom>
          <a:noFill/>
        </p:spPr>
      </p:pic>
      <p:pic>
        <p:nvPicPr>
          <p:cNvPr id="19464" name="Picture 8" descr="http://images.easyfreeclipart.com/1218/-clipart-free-team-mensch-cliparts-kostenlos-sekret-1218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1359411" cy="2461337"/>
          </a:xfrm>
          <a:prstGeom prst="rect">
            <a:avLst/>
          </a:prstGeom>
          <a:noFill/>
        </p:spPr>
      </p:pic>
      <p:pic>
        <p:nvPicPr>
          <p:cNvPr id="1027" name="Picture 3" descr="http://krepysh99.ru/download/goryachaya_liniy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2714620"/>
            <a:ext cx="5773137" cy="128588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071802" y="4071942"/>
            <a:ext cx="2428892" cy="2857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(48754) 6-38-15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иреевскТулареги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КиреевскТуларегион</Template>
  <TotalTime>357</TotalTime>
  <Words>1029</Words>
  <Application>Microsoft Office PowerPoint</Application>
  <PresentationFormat>Экран (4:3)</PresentationFormat>
  <Paragraphs>99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КиреевскТуларегион</vt:lpstr>
      <vt:lpstr>  СНИЖЕНИЕ НЕФОРМАЛЬНОЙ ЗАНЯТОСТИ ЛЕГАЛИЗАЦИЯ ТРУДОВЫХ ОТНОШЕНИЙ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bobrova</dc:creator>
  <cp:lastModifiedBy>Bobrova</cp:lastModifiedBy>
  <cp:revision>42</cp:revision>
  <dcterms:created xsi:type="dcterms:W3CDTF">2014-09-23T05:14:38Z</dcterms:created>
  <dcterms:modified xsi:type="dcterms:W3CDTF">2017-12-27T09:34:10Z</dcterms:modified>
</cp:coreProperties>
</file>