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80" r:id="rId2"/>
    <p:sldId id="282" r:id="rId3"/>
    <p:sldId id="279" r:id="rId4"/>
    <p:sldId id="281" r:id="rId5"/>
  </p:sldIdLst>
  <p:sldSz cx="7200900" cy="72009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041">
          <p15:clr>
            <a:srgbClr val="A4A3A4"/>
          </p15:clr>
        </p15:guide>
        <p15:guide id="2" pos="36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CCECFF"/>
    <a:srgbClr val="CCCCFF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2" autoAdjust="0"/>
    <p:restoredTop sz="99187" autoAdjust="0"/>
  </p:normalViewPr>
  <p:slideViewPr>
    <p:cSldViewPr snapToGrid="0">
      <p:cViewPr>
        <p:scale>
          <a:sx n="90" d="100"/>
          <a:sy n="90" d="100"/>
        </p:scale>
        <p:origin x="-2946" y="-210"/>
      </p:cViewPr>
      <p:guideLst>
        <p:guide orient="horz" pos="2268"/>
        <p:guide pos="22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D3860C-252F-4F4D-A8B7-4C8BD9CFF9D4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7832-2F39-432E-A429-6201D9FB8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439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113" y="1178482"/>
            <a:ext cx="5400675" cy="2506980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113" y="3782140"/>
            <a:ext cx="5400675" cy="1738550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49BF-8FF6-4DD3-8CB2-FE9840A2ADE8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226E-C270-4FBB-8792-580123663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951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49BF-8FF6-4DD3-8CB2-FE9840A2ADE8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226E-C270-4FBB-8792-580123663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816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3144" y="383382"/>
            <a:ext cx="1552694" cy="610243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062" y="383382"/>
            <a:ext cx="4568071" cy="610243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49BF-8FF6-4DD3-8CB2-FE9840A2ADE8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226E-C270-4FBB-8792-580123663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159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49BF-8FF6-4DD3-8CB2-FE9840A2ADE8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226E-C270-4FBB-8792-580123663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229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312" y="1795226"/>
            <a:ext cx="6210776" cy="2995373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312" y="4818936"/>
            <a:ext cx="6210776" cy="1575197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49BF-8FF6-4DD3-8CB2-FE9840A2ADE8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226E-C270-4FBB-8792-580123663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464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063" y="1916906"/>
            <a:ext cx="3060382" cy="456890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5456" y="1916906"/>
            <a:ext cx="3060382" cy="456890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49BF-8FF6-4DD3-8CB2-FE9840A2ADE8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226E-C270-4FBB-8792-580123663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103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000" y="383382"/>
            <a:ext cx="6210776" cy="139184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6000" y="1765221"/>
            <a:ext cx="3046318" cy="865108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000" y="2630329"/>
            <a:ext cx="3046318" cy="386881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5456" y="1765221"/>
            <a:ext cx="3061320" cy="865108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5456" y="2630329"/>
            <a:ext cx="3061320" cy="386881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49BF-8FF6-4DD3-8CB2-FE9840A2ADE8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226E-C270-4FBB-8792-580123663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235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49BF-8FF6-4DD3-8CB2-FE9840A2ADE8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226E-C270-4FBB-8792-580123663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76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49BF-8FF6-4DD3-8CB2-FE9840A2ADE8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226E-C270-4FBB-8792-580123663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161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000" y="480061"/>
            <a:ext cx="2322478" cy="1680210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1321" y="1036797"/>
            <a:ext cx="3645456" cy="5117306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6000" y="2160269"/>
            <a:ext cx="2322478" cy="400216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49BF-8FF6-4DD3-8CB2-FE9840A2ADE8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226E-C270-4FBB-8792-580123663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113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000" y="480061"/>
            <a:ext cx="2322478" cy="1680210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1321" y="1036797"/>
            <a:ext cx="3645456" cy="5117306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6000" y="2160269"/>
            <a:ext cx="2322478" cy="400216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49BF-8FF6-4DD3-8CB2-FE9840A2ADE8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226E-C270-4FBB-8792-580123663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532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063" y="383382"/>
            <a:ext cx="6210776" cy="1391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063" y="1916906"/>
            <a:ext cx="6210776" cy="4568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061" y="6674169"/>
            <a:ext cx="1620203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E49BF-8FF6-4DD3-8CB2-FE9840A2ADE8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5299" y="6674169"/>
            <a:ext cx="2430304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5636" y="6674169"/>
            <a:ext cx="1620203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D226E-C270-4FBB-8792-580123663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385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Рисунок 3"/>
          <p:cNvPicPr/>
          <p:nvPr/>
        </p:nvPicPr>
        <p:blipFill>
          <a:blip r:embed="rId2"/>
          <a:stretch/>
        </p:blipFill>
        <p:spPr>
          <a:xfrm>
            <a:off x="1" y="0"/>
            <a:ext cx="7200053" cy="7199905"/>
          </a:xfrm>
          <a:prstGeom prst="rect">
            <a:avLst/>
          </a:prstGeom>
          <a:ln>
            <a:noFill/>
          </a:ln>
        </p:spPr>
      </p:pic>
      <p:pic>
        <p:nvPicPr>
          <p:cNvPr id="77" name="Picture 5"/>
          <p:cNvPicPr/>
          <p:nvPr/>
        </p:nvPicPr>
        <p:blipFill>
          <a:blip r:embed="rId3"/>
          <a:srcRect l="18222" t="23817" r="51833" b="38652"/>
          <a:stretch/>
        </p:blipFill>
        <p:spPr>
          <a:xfrm>
            <a:off x="1" y="-6033"/>
            <a:ext cx="7093477" cy="7058333"/>
          </a:xfrm>
          <a:prstGeom prst="rect">
            <a:avLst/>
          </a:prstGeom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184977" y="190761"/>
            <a:ext cx="486007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1400" b="1" i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Информация для работодателей об изменении законодательства в сфере квотирования рабочих мест </a:t>
            </a:r>
          </a:p>
          <a:p>
            <a:pPr lvl="0" algn="r"/>
            <a:r>
              <a:rPr lang="ru-RU" sz="1400" b="1" i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для приема на работу инвалидов </a:t>
            </a:r>
            <a:r>
              <a:rPr lang="ru-RU" sz="1400" b="1" i="1" dirty="0" smtClean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                              с </a:t>
            </a:r>
            <a:r>
              <a:rPr lang="ru-RU" sz="1400" b="1" i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 марта 2022 года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9" y="190761"/>
            <a:ext cx="1437782" cy="65232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72" y="843364"/>
            <a:ext cx="1232030" cy="96756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64872" y="1911310"/>
            <a:ext cx="648017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	Квота </a:t>
            </a: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для приема на работу инвалидов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(далее - </a:t>
            </a: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квота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) - минимальное количество рабочих мест, на которые работодатель обязан трудоустроить лиц  с  инвалидностью. </a:t>
            </a:r>
            <a:endParaRPr lang="ru-RU" sz="1600" b="1" dirty="0" smtClean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/>
            <a:endParaRPr lang="ru-RU" sz="1600" b="1" dirty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	</a:t>
            </a:r>
            <a:r>
              <a:rPr lang="ru-RU" sz="16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 настоящее время обязанность </a:t>
            </a: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по квотированию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 Тульской области </a:t>
            </a: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установлена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для работодателей с численностью работников: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	от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35 до 100 человек – в размере 3% от среднесписочной численности работников;  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	более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100 человек - в размере 4% от среднесписочной численности работников.</a:t>
            </a:r>
          </a:p>
          <a:p>
            <a:pPr lvl="0"/>
            <a:endParaRPr lang="ru-RU" sz="1600" b="1" dirty="0">
              <a:solidFill>
                <a:srgbClr val="CC33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39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Рисунок 3"/>
          <p:cNvPicPr/>
          <p:nvPr/>
        </p:nvPicPr>
        <p:blipFill>
          <a:blip r:embed="rId2"/>
          <a:stretch/>
        </p:blipFill>
        <p:spPr>
          <a:xfrm>
            <a:off x="1" y="0"/>
            <a:ext cx="7200053" cy="7199905"/>
          </a:xfrm>
          <a:prstGeom prst="rect">
            <a:avLst/>
          </a:prstGeom>
          <a:ln>
            <a:noFill/>
          </a:ln>
        </p:spPr>
      </p:pic>
      <p:pic>
        <p:nvPicPr>
          <p:cNvPr id="77" name="Picture 5"/>
          <p:cNvPicPr/>
          <p:nvPr/>
        </p:nvPicPr>
        <p:blipFill>
          <a:blip r:embed="rId3"/>
          <a:srcRect l="18222" t="23817" r="51833" b="38652"/>
          <a:stretch/>
        </p:blipFill>
        <p:spPr>
          <a:xfrm>
            <a:off x="62770" y="84675"/>
            <a:ext cx="7093477" cy="7058333"/>
          </a:xfrm>
          <a:prstGeom prst="rect">
            <a:avLst/>
          </a:prstGeom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095174" y="179743"/>
            <a:ext cx="49712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1400" b="1" i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Информация для работодателей об изменении законодательства в сфере квотирования рабочих мест </a:t>
            </a:r>
          </a:p>
          <a:p>
            <a:pPr lvl="0" algn="r"/>
            <a:r>
              <a:rPr lang="ru-RU" sz="1400" b="1" i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для приема на работу инвалидов                                с 1 марта 2022 года</a:t>
            </a:r>
            <a:endParaRPr lang="ru-RU" sz="1400" b="1" i="1" dirty="0">
              <a:solidFill>
                <a:srgbClr val="CC33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770" y="1574311"/>
            <a:ext cx="709347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18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 марта 2022 года</a:t>
            </a:r>
          </a:p>
          <a:p>
            <a:pPr lvl="0" algn="ctr">
              <a:lnSpc>
                <a:spcPts val="1800"/>
              </a:lnSpc>
              <a:spcBef>
                <a:spcPts val="600"/>
              </a:spcBef>
            </a:pPr>
            <a:r>
              <a:rPr lang="ru-RU" sz="1400" b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Вступают в силу изменения </a:t>
            </a:r>
            <a:r>
              <a:rPr lang="ru-RU" sz="1400" b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 </a:t>
            </a:r>
            <a:r>
              <a:rPr lang="ru-RU" sz="1400" b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федеральное и </a:t>
            </a:r>
            <a:r>
              <a:rPr lang="ru-RU" sz="1400" b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региональное  </a:t>
            </a:r>
            <a:r>
              <a:rPr lang="ru-RU" sz="1400" b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законодательство в сфере квотирования рабочих мест для приема на работу </a:t>
            </a:r>
            <a:r>
              <a:rPr lang="ru-RU" sz="1400" b="1" dirty="0" smtClean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инвалидов:</a:t>
            </a:r>
          </a:p>
          <a:p>
            <a:pPr marL="285750" indent="-285750" algn="just">
              <a:lnSpc>
                <a:spcPts val="1800"/>
              </a:lnSpc>
              <a:spcBef>
                <a:spcPts val="60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sz="1600" dirty="0"/>
              <a:t>Федеральный закон от 28 июня 2021 года № 219-ФЗ «О внесении изменений в Закон Российской Федерации «О занятости населения в Российской Федерации» и статью 21 Федерального закона «О социальной защите инвалидов в Российской Федерации</a:t>
            </a:r>
            <a:r>
              <a:rPr lang="ru-RU" sz="1600" dirty="0" smtClean="0"/>
              <a:t>»;</a:t>
            </a:r>
            <a:endParaRPr lang="ru-RU" sz="1600" dirty="0"/>
          </a:p>
          <a:p>
            <a:pPr marL="285750" lvl="0" indent="-285750" algn="just">
              <a:lnSpc>
                <a:spcPts val="1800"/>
              </a:lnSpc>
              <a:spcBef>
                <a:spcPts val="60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sz="1600" dirty="0"/>
              <a:t>Закон Тульской области от 25 ноября 2021 года № 116-ЗТО  внесены изменения в Закон Тульской области от 11 января 2006 года № 679-ЗТО «О квотировании рабочих мест для приема на работу инвалидов</a:t>
            </a:r>
            <a:r>
              <a:rPr lang="ru-RU" sz="1600" dirty="0" smtClean="0"/>
              <a:t>».</a:t>
            </a:r>
            <a:endParaRPr lang="ru-RU" sz="1600" b="1" dirty="0" smtClean="0">
              <a:solidFill>
                <a:srgbClr val="CC33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ts val="1800"/>
              </a:lnSpc>
              <a:spcBef>
                <a:spcPts val="600"/>
              </a:spcBef>
            </a:pPr>
            <a:r>
              <a:rPr lang="ru-RU" sz="1400" b="1" dirty="0" smtClean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endParaRPr lang="ru-RU" sz="1400" b="1" dirty="0">
              <a:solidFill>
                <a:srgbClr val="CC33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9" y="190761"/>
            <a:ext cx="1437782" cy="65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79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Рисунок 3"/>
          <p:cNvPicPr/>
          <p:nvPr/>
        </p:nvPicPr>
        <p:blipFill>
          <a:blip r:embed="rId2"/>
          <a:stretch/>
        </p:blipFill>
        <p:spPr>
          <a:xfrm>
            <a:off x="1" y="0"/>
            <a:ext cx="7200053" cy="7199905"/>
          </a:xfrm>
          <a:prstGeom prst="rect">
            <a:avLst/>
          </a:prstGeom>
          <a:ln>
            <a:noFill/>
          </a:ln>
        </p:spPr>
      </p:pic>
      <p:pic>
        <p:nvPicPr>
          <p:cNvPr id="77" name="Picture 5"/>
          <p:cNvPicPr/>
          <p:nvPr/>
        </p:nvPicPr>
        <p:blipFill>
          <a:blip r:embed="rId3"/>
          <a:srcRect l="18222" t="23817" r="51833" b="38652"/>
          <a:stretch/>
        </p:blipFill>
        <p:spPr>
          <a:xfrm>
            <a:off x="103939" y="141572"/>
            <a:ext cx="7093477" cy="7058333"/>
          </a:xfrm>
          <a:prstGeom prst="rect">
            <a:avLst/>
          </a:prstGeom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042343" y="232953"/>
            <a:ext cx="49712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1400" b="1" i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Информация для работодателей об изменении законодательства в сфере квотирования рабочих мест </a:t>
            </a:r>
          </a:p>
          <a:p>
            <a:pPr lvl="0" algn="r"/>
            <a:r>
              <a:rPr lang="ru-RU" sz="1400" b="1" i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для приема на работу инвалидов                                с 1 марта 2022 года</a:t>
            </a:r>
            <a:endParaRPr lang="ru-RU" sz="1400" b="1" i="1" dirty="0">
              <a:solidFill>
                <a:srgbClr val="CC33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955" y="1532837"/>
            <a:ext cx="6936879" cy="577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18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Какие именно изменения вступают в силу с  1 марта 2022 года? </a:t>
            </a: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endParaRPr lang="ru-RU" sz="2400" b="1" dirty="0">
              <a:solidFill>
                <a:srgbClr val="C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957" y="2093572"/>
            <a:ext cx="679865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	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	1.</a:t>
            </a:r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Добавлена</a:t>
            </a:r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новая категория лиц</a:t>
            </a:r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, которым устанавливается квота, а также размер такой квоты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, а именно: </a:t>
            </a:r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1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филиалы </a:t>
            </a:r>
            <a:r>
              <a:rPr lang="ru-RU" sz="1600" b="1" dirty="0">
                <a:solidFill>
                  <a:srgbClr val="C00000"/>
                </a:solidFill>
                <a:latin typeface="Arial Black" panose="020B0A04020102020204" pitchFamily="34" charset="0"/>
              </a:rPr>
              <a:t>и </a:t>
            </a:r>
            <a:r>
              <a:rPr lang="ru-RU" sz="1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представительства </a:t>
            </a:r>
            <a:r>
              <a:rPr lang="ru-RU" sz="1600" b="1" dirty="0">
                <a:solidFill>
                  <a:srgbClr val="C00000"/>
                </a:solidFill>
                <a:latin typeface="Arial Black" panose="020B0A04020102020204" pitchFamily="34" charset="0"/>
              </a:rPr>
              <a:t>работодателя, </a:t>
            </a:r>
            <a:r>
              <a:rPr lang="ru-RU" sz="1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расположенные </a:t>
            </a:r>
            <a:r>
              <a:rPr lang="ru-RU" sz="1600" b="1" dirty="0">
                <a:solidFill>
                  <a:srgbClr val="C00000"/>
                </a:solidFill>
                <a:latin typeface="Arial Black" panose="020B0A04020102020204" pitchFamily="34" charset="0"/>
              </a:rPr>
              <a:t>на территории Тульской области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, численность работников которых составляет </a:t>
            </a:r>
            <a:r>
              <a:rPr lang="ru-RU" sz="1600" b="1" dirty="0">
                <a:solidFill>
                  <a:srgbClr val="C00000"/>
                </a:solidFill>
                <a:latin typeface="Arial Black" panose="020B0A04020102020204" pitchFamily="34" charset="0"/>
              </a:rPr>
              <a:t>от 35 человек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, квота устанавливается </a:t>
            </a:r>
            <a:r>
              <a:rPr lang="ru-RU" sz="1600" b="1" dirty="0">
                <a:solidFill>
                  <a:srgbClr val="C00000"/>
                </a:solidFill>
                <a:latin typeface="Arial Black" panose="020B0A04020102020204" pitchFamily="34" charset="0"/>
              </a:rPr>
              <a:t>в размере 3% от среднесписочной численности работников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 таких филиалов и представительств </a:t>
            </a:r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работодателя.</a:t>
            </a:r>
          </a:p>
          <a:p>
            <a:pPr algn="just"/>
            <a:endParaRPr lang="ru-RU" sz="14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2.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При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исчислении квоты 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численность и среднесписочная численность работников определяется организацией, осуществляющей деятельность на территории Тульской области без учета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работников филиалов и представительств 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работодателя, расположенных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в других субъектах Российской Федерации</a:t>
            </a:r>
            <a:endParaRPr lang="ru-RU" b="1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algn="just"/>
            <a:endParaRPr lang="ru-RU" sz="14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9" y="190761"/>
            <a:ext cx="1437782" cy="652327"/>
          </a:xfrm>
          <a:prstGeom prst="rect">
            <a:avLst/>
          </a:prstGeom>
        </p:spPr>
      </p:pic>
      <p:sp>
        <p:nvSpPr>
          <p:cNvPr id="10" name="Стрелка вниз 9"/>
          <p:cNvSpPr/>
          <p:nvPr/>
        </p:nvSpPr>
        <p:spPr>
          <a:xfrm>
            <a:off x="3387249" y="6117719"/>
            <a:ext cx="318977" cy="34949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92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Рисунок 3"/>
          <p:cNvPicPr/>
          <p:nvPr/>
        </p:nvPicPr>
        <p:blipFill>
          <a:blip r:embed="rId2"/>
          <a:stretch/>
        </p:blipFill>
        <p:spPr>
          <a:xfrm>
            <a:off x="1" y="0"/>
            <a:ext cx="7200053" cy="7199905"/>
          </a:xfrm>
          <a:prstGeom prst="rect">
            <a:avLst/>
          </a:prstGeom>
          <a:ln>
            <a:noFill/>
          </a:ln>
        </p:spPr>
      </p:pic>
      <p:pic>
        <p:nvPicPr>
          <p:cNvPr id="77" name="Picture 5"/>
          <p:cNvPicPr/>
          <p:nvPr/>
        </p:nvPicPr>
        <p:blipFill>
          <a:blip r:embed="rId3"/>
          <a:srcRect l="18222" t="23817" r="51833" b="38652"/>
          <a:stretch/>
        </p:blipFill>
        <p:spPr>
          <a:xfrm>
            <a:off x="30871" y="63409"/>
            <a:ext cx="7093477" cy="7058333"/>
          </a:xfrm>
          <a:prstGeom prst="rect">
            <a:avLst/>
          </a:prstGeom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095174" y="179743"/>
            <a:ext cx="49712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1400" b="1" i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Информация для работодателей об изменении законодательства в сфере квотирования рабочих мест </a:t>
            </a:r>
          </a:p>
          <a:p>
            <a:pPr lvl="0" algn="r"/>
            <a:r>
              <a:rPr lang="ru-RU" sz="1400" b="1" i="1" dirty="0">
                <a:solidFill>
                  <a:srgbClr val="CC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для приема на работу инвалидов                                с 1 марта 2022 года</a:t>
            </a:r>
            <a:endParaRPr lang="ru-RU" sz="1400" b="1" i="1" dirty="0">
              <a:solidFill>
                <a:srgbClr val="CC33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9" y="190761"/>
            <a:ext cx="1437782" cy="6523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955" y="1532837"/>
            <a:ext cx="6936879" cy="577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18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Какие именно изменения вступают в силу с  1 марта 2022 года? </a:t>
            </a: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endParaRPr lang="ru-RU" sz="2400" b="1" dirty="0">
              <a:solidFill>
                <a:srgbClr val="C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957" y="2093572"/>
            <a:ext cx="679865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	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	3.</a:t>
            </a:r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К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вота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считается выполненной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 работодателем в случае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оформления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 в установленном порядке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трудовых отношений с инвалидами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 в рамках исполнения работодателем обязанности по трудоустройству инвалидов в соответствии с установленной </a:t>
            </a:r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квотой </a:t>
            </a:r>
            <a:r>
              <a:rPr lang="ru-RU" sz="1400" b="1" i="1" u="sng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(положение закреплено на федеральном уровне)</a:t>
            </a:r>
            <a:r>
              <a:rPr lang="ru-RU" sz="1400" b="1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</a:p>
          <a:p>
            <a:pPr algn="just"/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При 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этом 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выполнением </a:t>
            </a:r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квоты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считается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оформление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работодателем трудовых отношений с инвалидом на любое рабочее место </a:t>
            </a:r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 </a:t>
            </a:r>
            <a:r>
              <a:rPr lang="ru-RU" sz="1400" b="1" dirty="0">
                <a:solidFill>
                  <a:srgbClr val="002060"/>
                </a:solidFill>
                <a:latin typeface="Arial Black" panose="020B0A04020102020204" pitchFamily="34" charset="0"/>
              </a:rPr>
              <a:t>случаях и порядке, которые установлены Правительством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122569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1355</TotalTime>
  <Words>206</Words>
  <Application>Microsoft Office PowerPoint</Application>
  <PresentationFormat>Произвольный</PresentationFormat>
  <Paragraphs>27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Широков Дмитрий Валерьевич</cp:lastModifiedBy>
  <cp:revision>143</cp:revision>
  <dcterms:created xsi:type="dcterms:W3CDTF">2019-08-04T16:36:31Z</dcterms:created>
  <dcterms:modified xsi:type="dcterms:W3CDTF">2022-02-02T11:10:08Z</dcterms:modified>
</cp:coreProperties>
</file>