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8" r:id="rId2"/>
  </p:sldIdLst>
  <p:sldSz cx="11520488" cy="6480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41">
          <p15:clr>
            <a:srgbClr val="A4A3A4"/>
          </p15:clr>
        </p15:guide>
        <p15:guide id="2" pos="36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CCCCFF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2" autoAdjust="0"/>
    <p:restoredTop sz="99187" autoAdjust="0"/>
  </p:normalViewPr>
  <p:slideViewPr>
    <p:cSldViewPr snapToGrid="0">
      <p:cViewPr>
        <p:scale>
          <a:sx n="100" d="100"/>
          <a:sy n="100" d="100"/>
        </p:scale>
        <p:origin x="-1104" y="-198"/>
      </p:cViewPr>
      <p:guideLst>
        <p:guide orient="horz" pos="2041"/>
        <p:guide pos="362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D3860C-252F-4F4D-A8B7-4C8BD9CFF9D4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AA7832-2F39-432E-A429-6201D9FB8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439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0061" y="1060529"/>
            <a:ext cx="8640366" cy="2256061"/>
          </a:xfrm>
        </p:spPr>
        <p:txBody>
          <a:bodyPr anchor="b"/>
          <a:lstStyle>
            <a:lvl1pPr algn="ctr">
              <a:defRPr sz="566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061" y="3403592"/>
            <a:ext cx="8640366" cy="1564542"/>
          </a:xfrm>
        </p:spPr>
        <p:txBody>
          <a:bodyPr/>
          <a:lstStyle>
            <a:lvl1pPr marL="0" indent="0" algn="ctr">
              <a:buNone/>
              <a:defRPr sz="2268"/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951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816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44349" y="345009"/>
            <a:ext cx="2484105" cy="549164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2033" y="345009"/>
            <a:ext cx="7308310" cy="549164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159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229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033" y="1615545"/>
            <a:ext cx="9936421" cy="2695572"/>
          </a:xfrm>
        </p:spPr>
        <p:txBody>
          <a:bodyPr anchor="b"/>
          <a:lstStyle>
            <a:lvl1pPr>
              <a:defRPr sz="566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6033" y="4336618"/>
            <a:ext cx="9936421" cy="1417538"/>
          </a:xfrm>
        </p:spPr>
        <p:txBody>
          <a:bodyPr/>
          <a:lstStyle>
            <a:lvl1pPr marL="0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46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034" y="1725046"/>
            <a:ext cx="4896207" cy="41116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32247" y="1725046"/>
            <a:ext cx="4896207" cy="41116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103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4" y="345010"/>
            <a:ext cx="9936421" cy="125253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535" y="1588543"/>
            <a:ext cx="4873706" cy="77852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3535" y="2367064"/>
            <a:ext cx="4873706" cy="34815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32247" y="1588543"/>
            <a:ext cx="4897708" cy="77852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32247" y="2367064"/>
            <a:ext cx="4897708" cy="34815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235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763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161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5" y="432012"/>
            <a:ext cx="3715657" cy="1512041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7708" y="933026"/>
            <a:ext cx="5832247" cy="4605124"/>
          </a:xfrm>
        </p:spPr>
        <p:txBody>
          <a:bodyPr/>
          <a:lstStyle>
            <a:lvl1pPr>
              <a:defRPr sz="3024"/>
            </a:lvl1pPr>
            <a:lvl2pPr>
              <a:defRPr sz="2646"/>
            </a:lvl2pPr>
            <a:lvl3pPr>
              <a:defRPr sz="2268"/>
            </a:lvl3pPr>
            <a:lvl4pPr>
              <a:defRPr sz="1890"/>
            </a:lvl4pPr>
            <a:lvl5pPr>
              <a:defRPr sz="1890"/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535" y="1944052"/>
            <a:ext cx="3715657" cy="360159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113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5" y="432012"/>
            <a:ext cx="3715657" cy="1512041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97708" y="933026"/>
            <a:ext cx="5832247" cy="4605124"/>
          </a:xfrm>
        </p:spPr>
        <p:txBody>
          <a:bodyPr anchor="t"/>
          <a:lstStyle>
            <a:lvl1pPr marL="0" indent="0">
              <a:buNone/>
              <a:defRPr sz="3024"/>
            </a:lvl1pPr>
            <a:lvl2pPr marL="432008" indent="0">
              <a:buNone/>
              <a:defRPr sz="2646"/>
            </a:lvl2pPr>
            <a:lvl3pPr marL="864017" indent="0">
              <a:buNone/>
              <a:defRPr sz="2268"/>
            </a:lvl3pPr>
            <a:lvl4pPr marL="1296025" indent="0">
              <a:buNone/>
              <a:defRPr sz="1890"/>
            </a:lvl4pPr>
            <a:lvl5pPr marL="1728033" indent="0">
              <a:buNone/>
              <a:defRPr sz="1890"/>
            </a:lvl5pPr>
            <a:lvl6pPr marL="2160041" indent="0">
              <a:buNone/>
              <a:defRPr sz="1890"/>
            </a:lvl6pPr>
            <a:lvl7pPr marL="2592050" indent="0">
              <a:buNone/>
              <a:defRPr sz="1890"/>
            </a:lvl7pPr>
            <a:lvl8pPr marL="3024058" indent="0">
              <a:buNone/>
              <a:defRPr sz="1890"/>
            </a:lvl8pPr>
            <a:lvl9pPr marL="3456066" indent="0">
              <a:buNone/>
              <a:defRPr sz="189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535" y="1944052"/>
            <a:ext cx="3715657" cy="360159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532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034" y="345010"/>
            <a:ext cx="9936421" cy="1252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034" y="1725046"/>
            <a:ext cx="9936421" cy="4111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033" y="6006163"/>
            <a:ext cx="2592110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E49BF-8FF6-4DD3-8CB2-FE9840A2ADE8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162" y="6006163"/>
            <a:ext cx="3888165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6345" y="6006163"/>
            <a:ext cx="2592110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385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Рисунок 3"/>
          <p:cNvPicPr/>
          <p:nvPr/>
        </p:nvPicPr>
        <p:blipFill>
          <a:blip r:embed="rId2"/>
          <a:stretch/>
        </p:blipFill>
        <p:spPr>
          <a:xfrm>
            <a:off x="1" y="0"/>
            <a:ext cx="11519133" cy="6479280"/>
          </a:xfrm>
          <a:prstGeom prst="rect">
            <a:avLst/>
          </a:prstGeom>
          <a:ln>
            <a:noFill/>
          </a:ln>
        </p:spPr>
      </p:pic>
      <p:pic>
        <p:nvPicPr>
          <p:cNvPr id="77" name="Picture 5"/>
          <p:cNvPicPr/>
          <p:nvPr/>
        </p:nvPicPr>
        <p:blipFill>
          <a:blip r:embed="rId3"/>
          <a:srcRect l="18222" t="23817" r="51833" b="38652"/>
          <a:stretch/>
        </p:blipFill>
        <p:spPr>
          <a:xfrm>
            <a:off x="100424" y="76200"/>
            <a:ext cx="11348626" cy="6279751"/>
          </a:xfrm>
          <a:prstGeom prst="rect">
            <a:avLst/>
          </a:prstGeom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3495675" y="66675"/>
            <a:ext cx="7953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Информация для работодателей </a:t>
            </a:r>
            <a:r>
              <a:rPr lang="ru-RU" sz="14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по </a:t>
            </a:r>
            <a:r>
              <a:rPr lang="ru-RU" sz="1400" b="1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исполнению с 1 января 2022 года </a:t>
            </a:r>
            <a:endParaRPr lang="ru-RU" sz="1400" b="1" dirty="0" smtClean="0">
              <a:solidFill>
                <a:srgbClr val="C0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lvl="0" algn="r"/>
            <a:r>
              <a:rPr lang="ru-RU" sz="14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обязанности </a:t>
            </a:r>
            <a:r>
              <a:rPr lang="ru-RU" sz="1400" b="1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по предоставлению информации </a:t>
            </a:r>
            <a:r>
              <a:rPr lang="ru-RU" sz="14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 </a:t>
            </a:r>
            <a:r>
              <a:rPr lang="ru-RU" sz="1400" b="1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органы службы </a:t>
            </a:r>
            <a:r>
              <a:rPr lang="ru-RU" sz="14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занятости</a:t>
            </a:r>
            <a:endParaRPr lang="ru-RU" sz="1400" b="1" dirty="0" smtClean="0">
              <a:solidFill>
                <a:srgbClr val="00206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11040" y="2562955"/>
            <a:ext cx="4069965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Работодатели, </a:t>
            </a:r>
            <a:r>
              <a:rPr lang="ru-RU" sz="14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не</a:t>
            </a:r>
            <a:r>
              <a:rPr lang="ru-RU" sz="1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относящиеся к указанным категориями: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080835" y="1710942"/>
            <a:ext cx="628248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800"/>
              </a:lnSpc>
              <a:spcBef>
                <a:spcPts val="600"/>
              </a:spcBef>
            </a:pPr>
            <a: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КТО обязан предоставлять? </a:t>
            </a:r>
            <a:r>
              <a:rPr lang="ru-RU" b="1" u="sng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ВСЕ</a:t>
            </a: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работодатели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2277" y="2139720"/>
            <a:ext cx="90337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ts val="1800"/>
              </a:lnSpc>
              <a:spcBef>
                <a:spcPts val="600"/>
              </a:spcBef>
            </a:pPr>
            <a: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КАК предоставлять информацию? </a:t>
            </a:r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 зависимости от работодателя </a:t>
            </a:r>
            <a: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endParaRPr lang="ru-RU" b="1" dirty="0">
              <a:solidFill>
                <a:srgbClr val="C0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277" y="626030"/>
            <a:ext cx="1110485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800"/>
              </a:lnSpc>
              <a:spcBef>
                <a:spcPts val="600"/>
              </a:spcBef>
            </a:pPr>
            <a: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ЧТО необходимо предоставлять? </a:t>
            </a:r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ИНФОРМАЦИЮ:</a:t>
            </a:r>
          </a:p>
          <a:p>
            <a:pPr marL="171450" lvl="0" indent="-171450">
              <a:buFont typeface="Wingdings" panose="05000000000000000000" pitchFamily="2" charset="2"/>
              <a:buChar char="ü"/>
            </a:pPr>
            <a:r>
              <a:rPr lang="ru-RU" sz="12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 </a:t>
            </a: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применении процедур о несостоятельности (</a:t>
            </a:r>
            <a:r>
              <a:rPr lang="ru-RU" sz="1200" b="1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банкротстве</a:t>
            </a: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);</a:t>
            </a:r>
          </a:p>
          <a:p>
            <a:pPr marL="171450" lvl="0" indent="-171450">
              <a:buFont typeface="Wingdings" panose="05000000000000000000" pitchFamily="2" charset="2"/>
              <a:buChar char="ü"/>
            </a:pPr>
            <a:r>
              <a:rPr lang="ru-RU" sz="12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необходимую </a:t>
            </a: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для осуществления деятельности по профессиональной </a:t>
            </a:r>
            <a:r>
              <a:rPr lang="ru-RU" sz="1200" b="1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реабилитации и содействию занятости инвалидов</a:t>
            </a: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;</a:t>
            </a:r>
          </a:p>
          <a:p>
            <a:pPr marL="171450" lvl="0" indent="-171450">
              <a:buFont typeface="Wingdings" panose="05000000000000000000" pitchFamily="2" charset="2"/>
              <a:buChar char="ü"/>
            </a:pPr>
            <a:r>
              <a:rPr lang="ru-RU" sz="12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 </a:t>
            </a: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наличии </a:t>
            </a:r>
            <a:r>
              <a:rPr lang="ru-RU" sz="1200" b="1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свободных рабочих мест </a:t>
            </a: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 вакантных должностей;</a:t>
            </a:r>
          </a:p>
          <a:p>
            <a:pPr marL="171450" lvl="0" indent="-171450">
              <a:buFont typeface="Wingdings" panose="05000000000000000000" pitchFamily="2" charset="2"/>
              <a:buChar char="ü"/>
            </a:pPr>
            <a:r>
              <a:rPr lang="ru-RU" sz="12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 </a:t>
            </a: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созданных или выделенных </a:t>
            </a:r>
            <a:r>
              <a:rPr lang="ru-RU" sz="1200" b="1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рабочих местах для трудоустройства инвалидов </a:t>
            </a: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 соответствии с установленной квотой </a:t>
            </a:r>
            <a:r>
              <a:rPr lang="ru-RU" sz="12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 </a:t>
            </a:r>
          </a:p>
          <a:p>
            <a:pPr lvl="0"/>
            <a:r>
              <a:rPr lang="ru-RU" sz="12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 </a:t>
            </a:r>
            <a:r>
              <a:rPr lang="ru-RU" sz="1200" b="1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выполнении квоты </a:t>
            </a: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для приема на работу </a:t>
            </a:r>
            <a:r>
              <a:rPr lang="ru-RU" sz="12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инвалидов</a:t>
            </a:r>
            <a:endParaRPr lang="ru-RU" b="1" dirty="0">
              <a:solidFill>
                <a:srgbClr val="00206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2277" y="2552737"/>
            <a:ext cx="640274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smtClean="0">
                <a:solidFill>
                  <a:srgbClr val="002060"/>
                </a:solidFill>
                <a:latin typeface="Arial Black" panose="020B0A04020102020204" pitchFamily="34" charset="0"/>
              </a:rPr>
              <a:t>                      </a:t>
            </a:r>
            <a:r>
              <a:rPr lang="ru-RU" sz="1400" b="1" smtClean="0">
                <a:solidFill>
                  <a:srgbClr val="002060"/>
                </a:solidFill>
                <a:latin typeface="Arial Black" panose="020B0A04020102020204" pitchFamily="34" charset="0"/>
              </a:rPr>
              <a:t>           </a:t>
            </a:r>
            <a:r>
              <a:rPr lang="ru-RU" sz="1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Такие </a:t>
            </a:r>
            <a:r>
              <a:rPr lang="ru-RU" sz="1400" b="1" smtClean="0">
                <a:solidFill>
                  <a:srgbClr val="002060"/>
                </a:solidFill>
                <a:latin typeface="Arial Black" panose="020B0A04020102020204" pitchFamily="34" charset="0"/>
              </a:rPr>
              <a:t>работодатели </a:t>
            </a:r>
            <a:r>
              <a:rPr lang="ru-RU" sz="1400" b="1" smtClean="0">
                <a:solidFill>
                  <a:srgbClr val="002060"/>
                </a:solidFill>
                <a:latin typeface="Arial Black" panose="020B0A04020102020204" pitchFamily="34" charset="0"/>
              </a:rPr>
              <a:t>как</a:t>
            </a:r>
            <a:r>
              <a:rPr lang="ru-RU" sz="1400" b="1" smtClean="0">
                <a:solidFill>
                  <a:srgbClr val="002060"/>
                </a:solidFill>
                <a:latin typeface="Arial Black" panose="020B0A04020102020204" pitchFamily="34" charset="0"/>
              </a:rPr>
              <a:t>:</a:t>
            </a:r>
            <a:endParaRPr lang="ru-RU" sz="14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marL="571500" lvl="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органы государственной </a:t>
            </a: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власти и </a:t>
            </a:r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органы </a:t>
            </a: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государственной власти субъектов Российской </a:t>
            </a:r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Федерации</a:t>
            </a:r>
          </a:p>
          <a:p>
            <a:pPr marL="571500" lvl="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органы </a:t>
            </a: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местного </a:t>
            </a:r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самоуправления</a:t>
            </a:r>
          </a:p>
          <a:p>
            <a:pPr marL="571500" lvl="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государственные и муниципальные учреждения </a:t>
            </a: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унитарные предприятия</a:t>
            </a:r>
          </a:p>
          <a:p>
            <a:pPr marL="571500" lvl="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юридические лица, </a:t>
            </a: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уставном капитале которых имеется доля участия Российской Федерации, субъекта Российской Федерации или муниципального образования; </a:t>
            </a:r>
            <a:endParaRPr lang="ru-RU" sz="1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lvl="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которых </a:t>
            </a:r>
            <a:r>
              <a:rPr lang="ru-RU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среднесписочная численность </a:t>
            </a: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работников за предшествующий календарный год </a:t>
            </a:r>
            <a:r>
              <a:rPr lang="ru-RU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превышает 25 человек</a:t>
            </a:r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571500" lvl="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вновь созданные </a:t>
            </a: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организации, у которых среднесписочная численность </a:t>
            </a:r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превышает </a:t>
            </a: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указанный </a:t>
            </a:r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предел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3335" y="5617287"/>
            <a:ext cx="65837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ТОЛЬКО через</a:t>
            </a:r>
            <a:r>
              <a:rPr lang="ru-RU" sz="1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Единую </a:t>
            </a:r>
            <a:r>
              <a:rPr lang="ru-RU" sz="1400" b="1" dirty="0">
                <a:solidFill>
                  <a:srgbClr val="002060"/>
                </a:solidFill>
                <a:latin typeface="Arial Black" panose="020B0A04020102020204" pitchFamily="34" charset="0"/>
              </a:rPr>
              <a:t>цифровую платформу в сфере занятости и трудовых отношений </a:t>
            </a:r>
            <a:r>
              <a:rPr lang="ru-RU" sz="1400" b="1" dirty="0">
                <a:solidFill>
                  <a:srgbClr val="C00000"/>
                </a:solidFill>
                <a:latin typeface="Arial Black" panose="020B0A04020102020204" pitchFamily="34" charset="0"/>
              </a:rPr>
              <a:t>«Работа в России» </a:t>
            </a:r>
            <a:r>
              <a:rPr lang="ru-RU" sz="1400" b="1" dirty="0">
                <a:solidFill>
                  <a:srgbClr val="002060"/>
                </a:solidFill>
                <a:latin typeface="Arial Black" panose="020B0A04020102020204" pitchFamily="34" charset="0"/>
              </a:rPr>
              <a:t>(https://trudvsem.ru)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00849" y="3352838"/>
            <a:ext cx="450452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1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через </a:t>
            </a:r>
            <a:r>
              <a:rPr lang="ru-RU" sz="1400" b="1" dirty="0">
                <a:solidFill>
                  <a:srgbClr val="C00000"/>
                </a:solidFill>
                <a:latin typeface="Arial Black" panose="020B0A04020102020204" pitchFamily="34" charset="0"/>
              </a:rPr>
              <a:t>«Работа в России» </a:t>
            </a:r>
            <a:r>
              <a:rPr lang="ru-RU" sz="1400" b="1" dirty="0">
                <a:solidFill>
                  <a:srgbClr val="002060"/>
                </a:solidFill>
                <a:latin typeface="Arial Black" panose="020B0A04020102020204" pitchFamily="34" charset="0"/>
              </a:rPr>
              <a:t>(https://trudvsem.ru</a:t>
            </a:r>
            <a:r>
              <a:rPr lang="ru-RU" sz="1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) </a:t>
            </a:r>
            <a:endParaRPr lang="ru-RU" sz="14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1400" b="1" dirty="0">
                <a:solidFill>
                  <a:srgbClr val="C00000"/>
                </a:solidFill>
                <a:latin typeface="Arial Black" panose="020B0A04020102020204" pitchFamily="34" charset="0"/>
              </a:rPr>
              <a:t>в центр занятости непосредственно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1400" b="1" dirty="0">
                <a:solidFill>
                  <a:srgbClr val="002060"/>
                </a:solidFill>
                <a:latin typeface="Arial Black" panose="020B0A04020102020204" pitchFamily="34" charset="0"/>
              </a:rPr>
              <a:t>в центр занятости в виде </a:t>
            </a:r>
            <a:r>
              <a:rPr lang="ru-RU" sz="1400" b="1" dirty="0">
                <a:solidFill>
                  <a:srgbClr val="C00000"/>
                </a:solidFill>
                <a:latin typeface="Arial Black" panose="020B0A04020102020204" pitchFamily="34" charset="0"/>
              </a:rPr>
              <a:t>почтового отправления</a:t>
            </a:r>
            <a:r>
              <a:rPr lang="ru-RU" sz="1400" b="1" dirty="0">
                <a:solidFill>
                  <a:srgbClr val="002060"/>
                </a:solidFill>
                <a:latin typeface="Arial Black" panose="020B0A04020102020204" pitchFamily="34" charset="0"/>
              </a:rPr>
              <a:t> с описью вложения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1400" b="1" dirty="0">
                <a:solidFill>
                  <a:srgbClr val="002060"/>
                </a:solidFill>
                <a:latin typeface="Arial Black" panose="020B0A04020102020204" pitchFamily="34" charset="0"/>
              </a:rPr>
              <a:t>в центр занятости в форме электронных документов с использованием </a:t>
            </a:r>
            <a:r>
              <a:rPr lang="ru-RU" sz="1400" b="1" dirty="0">
                <a:solidFill>
                  <a:srgbClr val="C00000"/>
                </a:solidFill>
                <a:latin typeface="Arial Black" panose="020B0A04020102020204" pitchFamily="34" charset="0"/>
              </a:rPr>
              <a:t>Интерактивного портала</a:t>
            </a:r>
            <a:r>
              <a:rPr lang="ru-RU" sz="1400" b="1" dirty="0">
                <a:solidFill>
                  <a:srgbClr val="002060"/>
                </a:solidFill>
                <a:latin typeface="Arial Black" panose="020B0A04020102020204" pitchFamily="34" charset="0"/>
              </a:rPr>
              <a:t> органов занятости населения Тульской области (https://czn.tularegion.ru/)</a:t>
            </a:r>
          </a:p>
        </p:txBody>
      </p:sp>
      <p:sp>
        <p:nvSpPr>
          <p:cNvPr id="11" name="Стрелка вниз 10"/>
          <p:cNvSpPr/>
          <p:nvPr/>
        </p:nvSpPr>
        <p:spPr>
          <a:xfrm rot="2495668">
            <a:off x="4661585" y="2381568"/>
            <a:ext cx="246963" cy="25796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8699861">
            <a:off x="7075186" y="2381123"/>
            <a:ext cx="246963" cy="25796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7144430" y="3118452"/>
            <a:ext cx="246963" cy="242375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978319" y="5373322"/>
            <a:ext cx="246963" cy="273451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77" y="97923"/>
            <a:ext cx="1163990" cy="528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28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1120</TotalTime>
  <Words>236</Words>
  <Application>Microsoft Office PowerPoint</Application>
  <PresentationFormat>Произвольный</PresentationFormat>
  <Paragraphs>23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Широков Дмитрий Валерьевич</cp:lastModifiedBy>
  <cp:revision>124</cp:revision>
  <dcterms:created xsi:type="dcterms:W3CDTF">2019-08-04T16:36:31Z</dcterms:created>
  <dcterms:modified xsi:type="dcterms:W3CDTF">2022-01-28T13:54:16Z</dcterms:modified>
</cp:coreProperties>
</file>