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80" r:id="rId2"/>
    <p:sldId id="282" r:id="rId3"/>
    <p:sldId id="279" r:id="rId4"/>
    <p:sldId id="281" r:id="rId5"/>
  </p:sldIdLst>
  <p:sldSz cx="7200900" cy="72009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041">
          <p15:clr>
            <a:srgbClr val="A4A3A4"/>
          </p15:clr>
        </p15:guide>
        <p15:guide id="2" pos="36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  <a:srgbClr val="CCECFF"/>
    <a:srgbClr val="CCCCFF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82" autoAdjust="0"/>
    <p:restoredTop sz="99187" autoAdjust="0"/>
  </p:normalViewPr>
  <p:slideViewPr>
    <p:cSldViewPr snapToGrid="0">
      <p:cViewPr>
        <p:scale>
          <a:sx n="90" d="100"/>
          <a:sy n="90" d="100"/>
        </p:scale>
        <p:origin x="-2946" y="-210"/>
      </p:cViewPr>
      <p:guideLst>
        <p:guide orient="horz" pos="2268"/>
        <p:guide pos="22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D3860C-252F-4F4D-A8B7-4C8BD9CFF9D4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AA7832-2F39-432E-A429-6201D9FB82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4396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1178482"/>
            <a:ext cx="5400675" cy="2506980"/>
          </a:xfrm>
        </p:spPr>
        <p:txBody>
          <a:bodyPr anchor="b"/>
          <a:lstStyle>
            <a:lvl1pPr algn="ctr">
              <a:defRPr sz="5669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3782140"/>
            <a:ext cx="5400675" cy="1738550"/>
          </a:xfrm>
        </p:spPr>
        <p:txBody>
          <a:bodyPr/>
          <a:lstStyle>
            <a:lvl1pPr marL="0" indent="0" algn="ctr">
              <a:buNone/>
              <a:defRPr sz="2268"/>
            </a:lvl1pPr>
            <a:lvl2pPr marL="432008" indent="0" algn="ctr">
              <a:buNone/>
              <a:defRPr sz="1890"/>
            </a:lvl2pPr>
            <a:lvl3pPr marL="864017" indent="0" algn="ctr">
              <a:buNone/>
              <a:defRPr sz="1701"/>
            </a:lvl3pPr>
            <a:lvl4pPr marL="1296025" indent="0" algn="ctr">
              <a:buNone/>
              <a:defRPr sz="1512"/>
            </a:lvl4pPr>
            <a:lvl5pPr marL="1728033" indent="0" algn="ctr">
              <a:buNone/>
              <a:defRPr sz="1512"/>
            </a:lvl5pPr>
            <a:lvl6pPr marL="2160041" indent="0" algn="ctr">
              <a:buNone/>
              <a:defRPr sz="1512"/>
            </a:lvl6pPr>
            <a:lvl7pPr marL="2592050" indent="0" algn="ctr">
              <a:buNone/>
              <a:defRPr sz="1512"/>
            </a:lvl7pPr>
            <a:lvl8pPr marL="3024058" indent="0" algn="ctr">
              <a:buNone/>
              <a:defRPr sz="1512"/>
            </a:lvl8pPr>
            <a:lvl9pPr marL="3456066" indent="0" algn="ctr">
              <a:buNone/>
              <a:defRPr sz="1512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49BF-8FF6-4DD3-8CB2-FE9840A2ADE8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D226E-C270-4FBB-8792-5801236635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3951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49BF-8FF6-4DD3-8CB2-FE9840A2ADE8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D226E-C270-4FBB-8792-5801236635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4816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53144" y="383382"/>
            <a:ext cx="1552694" cy="610243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062" y="383382"/>
            <a:ext cx="4568071" cy="610243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49BF-8FF6-4DD3-8CB2-FE9840A2ADE8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D226E-C270-4FBB-8792-5801236635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3159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49BF-8FF6-4DD3-8CB2-FE9840A2ADE8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D226E-C270-4FBB-8792-5801236635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9229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312" y="1795226"/>
            <a:ext cx="6210776" cy="2995373"/>
          </a:xfrm>
        </p:spPr>
        <p:txBody>
          <a:bodyPr anchor="b"/>
          <a:lstStyle>
            <a:lvl1pPr>
              <a:defRPr sz="5669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1312" y="4818936"/>
            <a:ext cx="6210776" cy="1575197"/>
          </a:xfrm>
        </p:spPr>
        <p:txBody>
          <a:bodyPr/>
          <a:lstStyle>
            <a:lvl1pPr marL="0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1pPr>
            <a:lvl2pPr marL="432008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2pPr>
            <a:lvl3pPr marL="86401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3pPr>
            <a:lvl4pPr marL="1296025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4pPr>
            <a:lvl5pPr marL="1728033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5pPr>
            <a:lvl6pPr marL="2160041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6pPr>
            <a:lvl7pPr marL="2592050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7pPr>
            <a:lvl8pPr marL="3024058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8pPr>
            <a:lvl9pPr marL="3456066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49BF-8FF6-4DD3-8CB2-FE9840A2ADE8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D226E-C270-4FBB-8792-5801236635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9464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063" y="1916906"/>
            <a:ext cx="3060382" cy="456890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5456" y="1916906"/>
            <a:ext cx="3060382" cy="456890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49BF-8FF6-4DD3-8CB2-FE9840A2ADE8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D226E-C270-4FBB-8792-5801236635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103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000" y="383382"/>
            <a:ext cx="6210776" cy="1391841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6000" y="1765221"/>
            <a:ext cx="3046318" cy="865108"/>
          </a:xfrm>
        </p:spPr>
        <p:txBody>
          <a:bodyPr anchor="b"/>
          <a:lstStyle>
            <a:lvl1pPr marL="0" indent="0">
              <a:buNone/>
              <a:defRPr sz="2268" b="1"/>
            </a:lvl1pPr>
            <a:lvl2pPr marL="432008" indent="0">
              <a:buNone/>
              <a:defRPr sz="1890" b="1"/>
            </a:lvl2pPr>
            <a:lvl3pPr marL="864017" indent="0">
              <a:buNone/>
              <a:defRPr sz="1701" b="1"/>
            </a:lvl3pPr>
            <a:lvl4pPr marL="1296025" indent="0">
              <a:buNone/>
              <a:defRPr sz="1512" b="1"/>
            </a:lvl4pPr>
            <a:lvl5pPr marL="1728033" indent="0">
              <a:buNone/>
              <a:defRPr sz="1512" b="1"/>
            </a:lvl5pPr>
            <a:lvl6pPr marL="2160041" indent="0">
              <a:buNone/>
              <a:defRPr sz="1512" b="1"/>
            </a:lvl6pPr>
            <a:lvl7pPr marL="2592050" indent="0">
              <a:buNone/>
              <a:defRPr sz="1512" b="1"/>
            </a:lvl7pPr>
            <a:lvl8pPr marL="3024058" indent="0">
              <a:buNone/>
              <a:defRPr sz="1512" b="1"/>
            </a:lvl8pPr>
            <a:lvl9pPr marL="3456066" indent="0">
              <a:buNone/>
              <a:defRPr sz="1512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000" y="2630329"/>
            <a:ext cx="3046318" cy="386881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45456" y="1765221"/>
            <a:ext cx="3061320" cy="865108"/>
          </a:xfrm>
        </p:spPr>
        <p:txBody>
          <a:bodyPr anchor="b"/>
          <a:lstStyle>
            <a:lvl1pPr marL="0" indent="0">
              <a:buNone/>
              <a:defRPr sz="2268" b="1"/>
            </a:lvl1pPr>
            <a:lvl2pPr marL="432008" indent="0">
              <a:buNone/>
              <a:defRPr sz="1890" b="1"/>
            </a:lvl2pPr>
            <a:lvl3pPr marL="864017" indent="0">
              <a:buNone/>
              <a:defRPr sz="1701" b="1"/>
            </a:lvl3pPr>
            <a:lvl4pPr marL="1296025" indent="0">
              <a:buNone/>
              <a:defRPr sz="1512" b="1"/>
            </a:lvl4pPr>
            <a:lvl5pPr marL="1728033" indent="0">
              <a:buNone/>
              <a:defRPr sz="1512" b="1"/>
            </a:lvl5pPr>
            <a:lvl6pPr marL="2160041" indent="0">
              <a:buNone/>
              <a:defRPr sz="1512" b="1"/>
            </a:lvl6pPr>
            <a:lvl7pPr marL="2592050" indent="0">
              <a:buNone/>
              <a:defRPr sz="1512" b="1"/>
            </a:lvl7pPr>
            <a:lvl8pPr marL="3024058" indent="0">
              <a:buNone/>
              <a:defRPr sz="1512" b="1"/>
            </a:lvl8pPr>
            <a:lvl9pPr marL="3456066" indent="0">
              <a:buNone/>
              <a:defRPr sz="1512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45456" y="2630329"/>
            <a:ext cx="3061320" cy="386881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49BF-8FF6-4DD3-8CB2-FE9840A2ADE8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D226E-C270-4FBB-8792-5801236635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235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49BF-8FF6-4DD3-8CB2-FE9840A2ADE8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D226E-C270-4FBB-8792-5801236635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6763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49BF-8FF6-4DD3-8CB2-FE9840A2ADE8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D226E-C270-4FBB-8792-5801236635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4161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000" y="480061"/>
            <a:ext cx="2322478" cy="1680210"/>
          </a:xfrm>
        </p:spPr>
        <p:txBody>
          <a:bodyPr anchor="b"/>
          <a:lstStyle>
            <a:lvl1pPr>
              <a:defRPr sz="3024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61321" y="1036797"/>
            <a:ext cx="3645456" cy="5117306"/>
          </a:xfrm>
        </p:spPr>
        <p:txBody>
          <a:bodyPr/>
          <a:lstStyle>
            <a:lvl1pPr>
              <a:defRPr sz="3024"/>
            </a:lvl1pPr>
            <a:lvl2pPr>
              <a:defRPr sz="2646"/>
            </a:lvl2pPr>
            <a:lvl3pPr>
              <a:defRPr sz="2268"/>
            </a:lvl3pPr>
            <a:lvl4pPr>
              <a:defRPr sz="1890"/>
            </a:lvl4pPr>
            <a:lvl5pPr>
              <a:defRPr sz="1890"/>
            </a:lvl5pPr>
            <a:lvl6pPr>
              <a:defRPr sz="1890"/>
            </a:lvl6pPr>
            <a:lvl7pPr>
              <a:defRPr sz="1890"/>
            </a:lvl7pPr>
            <a:lvl8pPr>
              <a:defRPr sz="1890"/>
            </a:lvl8pPr>
            <a:lvl9pPr>
              <a:defRPr sz="189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6000" y="2160269"/>
            <a:ext cx="2322478" cy="4002168"/>
          </a:xfrm>
        </p:spPr>
        <p:txBody>
          <a:bodyPr/>
          <a:lstStyle>
            <a:lvl1pPr marL="0" indent="0">
              <a:buNone/>
              <a:defRPr sz="1512"/>
            </a:lvl1pPr>
            <a:lvl2pPr marL="432008" indent="0">
              <a:buNone/>
              <a:defRPr sz="1323"/>
            </a:lvl2pPr>
            <a:lvl3pPr marL="864017" indent="0">
              <a:buNone/>
              <a:defRPr sz="1134"/>
            </a:lvl3pPr>
            <a:lvl4pPr marL="1296025" indent="0">
              <a:buNone/>
              <a:defRPr sz="945"/>
            </a:lvl4pPr>
            <a:lvl5pPr marL="1728033" indent="0">
              <a:buNone/>
              <a:defRPr sz="945"/>
            </a:lvl5pPr>
            <a:lvl6pPr marL="2160041" indent="0">
              <a:buNone/>
              <a:defRPr sz="945"/>
            </a:lvl6pPr>
            <a:lvl7pPr marL="2592050" indent="0">
              <a:buNone/>
              <a:defRPr sz="945"/>
            </a:lvl7pPr>
            <a:lvl8pPr marL="3024058" indent="0">
              <a:buNone/>
              <a:defRPr sz="945"/>
            </a:lvl8pPr>
            <a:lvl9pPr marL="3456066" indent="0">
              <a:buNone/>
              <a:defRPr sz="94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49BF-8FF6-4DD3-8CB2-FE9840A2ADE8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D226E-C270-4FBB-8792-5801236635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8113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000" y="480061"/>
            <a:ext cx="2322478" cy="1680210"/>
          </a:xfrm>
        </p:spPr>
        <p:txBody>
          <a:bodyPr anchor="b"/>
          <a:lstStyle>
            <a:lvl1pPr>
              <a:defRPr sz="3024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061321" y="1036797"/>
            <a:ext cx="3645456" cy="5117306"/>
          </a:xfrm>
        </p:spPr>
        <p:txBody>
          <a:bodyPr anchor="t"/>
          <a:lstStyle>
            <a:lvl1pPr marL="0" indent="0">
              <a:buNone/>
              <a:defRPr sz="3024"/>
            </a:lvl1pPr>
            <a:lvl2pPr marL="432008" indent="0">
              <a:buNone/>
              <a:defRPr sz="2646"/>
            </a:lvl2pPr>
            <a:lvl3pPr marL="864017" indent="0">
              <a:buNone/>
              <a:defRPr sz="2268"/>
            </a:lvl3pPr>
            <a:lvl4pPr marL="1296025" indent="0">
              <a:buNone/>
              <a:defRPr sz="1890"/>
            </a:lvl4pPr>
            <a:lvl5pPr marL="1728033" indent="0">
              <a:buNone/>
              <a:defRPr sz="1890"/>
            </a:lvl5pPr>
            <a:lvl6pPr marL="2160041" indent="0">
              <a:buNone/>
              <a:defRPr sz="1890"/>
            </a:lvl6pPr>
            <a:lvl7pPr marL="2592050" indent="0">
              <a:buNone/>
              <a:defRPr sz="1890"/>
            </a:lvl7pPr>
            <a:lvl8pPr marL="3024058" indent="0">
              <a:buNone/>
              <a:defRPr sz="1890"/>
            </a:lvl8pPr>
            <a:lvl9pPr marL="3456066" indent="0">
              <a:buNone/>
              <a:defRPr sz="189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6000" y="2160269"/>
            <a:ext cx="2322478" cy="4002168"/>
          </a:xfrm>
        </p:spPr>
        <p:txBody>
          <a:bodyPr/>
          <a:lstStyle>
            <a:lvl1pPr marL="0" indent="0">
              <a:buNone/>
              <a:defRPr sz="1512"/>
            </a:lvl1pPr>
            <a:lvl2pPr marL="432008" indent="0">
              <a:buNone/>
              <a:defRPr sz="1323"/>
            </a:lvl2pPr>
            <a:lvl3pPr marL="864017" indent="0">
              <a:buNone/>
              <a:defRPr sz="1134"/>
            </a:lvl3pPr>
            <a:lvl4pPr marL="1296025" indent="0">
              <a:buNone/>
              <a:defRPr sz="945"/>
            </a:lvl4pPr>
            <a:lvl5pPr marL="1728033" indent="0">
              <a:buNone/>
              <a:defRPr sz="945"/>
            </a:lvl5pPr>
            <a:lvl6pPr marL="2160041" indent="0">
              <a:buNone/>
              <a:defRPr sz="945"/>
            </a:lvl6pPr>
            <a:lvl7pPr marL="2592050" indent="0">
              <a:buNone/>
              <a:defRPr sz="945"/>
            </a:lvl7pPr>
            <a:lvl8pPr marL="3024058" indent="0">
              <a:buNone/>
              <a:defRPr sz="945"/>
            </a:lvl8pPr>
            <a:lvl9pPr marL="3456066" indent="0">
              <a:buNone/>
              <a:defRPr sz="94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49BF-8FF6-4DD3-8CB2-FE9840A2ADE8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D226E-C270-4FBB-8792-5801236635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9532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063" y="383382"/>
            <a:ext cx="6210776" cy="13918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063" y="1916906"/>
            <a:ext cx="6210776" cy="45689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061" y="6674169"/>
            <a:ext cx="1620203" cy="383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4E49BF-8FF6-4DD3-8CB2-FE9840A2ADE8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5299" y="6674169"/>
            <a:ext cx="2430304" cy="383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5636" y="6674169"/>
            <a:ext cx="1620203" cy="383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9D226E-C270-4FBB-8792-5801236635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8385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Рисунок 3"/>
          <p:cNvPicPr/>
          <p:nvPr/>
        </p:nvPicPr>
        <p:blipFill>
          <a:blip r:embed="rId2"/>
          <a:stretch/>
        </p:blipFill>
        <p:spPr>
          <a:xfrm>
            <a:off x="1" y="0"/>
            <a:ext cx="7200053" cy="7199905"/>
          </a:xfrm>
          <a:prstGeom prst="rect">
            <a:avLst/>
          </a:prstGeom>
          <a:ln>
            <a:noFill/>
          </a:ln>
        </p:spPr>
      </p:pic>
      <p:pic>
        <p:nvPicPr>
          <p:cNvPr id="77" name="Picture 5"/>
          <p:cNvPicPr/>
          <p:nvPr/>
        </p:nvPicPr>
        <p:blipFill>
          <a:blip r:embed="rId3"/>
          <a:srcRect l="18222" t="23817" r="51833" b="38652"/>
          <a:stretch/>
        </p:blipFill>
        <p:spPr>
          <a:xfrm>
            <a:off x="62770" y="84675"/>
            <a:ext cx="7093477" cy="7058333"/>
          </a:xfrm>
          <a:prstGeom prst="rect">
            <a:avLst/>
          </a:prstGeom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2184977" y="190761"/>
            <a:ext cx="48600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srgbClr val="CC33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Информация для работодателей </a:t>
            </a:r>
            <a:r>
              <a:rPr lang="ru-RU" sz="1400" b="1" i="1" dirty="0" smtClean="0">
                <a:solidFill>
                  <a:srgbClr val="CC33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по </a:t>
            </a:r>
            <a:r>
              <a:rPr lang="ru-RU" sz="1400" b="1" i="1" dirty="0">
                <a:solidFill>
                  <a:srgbClr val="CC33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исполнению с 1 января 2022 года </a:t>
            </a:r>
            <a:endParaRPr lang="ru-RU" sz="1400" b="1" i="1" dirty="0" smtClean="0">
              <a:solidFill>
                <a:srgbClr val="CC330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lvl="0" algn="r"/>
            <a:r>
              <a:rPr lang="ru-RU" sz="1400" b="1" i="1" dirty="0" smtClean="0">
                <a:solidFill>
                  <a:srgbClr val="CC33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обязанности </a:t>
            </a:r>
            <a:r>
              <a:rPr lang="ru-RU" sz="1400" b="1" i="1" dirty="0">
                <a:solidFill>
                  <a:srgbClr val="CC33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по предоставлению информации </a:t>
            </a:r>
            <a:r>
              <a:rPr lang="ru-RU" sz="1400" b="1" i="1" dirty="0" smtClean="0">
                <a:solidFill>
                  <a:srgbClr val="CC33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в </a:t>
            </a:r>
            <a:r>
              <a:rPr lang="ru-RU" sz="1400" b="1" i="1" dirty="0">
                <a:solidFill>
                  <a:srgbClr val="CC33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органы службы </a:t>
            </a:r>
            <a:r>
              <a:rPr lang="ru-RU" sz="1400" b="1" i="1" dirty="0" smtClean="0">
                <a:solidFill>
                  <a:srgbClr val="CC33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занятости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29472" y="6401464"/>
            <a:ext cx="7026775" cy="6542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ts val="1800"/>
              </a:lnSpc>
              <a:spcBef>
                <a:spcPts val="600"/>
              </a:spcBef>
            </a:pPr>
            <a:r>
              <a:rPr lang="ru-RU" sz="2400" b="1" dirty="0" smtClean="0">
                <a:solidFill>
                  <a:srgbClr val="CC33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КТО обязан предоставлять? </a:t>
            </a:r>
          </a:p>
          <a:p>
            <a:pPr lvl="0">
              <a:lnSpc>
                <a:spcPts val="1800"/>
              </a:lnSpc>
              <a:spcBef>
                <a:spcPts val="600"/>
              </a:spcBef>
            </a:pPr>
            <a:r>
              <a:rPr lang="ru-RU" sz="2400" b="1" dirty="0" smtClean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                                   </a:t>
            </a:r>
            <a:r>
              <a:rPr lang="ru-RU" sz="2400" b="1" u="sng" dirty="0" smtClean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ВСЕ</a:t>
            </a:r>
            <a:r>
              <a:rPr lang="ru-RU" sz="2400" b="1" dirty="0" smtClean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работодатели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9472" y="1329498"/>
            <a:ext cx="677105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ts val="1800"/>
              </a:lnSpc>
              <a:spcBef>
                <a:spcPts val="600"/>
              </a:spcBef>
            </a:pPr>
            <a:r>
              <a:rPr lang="ru-RU" sz="2400" b="1" dirty="0" smtClean="0">
                <a:solidFill>
                  <a:srgbClr val="CC33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ЧТО необходимо предоставлять? </a:t>
            </a:r>
          </a:p>
          <a:p>
            <a:pPr lvl="0">
              <a:lnSpc>
                <a:spcPts val="1800"/>
              </a:lnSpc>
              <a:spcBef>
                <a:spcPts val="600"/>
              </a:spcBef>
            </a:pPr>
            <a:r>
              <a:rPr lang="ru-RU" sz="2400" b="1" dirty="0" smtClean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                             ИНФОРМАЦИЮ:</a:t>
            </a:r>
            <a:endParaRPr lang="ru-RU" sz="2400" b="1" dirty="0">
              <a:solidFill>
                <a:srgbClr val="00206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39" y="190761"/>
            <a:ext cx="1437782" cy="65232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035692" y="5011089"/>
            <a:ext cx="500935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400" b="1" dirty="0" smtClean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- о </a:t>
            </a:r>
            <a:r>
              <a:rPr lang="ru-RU" sz="1400" b="1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созданных или выделенных </a:t>
            </a:r>
            <a:r>
              <a:rPr lang="ru-RU" sz="1400" b="1" dirty="0">
                <a:solidFill>
                  <a:srgbClr val="CC33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рабочих местах для </a:t>
            </a:r>
            <a:r>
              <a:rPr lang="ru-RU" sz="1400" b="1" dirty="0" smtClean="0">
                <a:solidFill>
                  <a:srgbClr val="CC33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трудоустройства  </a:t>
            </a:r>
            <a:r>
              <a:rPr lang="ru-RU" sz="1400" b="1" dirty="0">
                <a:solidFill>
                  <a:srgbClr val="CC33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инвалидов </a:t>
            </a:r>
            <a:r>
              <a:rPr lang="ru-RU" sz="1400" b="1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в соответствии с установленной квотой </a:t>
            </a:r>
            <a:endParaRPr lang="ru-RU" sz="1400" b="1" dirty="0" smtClean="0">
              <a:solidFill>
                <a:srgbClr val="00206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lvl="0"/>
            <a:r>
              <a:rPr lang="ru-RU" sz="1400" b="1" dirty="0" smtClean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и </a:t>
            </a:r>
            <a:r>
              <a:rPr lang="ru-RU" sz="1400" b="1" dirty="0" smtClean="0">
                <a:solidFill>
                  <a:srgbClr val="CC33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о </a:t>
            </a:r>
            <a:r>
              <a:rPr lang="ru-RU" sz="1400" b="1" dirty="0">
                <a:solidFill>
                  <a:srgbClr val="CC33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выполнении квоты </a:t>
            </a:r>
            <a:r>
              <a:rPr lang="ru-RU" sz="1400" b="1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для приема на работу инвалидов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159419" y="3995980"/>
            <a:ext cx="38856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600" b="1" dirty="0" smtClean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- о </a:t>
            </a:r>
            <a:r>
              <a:rPr lang="ru-RU" sz="1600" b="1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наличии </a:t>
            </a:r>
            <a:r>
              <a:rPr lang="ru-RU" sz="1600" b="1" dirty="0">
                <a:solidFill>
                  <a:srgbClr val="CC33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свободных рабочих мест</a:t>
            </a:r>
            <a:r>
              <a:rPr lang="ru-RU" sz="1600" b="1" dirty="0">
                <a:solidFill>
                  <a:srgbClr val="C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и вакантных </a:t>
            </a:r>
            <a:r>
              <a:rPr lang="ru-RU" sz="1600" b="1" dirty="0" smtClean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должностей </a:t>
            </a:r>
            <a:r>
              <a:rPr lang="ru-RU" sz="1600" b="1" dirty="0" smtClean="0">
                <a:solidFill>
                  <a:srgbClr val="CC33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(имеющиеся вакансии)</a:t>
            </a:r>
            <a:endParaRPr lang="ru-RU" sz="1600" b="1" dirty="0">
              <a:solidFill>
                <a:srgbClr val="CC330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38689" y="3079156"/>
            <a:ext cx="52622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400" b="1" dirty="0" smtClean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- необходимую </a:t>
            </a:r>
            <a:r>
              <a:rPr lang="ru-RU" sz="1400" b="1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для </a:t>
            </a:r>
            <a:r>
              <a:rPr lang="ru-RU" sz="1400" b="1" dirty="0" smtClean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осуществления </a:t>
            </a:r>
            <a:r>
              <a:rPr lang="ru-RU" sz="1400" b="1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деятельности по </a:t>
            </a:r>
            <a:r>
              <a:rPr lang="ru-RU" sz="1400" b="1" dirty="0" smtClean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профессиональной  </a:t>
            </a:r>
            <a:r>
              <a:rPr lang="ru-RU" sz="1400" b="1" dirty="0">
                <a:solidFill>
                  <a:srgbClr val="CC33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реабилитации и содействию занятости инвалидов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159420" y="1960439"/>
            <a:ext cx="38856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600" b="1" dirty="0" smtClean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- о </a:t>
            </a:r>
            <a:r>
              <a:rPr lang="ru-RU" sz="1600" b="1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применении процедур о несостоятельности </a:t>
            </a:r>
            <a:r>
              <a:rPr lang="ru-RU" sz="1600" b="1" dirty="0">
                <a:solidFill>
                  <a:srgbClr val="CC33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(банкротстве)</a:t>
            </a: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8166" y="2005792"/>
            <a:ext cx="1180216" cy="821345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52" y="2987369"/>
            <a:ext cx="1207837" cy="922239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8167" y="3984232"/>
            <a:ext cx="1180215" cy="875086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52" y="5092995"/>
            <a:ext cx="1232030" cy="967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397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Рисунок 3"/>
          <p:cNvPicPr/>
          <p:nvPr/>
        </p:nvPicPr>
        <p:blipFill>
          <a:blip r:embed="rId2"/>
          <a:stretch/>
        </p:blipFill>
        <p:spPr>
          <a:xfrm>
            <a:off x="1" y="0"/>
            <a:ext cx="7200053" cy="7199905"/>
          </a:xfrm>
          <a:prstGeom prst="rect">
            <a:avLst/>
          </a:prstGeom>
          <a:ln>
            <a:noFill/>
          </a:ln>
        </p:spPr>
      </p:pic>
      <p:pic>
        <p:nvPicPr>
          <p:cNvPr id="77" name="Picture 5"/>
          <p:cNvPicPr/>
          <p:nvPr/>
        </p:nvPicPr>
        <p:blipFill>
          <a:blip r:embed="rId3"/>
          <a:srcRect l="18222" t="23817" r="51833" b="38652"/>
          <a:stretch/>
        </p:blipFill>
        <p:spPr>
          <a:xfrm>
            <a:off x="62770" y="84675"/>
            <a:ext cx="7093477" cy="7058333"/>
          </a:xfrm>
          <a:prstGeom prst="rect">
            <a:avLst/>
          </a:prstGeom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2095174" y="179743"/>
            <a:ext cx="49712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srgbClr val="CC33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Информация для работодателей </a:t>
            </a:r>
            <a:r>
              <a:rPr lang="ru-RU" sz="1400" b="1" i="1" dirty="0" smtClean="0">
                <a:solidFill>
                  <a:srgbClr val="CC33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по </a:t>
            </a:r>
            <a:r>
              <a:rPr lang="ru-RU" sz="1400" b="1" i="1" dirty="0">
                <a:solidFill>
                  <a:srgbClr val="CC33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исполнению с 1 января 2022 года </a:t>
            </a:r>
            <a:endParaRPr lang="ru-RU" sz="1400" b="1" i="1" dirty="0" smtClean="0">
              <a:solidFill>
                <a:srgbClr val="CC330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lvl="0" algn="r"/>
            <a:r>
              <a:rPr lang="ru-RU" sz="1400" b="1" i="1" dirty="0" smtClean="0">
                <a:solidFill>
                  <a:srgbClr val="CC33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обязанности </a:t>
            </a:r>
            <a:r>
              <a:rPr lang="ru-RU" sz="1400" b="1" i="1" dirty="0">
                <a:solidFill>
                  <a:srgbClr val="CC33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по предоставлению информации </a:t>
            </a:r>
            <a:r>
              <a:rPr lang="ru-RU" sz="1400" b="1" i="1" dirty="0" smtClean="0">
                <a:solidFill>
                  <a:srgbClr val="CC33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в </a:t>
            </a:r>
            <a:r>
              <a:rPr lang="ru-RU" sz="1400" b="1" i="1" dirty="0">
                <a:solidFill>
                  <a:srgbClr val="CC33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органы службы </a:t>
            </a:r>
            <a:r>
              <a:rPr lang="ru-RU" sz="1400" b="1" i="1" dirty="0" smtClean="0">
                <a:solidFill>
                  <a:srgbClr val="CC33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занятости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2770" y="1574311"/>
            <a:ext cx="6936879" cy="346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ts val="1800"/>
              </a:lnSpc>
              <a:spcBef>
                <a:spcPts val="600"/>
              </a:spcBef>
            </a:pPr>
            <a:r>
              <a:rPr lang="ru-RU" sz="2400" b="1" dirty="0" smtClean="0">
                <a:solidFill>
                  <a:srgbClr val="CC33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Чем установлено?</a:t>
            </a:r>
            <a:r>
              <a:rPr lang="ru-RU" sz="2400" b="1" dirty="0" smtClean="0">
                <a:solidFill>
                  <a:srgbClr val="C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2651" y="2140598"/>
            <a:ext cx="6817676" cy="423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1600" b="1" dirty="0" smtClean="0">
                <a:solidFill>
                  <a:srgbClr val="CC3300"/>
                </a:solidFill>
                <a:latin typeface="Arial Black" panose="020B0A04020102020204" pitchFamily="34" charset="0"/>
              </a:rPr>
              <a:t>Обязанность</a:t>
            </a:r>
            <a:r>
              <a:rPr lang="ru-RU" sz="16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представления информации установлена пунктом  </a:t>
            </a:r>
            <a:r>
              <a:rPr lang="ru-RU" sz="1600" b="1" dirty="0">
                <a:solidFill>
                  <a:srgbClr val="002060"/>
                </a:solidFill>
                <a:latin typeface="Arial Black" panose="020B0A04020102020204" pitchFamily="34" charset="0"/>
              </a:rPr>
              <a:t>3 статьи 25 </a:t>
            </a:r>
            <a:r>
              <a:rPr lang="ru-RU" sz="1600" b="1" dirty="0">
                <a:solidFill>
                  <a:srgbClr val="CC3300"/>
                </a:solidFill>
                <a:latin typeface="Arial Black" panose="020B0A04020102020204" pitchFamily="34" charset="0"/>
              </a:rPr>
              <a:t>Закона </a:t>
            </a:r>
            <a:r>
              <a:rPr lang="ru-RU" sz="1600" b="1" dirty="0">
                <a:solidFill>
                  <a:srgbClr val="002060"/>
                </a:solidFill>
                <a:latin typeface="Arial Black" panose="020B0A04020102020204" pitchFamily="34" charset="0"/>
              </a:rPr>
              <a:t>Российской Федерации </a:t>
            </a:r>
            <a:r>
              <a:rPr lang="ru-RU" sz="16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«</a:t>
            </a:r>
            <a:r>
              <a:rPr lang="ru-RU" sz="1600" b="1" dirty="0" smtClean="0">
                <a:solidFill>
                  <a:srgbClr val="CC3300"/>
                </a:solidFill>
                <a:latin typeface="Arial Black" panose="020B0A04020102020204" pitchFamily="34" charset="0"/>
              </a:rPr>
              <a:t>О </a:t>
            </a:r>
            <a:r>
              <a:rPr lang="ru-RU" sz="1600" b="1" dirty="0">
                <a:solidFill>
                  <a:srgbClr val="CC3300"/>
                </a:solidFill>
                <a:latin typeface="Arial Black" panose="020B0A04020102020204" pitchFamily="34" charset="0"/>
              </a:rPr>
              <a:t>занятости населения </a:t>
            </a:r>
            <a:r>
              <a:rPr lang="ru-RU" sz="1600" b="1" dirty="0">
                <a:solidFill>
                  <a:srgbClr val="002060"/>
                </a:solidFill>
                <a:latin typeface="Arial Black" panose="020B0A04020102020204" pitchFamily="34" charset="0"/>
              </a:rPr>
              <a:t>в Российской </a:t>
            </a:r>
            <a:r>
              <a:rPr lang="ru-RU" sz="16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Федерации»</a:t>
            </a: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1600" b="1" dirty="0" smtClean="0">
                <a:solidFill>
                  <a:srgbClr val="CC3300"/>
                </a:solidFill>
                <a:latin typeface="Arial Black" panose="020B0A04020102020204" pitchFamily="34" charset="0"/>
              </a:rPr>
              <a:t> </a:t>
            </a:r>
            <a:r>
              <a:rPr lang="ru-RU" sz="1600" b="1" dirty="0" smtClean="0">
                <a:solidFill>
                  <a:srgbClr val="CC3300"/>
                </a:solidFill>
                <a:latin typeface="Arial Black" panose="020B0A04020102020204" pitchFamily="34" charset="0"/>
              </a:rPr>
              <a:t>Порядок </a:t>
            </a:r>
            <a:r>
              <a:rPr lang="ru-RU" sz="16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предоставления информации определен </a:t>
            </a:r>
            <a:r>
              <a:rPr lang="ru-RU" sz="1600" b="1" dirty="0" smtClean="0">
                <a:solidFill>
                  <a:srgbClr val="CC3300"/>
                </a:solidFill>
                <a:latin typeface="Arial Black" panose="020B0A04020102020204" pitchFamily="34" charset="0"/>
              </a:rPr>
              <a:t>Постановлением</a:t>
            </a:r>
            <a:r>
              <a:rPr lang="ru-RU" sz="16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</a:t>
            </a:r>
            <a:r>
              <a:rPr lang="ru-RU" sz="1600" b="1" dirty="0">
                <a:solidFill>
                  <a:srgbClr val="002060"/>
                </a:solidFill>
                <a:latin typeface="Arial Black" panose="020B0A04020102020204" pitchFamily="34" charset="0"/>
              </a:rPr>
              <a:t>Правительства </a:t>
            </a:r>
            <a:r>
              <a:rPr lang="ru-RU" sz="16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Российской Федерации </a:t>
            </a:r>
            <a:r>
              <a:rPr lang="ru-RU" sz="1600" b="1" dirty="0">
                <a:solidFill>
                  <a:srgbClr val="002060"/>
                </a:solidFill>
                <a:latin typeface="Arial Black" panose="020B0A04020102020204" pitchFamily="34" charset="0"/>
              </a:rPr>
              <a:t>от </a:t>
            </a:r>
            <a:r>
              <a:rPr lang="ru-RU" sz="1600" b="1" dirty="0">
                <a:solidFill>
                  <a:srgbClr val="CC3300"/>
                </a:solidFill>
                <a:latin typeface="Arial Black" panose="020B0A04020102020204" pitchFamily="34" charset="0"/>
              </a:rPr>
              <a:t>30.12.2021 </a:t>
            </a:r>
            <a:r>
              <a:rPr lang="ru-RU" sz="1600" b="1" dirty="0" smtClean="0">
                <a:solidFill>
                  <a:srgbClr val="CC3300"/>
                </a:solidFill>
                <a:latin typeface="Arial Black" panose="020B0A04020102020204" pitchFamily="34" charset="0"/>
              </a:rPr>
              <a:t>№ 2576 </a:t>
            </a:r>
            <a:r>
              <a:rPr lang="ru-RU" sz="16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«О </a:t>
            </a:r>
            <a:r>
              <a:rPr lang="ru-RU" sz="1600" b="1" dirty="0">
                <a:solidFill>
                  <a:srgbClr val="002060"/>
                </a:solidFill>
                <a:latin typeface="Arial Black" panose="020B0A04020102020204" pitchFamily="34" charset="0"/>
              </a:rPr>
              <a:t>порядке представления работодателем сведений и информации, предусмотренных пунктом 3 статьи 25 Закона Российской Федерации </a:t>
            </a:r>
            <a:r>
              <a:rPr lang="ru-RU" sz="16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«О </a:t>
            </a:r>
            <a:r>
              <a:rPr lang="ru-RU" sz="1600" b="1" dirty="0">
                <a:solidFill>
                  <a:srgbClr val="002060"/>
                </a:solidFill>
                <a:latin typeface="Arial Black" panose="020B0A04020102020204" pitchFamily="34" charset="0"/>
              </a:rPr>
              <a:t>занятости населения в Российской </a:t>
            </a:r>
            <a:r>
              <a:rPr lang="ru-RU" sz="16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Федерации»</a:t>
            </a:r>
            <a:endParaRPr lang="ru-RU" sz="1600" b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39" y="190761"/>
            <a:ext cx="1437782" cy="652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790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Рисунок 3"/>
          <p:cNvPicPr/>
          <p:nvPr/>
        </p:nvPicPr>
        <p:blipFill>
          <a:blip r:embed="rId2"/>
          <a:stretch/>
        </p:blipFill>
        <p:spPr>
          <a:xfrm>
            <a:off x="1" y="0"/>
            <a:ext cx="7200053" cy="7199905"/>
          </a:xfrm>
          <a:prstGeom prst="rect">
            <a:avLst/>
          </a:prstGeom>
          <a:ln>
            <a:noFill/>
          </a:ln>
        </p:spPr>
      </p:pic>
      <p:pic>
        <p:nvPicPr>
          <p:cNvPr id="77" name="Picture 5"/>
          <p:cNvPicPr/>
          <p:nvPr/>
        </p:nvPicPr>
        <p:blipFill>
          <a:blip r:embed="rId3"/>
          <a:srcRect l="18222" t="23817" r="51833" b="38652"/>
          <a:stretch/>
        </p:blipFill>
        <p:spPr>
          <a:xfrm>
            <a:off x="62770" y="84675"/>
            <a:ext cx="7093477" cy="7058333"/>
          </a:xfrm>
          <a:prstGeom prst="rect">
            <a:avLst/>
          </a:prstGeom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2042343" y="232953"/>
            <a:ext cx="49712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srgbClr val="CC33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Информация для работодателей </a:t>
            </a:r>
            <a:r>
              <a:rPr lang="ru-RU" sz="1400" b="1" i="1" dirty="0" smtClean="0">
                <a:solidFill>
                  <a:srgbClr val="CC33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по </a:t>
            </a:r>
            <a:r>
              <a:rPr lang="ru-RU" sz="1400" b="1" i="1" dirty="0">
                <a:solidFill>
                  <a:srgbClr val="CC33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исполнению с 1 января 2022 года </a:t>
            </a:r>
            <a:endParaRPr lang="ru-RU" sz="1400" b="1" i="1" dirty="0" smtClean="0">
              <a:solidFill>
                <a:srgbClr val="CC330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lvl="0" algn="r"/>
            <a:r>
              <a:rPr lang="ru-RU" sz="1400" b="1" i="1" dirty="0" smtClean="0">
                <a:solidFill>
                  <a:srgbClr val="CC33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обязанности </a:t>
            </a:r>
            <a:r>
              <a:rPr lang="ru-RU" sz="1400" b="1" i="1" dirty="0">
                <a:solidFill>
                  <a:srgbClr val="CC33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по предоставлению информации </a:t>
            </a:r>
            <a:r>
              <a:rPr lang="ru-RU" sz="1400" b="1" i="1" dirty="0" smtClean="0">
                <a:solidFill>
                  <a:srgbClr val="CC33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в </a:t>
            </a:r>
            <a:r>
              <a:rPr lang="ru-RU" sz="1400" b="1" i="1" dirty="0">
                <a:solidFill>
                  <a:srgbClr val="CC33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органы службы </a:t>
            </a:r>
            <a:r>
              <a:rPr lang="ru-RU" sz="1400" b="1" i="1" dirty="0" smtClean="0">
                <a:solidFill>
                  <a:srgbClr val="CC33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занятости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4957" y="1335040"/>
            <a:ext cx="693687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ts val="1800"/>
              </a:lnSpc>
              <a:spcBef>
                <a:spcPts val="600"/>
              </a:spcBef>
            </a:pPr>
            <a:r>
              <a:rPr lang="ru-RU" sz="2400" b="1" dirty="0" smtClean="0">
                <a:solidFill>
                  <a:srgbClr val="C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КАК предоставлять информацию?</a:t>
            </a:r>
          </a:p>
          <a:p>
            <a:pPr lvl="0" algn="ctr">
              <a:lnSpc>
                <a:spcPts val="1800"/>
              </a:lnSpc>
              <a:spcBef>
                <a:spcPts val="600"/>
              </a:spcBef>
            </a:pPr>
            <a:r>
              <a:rPr lang="ru-RU" sz="2400" b="1" dirty="0" smtClean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В зависимости от работодателя </a:t>
            </a:r>
            <a:r>
              <a:rPr lang="ru-RU" sz="2400" b="1" dirty="0" smtClean="0">
                <a:solidFill>
                  <a:srgbClr val="C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endParaRPr lang="ru-RU" sz="2400" b="1" dirty="0">
              <a:solidFill>
                <a:srgbClr val="C0000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058" y="2093572"/>
            <a:ext cx="7200899" cy="35855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C3300"/>
                </a:solidFill>
                <a:latin typeface="Arial Black" panose="020B0A04020102020204" pitchFamily="34" charset="0"/>
              </a:rPr>
              <a:t>1. </a:t>
            </a:r>
            <a:r>
              <a:rPr lang="ru-RU" sz="20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Работодатели:</a:t>
            </a:r>
          </a:p>
          <a:p>
            <a:pPr algn="ctr"/>
            <a:endParaRPr lang="ru-RU" sz="1400" b="1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1400" dirty="0" smtClean="0">
                <a:solidFill>
                  <a:srgbClr val="CC33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органы государственной </a:t>
            </a:r>
            <a:r>
              <a:rPr lang="ru-RU" sz="1400" dirty="0">
                <a:solidFill>
                  <a:srgbClr val="CC33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власти </a:t>
            </a:r>
            <a:r>
              <a:rPr lang="ru-RU" sz="1400" dirty="0" smtClean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Российской Федерации и органы </a:t>
            </a:r>
            <a:r>
              <a:rPr lang="ru-RU" sz="1400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государственной власти субъектов Российской </a:t>
            </a:r>
            <a:r>
              <a:rPr lang="ru-RU" sz="1400" dirty="0" smtClean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Федерации</a:t>
            </a: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1400" dirty="0" smtClean="0">
                <a:solidFill>
                  <a:srgbClr val="CC33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органы </a:t>
            </a:r>
            <a:r>
              <a:rPr lang="ru-RU" sz="1400" dirty="0">
                <a:solidFill>
                  <a:srgbClr val="CC33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местного </a:t>
            </a:r>
            <a:r>
              <a:rPr lang="ru-RU" sz="1400" dirty="0" smtClean="0">
                <a:solidFill>
                  <a:srgbClr val="CC33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самоуправления</a:t>
            </a: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1400" dirty="0" smtClean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государственные и муниципальные </a:t>
            </a:r>
            <a:r>
              <a:rPr lang="ru-RU" sz="1400" dirty="0" smtClean="0">
                <a:solidFill>
                  <a:srgbClr val="CC33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учреждения</a:t>
            </a:r>
            <a:r>
              <a:rPr lang="ru-RU" sz="1400" dirty="0" smtClean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и </a:t>
            </a:r>
            <a:r>
              <a:rPr lang="ru-RU" sz="1400" dirty="0" smtClean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унитарные предприятия</a:t>
            </a: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1400" dirty="0" smtClean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юридические лица, </a:t>
            </a:r>
            <a:r>
              <a:rPr lang="ru-RU" sz="1400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в уставном капитале которых имеется </a:t>
            </a:r>
            <a:r>
              <a:rPr lang="ru-RU" sz="1400" dirty="0">
                <a:solidFill>
                  <a:srgbClr val="CC33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доля участия</a:t>
            </a:r>
            <a:r>
              <a:rPr lang="ru-RU" sz="1400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Российской Федерации, субъекта Российской Федерации или муниципального образования; </a:t>
            </a:r>
            <a:endParaRPr lang="ru-RU" sz="1400" dirty="0" smtClean="0">
              <a:solidFill>
                <a:srgbClr val="00206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1400" dirty="0" smtClean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у </a:t>
            </a:r>
            <a:r>
              <a:rPr lang="ru-RU" sz="1400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которых </a:t>
            </a:r>
            <a:r>
              <a:rPr lang="ru-RU" sz="1400" dirty="0">
                <a:solidFill>
                  <a:srgbClr val="CC33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среднесписочная численность </a:t>
            </a:r>
            <a:r>
              <a:rPr lang="ru-RU" sz="1400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работников за предшествующий календарный год </a:t>
            </a:r>
            <a:r>
              <a:rPr lang="ru-RU" sz="1400" dirty="0">
                <a:solidFill>
                  <a:srgbClr val="CC33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превышает 25 </a:t>
            </a:r>
            <a:r>
              <a:rPr lang="ru-RU" sz="1400" dirty="0" smtClean="0">
                <a:solidFill>
                  <a:srgbClr val="CC33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человек</a:t>
            </a:r>
            <a:r>
              <a:rPr lang="ru-RU" sz="1400" dirty="0" smtClean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;</a:t>
            </a: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1400" dirty="0" smtClean="0">
                <a:solidFill>
                  <a:srgbClr val="CC33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вновь созданные </a:t>
            </a:r>
            <a:r>
              <a:rPr lang="ru-RU" sz="1400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организации, у которых среднесписочная численность </a:t>
            </a:r>
            <a:r>
              <a:rPr lang="ru-RU" sz="1400" dirty="0" smtClean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превышает </a:t>
            </a:r>
            <a:r>
              <a:rPr lang="ru-RU" sz="1400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указанный </a:t>
            </a:r>
            <a:r>
              <a:rPr lang="ru-RU" sz="1400" dirty="0" smtClean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предел</a:t>
            </a:r>
            <a:endParaRPr lang="ru-RU" sz="1400" dirty="0">
              <a:solidFill>
                <a:srgbClr val="00206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8559" y="6178457"/>
            <a:ext cx="72009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CC3300"/>
                </a:solidFill>
                <a:latin typeface="Arial Black" panose="020B0A04020102020204" pitchFamily="34" charset="0"/>
              </a:rPr>
              <a:t>с 01.01.2022 представляют информацию ТОЛЬКО через </a:t>
            </a:r>
          </a:p>
          <a:p>
            <a:pPr algn="ctr"/>
            <a:r>
              <a:rPr lang="ru-RU" sz="1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Единую </a:t>
            </a:r>
            <a:r>
              <a:rPr lang="ru-RU" sz="1200" b="1" dirty="0">
                <a:solidFill>
                  <a:srgbClr val="002060"/>
                </a:solidFill>
                <a:latin typeface="Arial Black" panose="020B0A04020102020204" pitchFamily="34" charset="0"/>
              </a:rPr>
              <a:t>цифровую платформу в сфере занятости и трудовых отношений </a:t>
            </a:r>
            <a:endParaRPr lang="ru-RU" sz="1200" b="1" dirty="0" smtClean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b="1" dirty="0" smtClean="0">
                <a:solidFill>
                  <a:srgbClr val="CC3300"/>
                </a:solidFill>
                <a:latin typeface="Arial Black" panose="020B0A04020102020204" pitchFamily="34" charset="0"/>
              </a:rPr>
              <a:t>«</a:t>
            </a:r>
            <a:r>
              <a:rPr lang="ru-RU" b="1" dirty="0">
                <a:solidFill>
                  <a:srgbClr val="CC3300"/>
                </a:solidFill>
                <a:latin typeface="Arial Black" panose="020B0A04020102020204" pitchFamily="34" charset="0"/>
              </a:rPr>
              <a:t>Работа в России»</a:t>
            </a:r>
            <a:r>
              <a:rPr lang="ru-RU" b="1" dirty="0">
                <a:solidFill>
                  <a:srgbClr val="C00000"/>
                </a:solidFill>
                <a:latin typeface="Arial Black" panose="020B0A04020102020204" pitchFamily="34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Arial Black" panose="020B0A04020102020204" pitchFamily="34" charset="0"/>
              </a:rPr>
              <a:t>(https://trudvsem.ru)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39" y="190761"/>
            <a:ext cx="1437782" cy="652327"/>
          </a:xfrm>
          <a:prstGeom prst="rect">
            <a:avLst/>
          </a:prstGeom>
        </p:spPr>
      </p:pic>
      <p:sp>
        <p:nvSpPr>
          <p:cNvPr id="6" name="Стрелка вниз 5"/>
          <p:cNvSpPr/>
          <p:nvPr/>
        </p:nvSpPr>
        <p:spPr>
          <a:xfrm>
            <a:off x="3450019" y="5771178"/>
            <a:ext cx="318977" cy="349491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7929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Рисунок 3"/>
          <p:cNvPicPr/>
          <p:nvPr/>
        </p:nvPicPr>
        <p:blipFill>
          <a:blip r:embed="rId2"/>
          <a:stretch/>
        </p:blipFill>
        <p:spPr>
          <a:xfrm>
            <a:off x="1" y="0"/>
            <a:ext cx="7200053" cy="7199905"/>
          </a:xfrm>
          <a:prstGeom prst="rect">
            <a:avLst/>
          </a:prstGeom>
          <a:ln>
            <a:noFill/>
          </a:ln>
        </p:spPr>
      </p:pic>
      <p:pic>
        <p:nvPicPr>
          <p:cNvPr id="77" name="Picture 5"/>
          <p:cNvPicPr/>
          <p:nvPr/>
        </p:nvPicPr>
        <p:blipFill>
          <a:blip r:embed="rId3"/>
          <a:srcRect l="18222" t="23817" r="51833" b="38652"/>
          <a:stretch/>
        </p:blipFill>
        <p:spPr>
          <a:xfrm>
            <a:off x="30871" y="63409"/>
            <a:ext cx="7093477" cy="7058333"/>
          </a:xfrm>
          <a:prstGeom prst="rect">
            <a:avLst/>
          </a:prstGeom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2095174" y="179743"/>
            <a:ext cx="49712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srgbClr val="CC33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Информация для работодателей </a:t>
            </a:r>
            <a:r>
              <a:rPr lang="ru-RU" sz="1400" b="1" i="1" dirty="0" smtClean="0">
                <a:solidFill>
                  <a:srgbClr val="CC33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по </a:t>
            </a:r>
            <a:r>
              <a:rPr lang="ru-RU" sz="1400" b="1" i="1" dirty="0">
                <a:solidFill>
                  <a:srgbClr val="CC33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исполнению с 1 января 2022 года </a:t>
            </a:r>
            <a:endParaRPr lang="ru-RU" sz="1400" b="1" i="1" dirty="0" smtClean="0">
              <a:solidFill>
                <a:srgbClr val="CC330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lvl="0" algn="r"/>
            <a:r>
              <a:rPr lang="ru-RU" sz="1400" b="1" i="1" dirty="0" smtClean="0">
                <a:solidFill>
                  <a:srgbClr val="CC33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обязанности </a:t>
            </a:r>
            <a:r>
              <a:rPr lang="ru-RU" sz="1400" b="1" i="1" dirty="0">
                <a:solidFill>
                  <a:srgbClr val="CC33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по предоставлению информации </a:t>
            </a:r>
            <a:r>
              <a:rPr lang="ru-RU" sz="1400" b="1" i="1" dirty="0" smtClean="0">
                <a:solidFill>
                  <a:srgbClr val="CC33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в </a:t>
            </a:r>
            <a:r>
              <a:rPr lang="ru-RU" sz="1400" b="1" i="1" dirty="0">
                <a:solidFill>
                  <a:srgbClr val="CC33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органы службы </a:t>
            </a:r>
            <a:r>
              <a:rPr lang="ru-RU" sz="1400" b="1" i="1" dirty="0" smtClean="0">
                <a:solidFill>
                  <a:srgbClr val="CC33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занятости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92976" y="2018727"/>
            <a:ext cx="7093477" cy="132343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b="1" dirty="0" smtClean="0">
                <a:solidFill>
                  <a:srgbClr val="CC3300"/>
                </a:solidFill>
                <a:latin typeface="Arial Black" panose="020B0A04020102020204" pitchFamily="34" charset="0"/>
              </a:rPr>
              <a:t>2. </a:t>
            </a:r>
            <a:r>
              <a:rPr lang="ru-RU" sz="20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Работодатели, </a:t>
            </a:r>
            <a:r>
              <a:rPr lang="ru-RU" sz="20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не</a:t>
            </a:r>
            <a:r>
              <a:rPr lang="ru-RU" sz="20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относящиеся к </a:t>
            </a:r>
            <a:r>
              <a:rPr lang="ru-RU" sz="20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вышеуказанным </a:t>
            </a:r>
            <a:r>
              <a:rPr lang="ru-RU" sz="20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категориям, </a:t>
            </a:r>
            <a:r>
              <a:rPr lang="ru-RU" sz="2000" b="1" dirty="0" smtClean="0">
                <a:solidFill>
                  <a:srgbClr val="CC3300"/>
                </a:solidFill>
                <a:latin typeface="Arial Black" panose="020B0A04020102020204" pitchFamily="34" charset="0"/>
              </a:rPr>
              <a:t>могут выбрать </a:t>
            </a:r>
            <a:r>
              <a:rPr lang="ru-RU" sz="20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один из способов предоставления информации: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" y="3639452"/>
            <a:ext cx="7093477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через </a:t>
            </a:r>
            <a:r>
              <a:rPr lang="ru-RU" b="1" dirty="0">
                <a:solidFill>
                  <a:srgbClr val="C00000"/>
                </a:solidFill>
                <a:latin typeface="Arial Black" panose="020B0A04020102020204" pitchFamily="34" charset="0"/>
              </a:rPr>
              <a:t>«Работа в России» </a:t>
            </a:r>
            <a:r>
              <a:rPr lang="ru-RU" b="1" dirty="0">
                <a:solidFill>
                  <a:srgbClr val="002060"/>
                </a:solidFill>
                <a:latin typeface="Arial Black" panose="020B0A04020102020204" pitchFamily="34" charset="0"/>
              </a:rPr>
              <a:t>(https://trudvsem.ru</a:t>
            </a:r>
            <a:r>
              <a:rPr lang="ru-RU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) </a:t>
            </a:r>
            <a:endParaRPr lang="ru-RU" b="1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rgbClr val="C00000"/>
                </a:solidFill>
                <a:latin typeface="Arial Black" panose="020B0A04020102020204" pitchFamily="34" charset="0"/>
              </a:rPr>
              <a:t>в центр занятости непосредственно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rgbClr val="002060"/>
                </a:solidFill>
                <a:latin typeface="Arial Black" panose="020B0A04020102020204" pitchFamily="34" charset="0"/>
              </a:rPr>
              <a:t>в центр занятости в виде </a:t>
            </a:r>
            <a:r>
              <a:rPr lang="ru-RU" b="1" dirty="0">
                <a:solidFill>
                  <a:srgbClr val="C00000"/>
                </a:solidFill>
                <a:latin typeface="Arial Black" panose="020B0A04020102020204" pitchFamily="34" charset="0"/>
              </a:rPr>
              <a:t>почтового отправления</a:t>
            </a:r>
            <a:r>
              <a:rPr lang="ru-RU" b="1" dirty="0">
                <a:solidFill>
                  <a:srgbClr val="002060"/>
                </a:solidFill>
                <a:latin typeface="Arial Black" panose="020B0A04020102020204" pitchFamily="34" charset="0"/>
              </a:rPr>
              <a:t> с описью вложения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rgbClr val="002060"/>
                </a:solidFill>
                <a:latin typeface="Arial Black" panose="020B0A04020102020204" pitchFamily="34" charset="0"/>
              </a:rPr>
              <a:t>в центр занятости в форме электронных документов с использованием </a:t>
            </a:r>
            <a:r>
              <a:rPr lang="ru-RU" b="1" dirty="0">
                <a:solidFill>
                  <a:srgbClr val="C00000"/>
                </a:solidFill>
                <a:latin typeface="Arial Black" panose="020B0A04020102020204" pitchFamily="34" charset="0"/>
              </a:rPr>
              <a:t>Интерактивного портала</a:t>
            </a:r>
            <a:r>
              <a:rPr lang="ru-RU" b="1" dirty="0">
                <a:solidFill>
                  <a:srgbClr val="002060"/>
                </a:solidFill>
                <a:latin typeface="Arial Black" panose="020B0A04020102020204" pitchFamily="34" charset="0"/>
              </a:rPr>
              <a:t> органов занятости населения Тульской области (https://czn.tularegion.ru/)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39" y="190761"/>
            <a:ext cx="1437782" cy="652327"/>
          </a:xfrm>
          <a:prstGeom prst="rect">
            <a:avLst/>
          </a:prstGeom>
        </p:spPr>
      </p:pic>
      <p:sp>
        <p:nvSpPr>
          <p:cNvPr id="12" name="Стрелка вниз 11"/>
          <p:cNvSpPr/>
          <p:nvPr/>
        </p:nvSpPr>
        <p:spPr>
          <a:xfrm>
            <a:off x="3387249" y="3303916"/>
            <a:ext cx="318977" cy="349491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69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1203</TotalTime>
  <Words>371</Words>
  <Application>Microsoft Office PowerPoint</Application>
  <PresentationFormat>Произвольный</PresentationFormat>
  <Paragraphs>38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Марина</dc:creator>
  <cp:lastModifiedBy>Широков Дмитрий Валерьевич</cp:lastModifiedBy>
  <cp:revision>134</cp:revision>
  <dcterms:created xsi:type="dcterms:W3CDTF">2019-08-04T16:36:31Z</dcterms:created>
  <dcterms:modified xsi:type="dcterms:W3CDTF">2022-01-28T13:54:00Z</dcterms:modified>
</cp:coreProperties>
</file>