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8" r:id="rId2"/>
  </p:sldIdLst>
  <p:sldSz cx="11520488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41">
          <p15:clr>
            <a:srgbClr val="A4A3A4"/>
          </p15:clr>
        </p15:guide>
        <p15:guide id="2" pos="36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CC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2" autoAdjust="0"/>
    <p:restoredTop sz="99187" autoAdjust="0"/>
  </p:normalViewPr>
  <p:slideViewPr>
    <p:cSldViewPr snapToGrid="0">
      <p:cViewPr>
        <p:scale>
          <a:sx n="100" d="100"/>
          <a:sy n="100" d="100"/>
        </p:scale>
        <p:origin x="-1056" y="-150"/>
      </p:cViewPr>
      <p:guideLst>
        <p:guide orient="horz" pos="2041"/>
        <p:guide pos="36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3860C-252F-4F4D-A8B7-4C8BD9CFF9D4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7832-2F39-432E-A429-6201D9FB8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3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060529"/>
            <a:ext cx="864036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3403592"/>
            <a:ext cx="864036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95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816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45009"/>
            <a:ext cx="2484105" cy="549164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3" y="345009"/>
            <a:ext cx="7308310" cy="549164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15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22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615545"/>
            <a:ext cx="9936421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3" y="4336618"/>
            <a:ext cx="9936421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6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1725046"/>
            <a:ext cx="4896207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1725046"/>
            <a:ext cx="4896207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0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45010"/>
            <a:ext cx="9936421" cy="125253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1588543"/>
            <a:ext cx="4873706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2367064"/>
            <a:ext cx="4873706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7" y="1588543"/>
            <a:ext cx="4897708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7" y="2367064"/>
            <a:ext cx="4897708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3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6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16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933026"/>
            <a:ext cx="5832247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1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33026"/>
            <a:ext cx="5832247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53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45010"/>
            <a:ext cx="993642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725046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49BF-8FF6-4DD3-8CB2-FE9840A2ADE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006163"/>
            <a:ext cx="388816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D226E-C270-4FBB-8792-580123663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8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3"/>
          <p:cNvPicPr/>
          <p:nvPr/>
        </p:nvPicPr>
        <p:blipFill>
          <a:blip r:embed="rId2"/>
          <a:stretch/>
        </p:blipFill>
        <p:spPr>
          <a:xfrm>
            <a:off x="1" y="0"/>
            <a:ext cx="11519133" cy="6479280"/>
          </a:xfrm>
          <a:prstGeom prst="rect">
            <a:avLst/>
          </a:prstGeom>
          <a:ln>
            <a:noFill/>
          </a:ln>
        </p:spPr>
      </p:pic>
      <p:pic>
        <p:nvPicPr>
          <p:cNvPr id="77" name="Picture 5"/>
          <p:cNvPicPr/>
          <p:nvPr/>
        </p:nvPicPr>
        <p:blipFill>
          <a:blip r:embed="rId3"/>
          <a:srcRect l="18222" t="23817" r="51833" b="38652"/>
          <a:stretch/>
        </p:blipFill>
        <p:spPr>
          <a:xfrm>
            <a:off x="62324" y="99764"/>
            <a:ext cx="11348626" cy="6279751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495675" y="66675"/>
            <a:ext cx="79533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Информация для работодателей об изменении законодательства в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сфере квотирования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рабочих </a:t>
            </a:r>
            <a:r>
              <a:rPr lang="ru-RU" sz="1400" b="1" i="1" dirty="0" smtClean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мест для </a:t>
            </a:r>
            <a:r>
              <a:rPr lang="ru-RU" sz="1400" b="1" i="1" dirty="0">
                <a:solidFill>
                  <a:srgbClr val="CC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приема на работу инвалидов                                с 1 марта 2022 года</a:t>
            </a:r>
            <a:endParaRPr lang="ru-RU" sz="1400" b="1" i="1" dirty="0">
              <a:solidFill>
                <a:srgbClr val="CC33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51382" y="858856"/>
            <a:ext cx="9483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Квота для приема на работу инвалидов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(далее - 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квота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)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– минимальное количество 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рабочих мест, на которые работодатель обязан трудоустроить лиц  с  инвалидностью.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277" y="626030"/>
            <a:ext cx="11104856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600"/>
              </a:spcBef>
            </a:pPr>
            <a:endParaRPr lang="ru-RU" b="1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872" y="1810927"/>
            <a:ext cx="10769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настоящее время обязанность по квотированию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Тульской области </a:t>
            </a:r>
            <a:r>
              <a:rPr lang="ru-RU" sz="1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установлена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для работодателей с численностью работников: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	от 35 до 100 человек – в размере 3% от среднесписочной численности работников;  </a:t>
            </a: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	более 100 человек - в размере 4% от среднесписочной численности работников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</a:t>
            </a:r>
            <a:endParaRPr lang="ru-RU" sz="1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5727892" y="2572972"/>
            <a:ext cx="246963" cy="27345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77" y="97923"/>
            <a:ext cx="1163990" cy="5281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19" y="850893"/>
            <a:ext cx="1232030" cy="96756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66700" y="2866650"/>
            <a:ext cx="1096961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6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Изменения вступающие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силу с </a:t>
            </a:r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 </a:t>
            </a:r>
            <a:r>
              <a:rPr lang="ru-RU" sz="14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марта 2022 </a:t>
            </a:r>
            <a:r>
              <a:rPr lang="ru-RU" sz="14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года:</a:t>
            </a:r>
          </a:p>
          <a:p>
            <a:pPr lvl="0" algn="ctr">
              <a:lnSpc>
                <a:spcPts val="1800"/>
              </a:lnSpc>
              <a:spcBef>
                <a:spcPts val="600"/>
              </a:spcBef>
            </a:pPr>
            <a:endParaRPr lang="ru-RU" sz="1400" b="1" dirty="0" smtClean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	1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.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Добавлена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новая категория лиц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, которым устанавливается квота, а также размер такой квоты, а именно: </a:t>
            </a:r>
            <a:r>
              <a:rPr lang="ru-RU" sz="1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филиалы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и представительства работодателя, расположенные на территории Тульской области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, численность работников которых составляет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от 35 человек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, квота устанавливается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в размере 3% от среднесписочной численности работников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 таких филиалов и представительств 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работодателя;</a:t>
            </a:r>
            <a:endParaRPr lang="ru-RU" sz="1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just"/>
            <a:endParaRPr lang="ru-RU" sz="1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	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2.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	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При исчислении квоты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численность и среднесписочная численность работников определяется организацией, осуществляющей деятельность на территории Тульской области без учета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работников филиалов и представительств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работодателя, расположенных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в других субъектах Российской </a:t>
            </a:r>
            <a:r>
              <a:rPr lang="ru-RU" sz="1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Федерации;</a:t>
            </a:r>
          </a:p>
          <a:p>
            <a:pPr algn="just"/>
            <a:endParaRPr lang="ru-RU" sz="12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ru-RU" sz="1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	3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. Квота считается выполненной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 работодателем в случае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оформления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 в установленном порядке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трудовых отношений с инвалидами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 в рамках исполнения работодателем обязанности по трудоустройству инвалидов в соответствии с установленной квотой </a:t>
            </a:r>
            <a:r>
              <a:rPr lang="ru-RU" sz="1200" b="1" i="1" u="sng" dirty="0">
                <a:solidFill>
                  <a:srgbClr val="002060"/>
                </a:solidFill>
                <a:latin typeface="Arial Black" panose="020B0A04020102020204" pitchFamily="34" charset="0"/>
              </a:rPr>
              <a:t>(положение закреплено на федеральном уровне)</a:t>
            </a:r>
            <a:r>
              <a:rPr lang="ru-RU" sz="12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. 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При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этом выполнением квоты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считается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1200" b="1" dirty="0">
                <a:solidFill>
                  <a:srgbClr val="C00000"/>
                </a:solidFill>
                <a:latin typeface="Arial Black" panose="020B0A04020102020204" pitchFamily="34" charset="0"/>
              </a:rPr>
              <a:t>оформление работодателем трудовых отношений с инвалидом на любое рабочее место </a:t>
            </a:r>
            <a:r>
              <a:rPr lang="ru-RU" sz="1200" b="1" dirty="0">
                <a:solidFill>
                  <a:srgbClr val="002060"/>
                </a:solidFill>
                <a:latin typeface="Arial Black" panose="020B0A04020102020204" pitchFamily="34" charset="0"/>
              </a:rPr>
              <a:t>в случаях и порядке, которые установлены Правительством Российской Федерации.</a:t>
            </a:r>
          </a:p>
          <a:p>
            <a:pPr algn="just"/>
            <a:endParaRPr lang="ru-RU" sz="12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lvl="0" algn="ctr">
              <a:lnSpc>
                <a:spcPts val="1800"/>
              </a:lnSpc>
              <a:spcBef>
                <a:spcPts val="600"/>
              </a:spcBef>
            </a:pPr>
            <a:r>
              <a:rPr lang="ru-RU" sz="12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ru-RU" sz="1200" b="1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28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</TotalTime>
  <Words>73</Words>
  <Application>Microsoft Office PowerPoint</Application>
  <PresentationFormat>Произвольный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Широков Дмитрий Валерьевич</cp:lastModifiedBy>
  <cp:revision>126</cp:revision>
  <dcterms:created xsi:type="dcterms:W3CDTF">2019-08-04T16:36:31Z</dcterms:created>
  <dcterms:modified xsi:type="dcterms:W3CDTF">2022-02-02T14:09:55Z</dcterms:modified>
</cp:coreProperties>
</file>