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5" r:id="rId1"/>
  </p:sldMasterIdLst>
  <p:notesMasterIdLst>
    <p:notesMasterId r:id="rId17"/>
  </p:notesMasterIdLst>
  <p:handoutMasterIdLst>
    <p:handoutMasterId r:id="rId18"/>
  </p:handoutMasterIdLst>
  <p:sldIdLst>
    <p:sldId id="363" r:id="rId2"/>
    <p:sldId id="427" r:id="rId3"/>
    <p:sldId id="424" r:id="rId4"/>
    <p:sldId id="423" r:id="rId5"/>
    <p:sldId id="420" r:id="rId6"/>
    <p:sldId id="428" r:id="rId7"/>
    <p:sldId id="429" r:id="rId8"/>
    <p:sldId id="435" r:id="rId9"/>
    <p:sldId id="433" r:id="rId10"/>
    <p:sldId id="421" r:id="rId11"/>
    <p:sldId id="430" r:id="rId12"/>
    <p:sldId id="431" r:id="rId13"/>
    <p:sldId id="432" r:id="rId14"/>
    <p:sldId id="434" r:id="rId15"/>
    <p:sldId id="425" r:id="rId16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9"/>
    <a:srgbClr val="FFDDDD"/>
    <a:srgbClr val="FFB7B7"/>
    <a:srgbClr val="66CCFF"/>
    <a:srgbClr val="CCFF66"/>
    <a:srgbClr val="477F5C"/>
    <a:srgbClr val="00539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2" autoAdjust="0"/>
    <p:restoredTop sz="96333" autoAdjust="0"/>
  </p:normalViewPr>
  <p:slideViewPr>
    <p:cSldViewPr>
      <p:cViewPr varScale="1">
        <p:scale>
          <a:sx n="107" d="100"/>
          <a:sy n="107" d="100"/>
        </p:scale>
        <p:origin x="18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Лист1!$D$6:$D$12</c:f>
              <c:strCache>
                <c:ptCount val="7"/>
                <c:pt idx="0">
                  <c:v>ВТБ (ПАО)</c:v>
                </c:pt>
                <c:pt idx="1">
                  <c:v>Сбербанк (ПАО)</c:v>
                </c:pt>
                <c:pt idx="2">
                  <c:v>Российский капитал</c:v>
                </c:pt>
                <c:pt idx="3">
                  <c:v>Промсвязьбанк</c:v>
                </c:pt>
                <c:pt idx="4">
                  <c:v>Россельхозбанк</c:v>
                </c:pt>
                <c:pt idx="5">
                  <c:v>Возрождение</c:v>
                </c:pt>
                <c:pt idx="6">
                  <c:v>прочие менее 5%</c:v>
                </c:pt>
              </c:strCache>
            </c:strRef>
          </c:cat>
          <c:val>
            <c:numRef>
              <c:f>Лист1!$E$6:$E$12</c:f>
              <c:numCache>
                <c:formatCode>General</c:formatCode>
                <c:ptCount val="7"/>
                <c:pt idx="0">
                  <c:v>34</c:v>
                </c:pt>
                <c:pt idx="1">
                  <c:v>21</c:v>
                </c:pt>
                <c:pt idx="2">
                  <c:v>13</c:v>
                </c:pt>
                <c:pt idx="3">
                  <c:v>9</c:v>
                </c:pt>
                <c:pt idx="4">
                  <c:v>5</c:v>
                </c:pt>
                <c:pt idx="5">
                  <c:v>5</c:v>
                </c:pt>
                <c:pt idx="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1-497D-9824-A7B4E06B3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732613055833561"/>
          <c:y val="0.25345329269349803"/>
          <c:w val="0.2091669781706077"/>
          <c:h val="0.47077791626350918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0AE2F-F04C-4D5D-82D8-0A9B6CAF876A}" type="doc">
      <dgm:prSet loTypeId="urn:microsoft.com/office/officeart/2005/8/layout/cycle4#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9C80E08-EBF4-44AB-85C0-D4339C63C7F4}">
      <dgm:prSet phldrT="[Текст]"/>
      <dgm:spPr/>
      <dgm:t>
        <a:bodyPr/>
        <a:lstStyle/>
        <a:p>
          <a:r>
            <a:rPr lang="ru-RU" dirty="0" smtClean="0"/>
            <a:t>БАНК</a:t>
          </a:r>
          <a:endParaRPr lang="ru-RU" dirty="0"/>
        </a:p>
      </dgm:t>
    </dgm:pt>
    <dgm:pt modelId="{B10DDD70-CFD7-4A5B-8BF7-D492D2D5F8B7}" type="parTrans" cxnId="{950F78E9-6803-4623-A1F9-9B26056ED821}">
      <dgm:prSet/>
      <dgm:spPr/>
      <dgm:t>
        <a:bodyPr/>
        <a:lstStyle/>
        <a:p>
          <a:endParaRPr lang="ru-RU"/>
        </a:p>
      </dgm:t>
    </dgm:pt>
    <dgm:pt modelId="{8F6452D2-62C7-4180-B675-A19B400D7922}" type="sibTrans" cxnId="{950F78E9-6803-4623-A1F9-9B26056ED821}">
      <dgm:prSet/>
      <dgm:spPr/>
      <dgm:t>
        <a:bodyPr/>
        <a:lstStyle/>
        <a:p>
          <a:endParaRPr lang="ru-RU"/>
        </a:p>
      </dgm:t>
    </dgm:pt>
    <dgm:pt modelId="{AD742513-5C3E-47E8-93F0-96D4772DFBE6}">
      <dgm:prSet phldrT="[Текст]" custT="1"/>
      <dgm:spPr/>
      <dgm:t>
        <a:bodyPr/>
        <a:lstStyle/>
        <a:p>
          <a:r>
            <a:rPr lang="ru-RU" sz="800" dirty="0" smtClean="0"/>
            <a:t>существенно снижает риск невозврата заемных средств, получая заемщика с надежно обеспеченным кредитом</a:t>
          </a:r>
          <a:endParaRPr lang="ru-RU" sz="800" dirty="0"/>
        </a:p>
      </dgm:t>
    </dgm:pt>
    <dgm:pt modelId="{FA087D21-E433-4F8F-B7D0-BFCAFE55027E}" type="parTrans" cxnId="{BAD51632-4F76-4243-B21A-50C974EF78D8}">
      <dgm:prSet/>
      <dgm:spPr/>
      <dgm:t>
        <a:bodyPr/>
        <a:lstStyle/>
        <a:p>
          <a:endParaRPr lang="ru-RU"/>
        </a:p>
      </dgm:t>
    </dgm:pt>
    <dgm:pt modelId="{4102218C-820D-4151-A765-DD4B3360A8B3}" type="sibTrans" cxnId="{BAD51632-4F76-4243-B21A-50C974EF78D8}">
      <dgm:prSet/>
      <dgm:spPr/>
      <dgm:t>
        <a:bodyPr/>
        <a:lstStyle/>
        <a:p>
          <a:endParaRPr lang="ru-RU"/>
        </a:p>
      </dgm:t>
    </dgm:pt>
    <dgm:pt modelId="{CCD62DB5-1BA2-43E8-8FFC-44AAE72E628C}">
      <dgm:prSet phldrT="[Текст]"/>
      <dgm:spPr/>
      <dgm:t>
        <a:bodyPr/>
        <a:lstStyle/>
        <a:p>
          <a:r>
            <a:rPr lang="ru-RU" dirty="0" smtClean="0"/>
            <a:t>СМСП</a:t>
          </a:r>
          <a:endParaRPr lang="ru-RU" dirty="0"/>
        </a:p>
      </dgm:t>
    </dgm:pt>
    <dgm:pt modelId="{5DF18E03-42D5-481A-A7C9-094ED19ABE95}" type="parTrans" cxnId="{F619CE3F-8321-4C16-A082-33BA0D8D32A5}">
      <dgm:prSet/>
      <dgm:spPr/>
      <dgm:t>
        <a:bodyPr/>
        <a:lstStyle/>
        <a:p>
          <a:endParaRPr lang="ru-RU"/>
        </a:p>
      </dgm:t>
    </dgm:pt>
    <dgm:pt modelId="{794E0A1D-70CC-40CE-B931-84ABFDE80806}" type="sibTrans" cxnId="{F619CE3F-8321-4C16-A082-33BA0D8D32A5}">
      <dgm:prSet/>
      <dgm:spPr/>
      <dgm:t>
        <a:bodyPr/>
        <a:lstStyle/>
        <a:p>
          <a:endParaRPr lang="ru-RU"/>
        </a:p>
      </dgm:t>
    </dgm:pt>
    <dgm:pt modelId="{91F71BC1-D063-4C40-9755-EF2A2201A989}">
      <dgm:prSet phldrT="[Текст]" custT="1"/>
      <dgm:spPr/>
      <dgm:t>
        <a:bodyPr/>
        <a:lstStyle/>
        <a:p>
          <a:r>
            <a:rPr lang="ru-RU" sz="800" dirty="0" smtClean="0"/>
            <a:t>получает необходимые финансовые средства, имеет возможность развивать</a:t>
          </a:r>
          <a:r>
            <a:rPr lang="en-US" sz="800" dirty="0" smtClean="0"/>
            <a:t> </a:t>
          </a:r>
          <a:r>
            <a:rPr lang="ru-RU" sz="800" dirty="0" smtClean="0"/>
            <a:t>бизнес – расширять производство, создавать новые рабочие места, а впоследствии получать прибыль</a:t>
          </a:r>
          <a:endParaRPr lang="ru-RU" sz="800" dirty="0"/>
        </a:p>
      </dgm:t>
    </dgm:pt>
    <dgm:pt modelId="{25921C74-719A-4715-BF3B-7EC92038112D}" type="parTrans" cxnId="{44591ADA-60F2-4C21-8EEC-10CCB5D44379}">
      <dgm:prSet/>
      <dgm:spPr/>
      <dgm:t>
        <a:bodyPr/>
        <a:lstStyle/>
        <a:p>
          <a:endParaRPr lang="ru-RU"/>
        </a:p>
      </dgm:t>
    </dgm:pt>
    <dgm:pt modelId="{2D7A3465-E4F4-49DE-8364-191A84667FEF}" type="sibTrans" cxnId="{44591ADA-60F2-4C21-8EEC-10CCB5D44379}">
      <dgm:prSet/>
      <dgm:spPr/>
      <dgm:t>
        <a:bodyPr/>
        <a:lstStyle/>
        <a:p>
          <a:endParaRPr lang="ru-RU"/>
        </a:p>
      </dgm:t>
    </dgm:pt>
    <dgm:pt modelId="{DD5CE9F5-F6BF-4151-9982-127F3705C4B6}">
      <dgm:prSet phldrT="[Текст]"/>
      <dgm:spPr/>
      <dgm:t>
        <a:bodyPr/>
        <a:lstStyle/>
        <a:p>
          <a:r>
            <a:rPr lang="ru-RU" dirty="0" smtClean="0"/>
            <a:t>ТОГФ</a:t>
          </a:r>
          <a:endParaRPr lang="ru-RU" dirty="0"/>
        </a:p>
      </dgm:t>
    </dgm:pt>
    <dgm:pt modelId="{7BBEAC6F-1124-418F-9843-CC09D8E2CCF7}" type="parTrans" cxnId="{84E2B952-56E6-4478-907C-AED47ECE79EE}">
      <dgm:prSet/>
      <dgm:spPr/>
      <dgm:t>
        <a:bodyPr/>
        <a:lstStyle/>
        <a:p>
          <a:endParaRPr lang="ru-RU"/>
        </a:p>
      </dgm:t>
    </dgm:pt>
    <dgm:pt modelId="{8759924B-B542-429A-9E3D-FE660E35ABDB}" type="sibTrans" cxnId="{84E2B952-56E6-4478-907C-AED47ECE79EE}">
      <dgm:prSet/>
      <dgm:spPr/>
      <dgm:t>
        <a:bodyPr/>
        <a:lstStyle/>
        <a:p>
          <a:endParaRPr lang="ru-RU"/>
        </a:p>
      </dgm:t>
    </dgm:pt>
    <dgm:pt modelId="{9B52E195-E1E7-487B-8B0D-D4CEEFFB8573}">
      <dgm:prSet phldrT="[Текст]" custT="1"/>
      <dgm:spPr/>
      <dgm:t>
        <a:bodyPr anchor="ctr"/>
        <a:lstStyle/>
        <a:p>
          <a:r>
            <a:rPr lang="ru-RU" sz="800" dirty="0" smtClean="0"/>
            <a:t>реализует свою миссию – поддерживает предприятие субъекта федерации, которое уплачивает налоги в регионе</a:t>
          </a:r>
          <a:endParaRPr lang="ru-RU" sz="800" dirty="0"/>
        </a:p>
      </dgm:t>
    </dgm:pt>
    <dgm:pt modelId="{47649A2A-1C4B-4ED1-A7DB-9ED8A53FF193}" type="parTrans" cxnId="{DD3E1688-4CA5-4BBC-816C-0704C8269570}">
      <dgm:prSet/>
      <dgm:spPr/>
      <dgm:t>
        <a:bodyPr/>
        <a:lstStyle/>
        <a:p>
          <a:endParaRPr lang="ru-RU"/>
        </a:p>
      </dgm:t>
    </dgm:pt>
    <dgm:pt modelId="{10F3BE72-7FD4-4197-A657-34339E67B48C}" type="sibTrans" cxnId="{DD3E1688-4CA5-4BBC-816C-0704C8269570}">
      <dgm:prSet/>
      <dgm:spPr/>
      <dgm:t>
        <a:bodyPr/>
        <a:lstStyle/>
        <a:p>
          <a:endParaRPr lang="ru-RU"/>
        </a:p>
      </dgm:t>
    </dgm:pt>
    <dgm:pt modelId="{E3F4D156-058E-4FE4-A251-4555A41AACF9}">
      <dgm:prSet phldrT="[Текст]" custT="1"/>
      <dgm:spPr/>
      <dgm:t>
        <a:bodyPr/>
        <a:lstStyle/>
        <a:p>
          <a:r>
            <a:rPr lang="ru-RU" sz="800" b="0" i="0" dirty="0" smtClean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r>
            <a:rPr lang="ru-RU" sz="800" dirty="0" smtClean="0"/>
            <a:t/>
          </a:r>
          <a:br>
            <a:rPr lang="ru-RU" sz="800" dirty="0" smtClean="0"/>
          </a:br>
          <a:r>
            <a:rPr lang="ru-RU" sz="800" dirty="0" smtClean="0"/>
            <a:t/>
          </a:r>
          <a:br>
            <a:rPr lang="ru-RU" sz="800" dirty="0" smtClean="0"/>
          </a:br>
          <a:endParaRPr lang="ru-RU" sz="800" dirty="0"/>
        </a:p>
      </dgm:t>
    </dgm:pt>
    <dgm:pt modelId="{8EFC8E18-B5EB-4EF1-8355-DB7F3BD4E544}" type="parTrans" cxnId="{A51B533F-35FB-42E9-892E-988193FC10C5}">
      <dgm:prSet/>
      <dgm:spPr/>
      <dgm:t>
        <a:bodyPr/>
        <a:lstStyle/>
        <a:p>
          <a:endParaRPr lang="ru-RU"/>
        </a:p>
      </dgm:t>
    </dgm:pt>
    <dgm:pt modelId="{E66701DA-B381-4B82-9CEC-FD5BD496262C}" type="sibTrans" cxnId="{A51B533F-35FB-42E9-892E-988193FC10C5}">
      <dgm:prSet/>
      <dgm:spPr/>
      <dgm:t>
        <a:bodyPr/>
        <a:lstStyle/>
        <a:p>
          <a:endParaRPr lang="ru-RU"/>
        </a:p>
      </dgm:t>
    </dgm:pt>
    <dgm:pt modelId="{D06FDFC5-06AB-43BB-8D02-30E14BCBD962}">
      <dgm:prSet phldrT="[Текст]"/>
      <dgm:spPr/>
      <dgm:t>
        <a:bodyPr/>
        <a:lstStyle/>
        <a:p>
          <a:r>
            <a:rPr lang="ru-RU" dirty="0" smtClean="0"/>
            <a:t>КОРПОРАЦИЯ МСП/</a:t>
          </a:r>
        </a:p>
        <a:p>
          <a:r>
            <a:rPr lang="ru-RU" dirty="0" smtClean="0"/>
            <a:t>БАНК МСП</a:t>
          </a:r>
        </a:p>
        <a:p>
          <a:r>
            <a:rPr lang="ru-RU" dirty="0" smtClean="0"/>
            <a:t>(в случае </a:t>
          </a:r>
          <a:r>
            <a:rPr lang="ru-RU" dirty="0" err="1" smtClean="0"/>
            <a:t>согарантии</a:t>
          </a:r>
          <a:r>
            <a:rPr lang="ru-RU" dirty="0" smtClean="0"/>
            <a:t>)</a:t>
          </a:r>
          <a:endParaRPr lang="ru-RU" dirty="0"/>
        </a:p>
      </dgm:t>
    </dgm:pt>
    <dgm:pt modelId="{30A3CBBB-59F0-49ED-970A-75B3E1E24324}" type="parTrans" cxnId="{FA9DCA22-533E-4752-B0A6-64E07B2F480E}">
      <dgm:prSet/>
      <dgm:spPr/>
      <dgm:t>
        <a:bodyPr/>
        <a:lstStyle/>
        <a:p>
          <a:endParaRPr lang="ru-RU"/>
        </a:p>
      </dgm:t>
    </dgm:pt>
    <dgm:pt modelId="{8BE0E780-0900-4472-B66A-C5DD2C30E05C}" type="sibTrans" cxnId="{FA9DCA22-533E-4752-B0A6-64E07B2F480E}">
      <dgm:prSet/>
      <dgm:spPr/>
      <dgm:t>
        <a:bodyPr/>
        <a:lstStyle/>
        <a:p>
          <a:endParaRPr lang="ru-RU"/>
        </a:p>
      </dgm:t>
    </dgm:pt>
    <dgm:pt modelId="{6E42F43C-A620-4297-8D79-08678370FF16}">
      <dgm:prSet phldrT="[Текст]" custT="1"/>
      <dgm:spPr/>
      <dgm:t>
        <a:bodyPr anchor="ctr"/>
        <a:lstStyle/>
        <a:p>
          <a:endParaRPr lang="ru-RU" sz="800" dirty="0"/>
        </a:p>
      </dgm:t>
    </dgm:pt>
    <dgm:pt modelId="{15D98DE1-3616-4831-8F87-D753E249B1F4}" type="parTrans" cxnId="{B9F8F49E-46F6-4354-A64C-75BFC570A9B4}">
      <dgm:prSet/>
      <dgm:spPr/>
      <dgm:t>
        <a:bodyPr/>
        <a:lstStyle/>
        <a:p>
          <a:endParaRPr lang="ru-RU"/>
        </a:p>
      </dgm:t>
    </dgm:pt>
    <dgm:pt modelId="{8DC8372B-1D53-465B-A5F9-727268F8711A}" type="sibTrans" cxnId="{B9F8F49E-46F6-4354-A64C-75BFC570A9B4}">
      <dgm:prSet/>
      <dgm:spPr/>
      <dgm:t>
        <a:bodyPr/>
        <a:lstStyle/>
        <a:p>
          <a:endParaRPr lang="ru-RU"/>
        </a:p>
      </dgm:t>
    </dgm:pt>
    <dgm:pt modelId="{645DDC0C-B56B-4F91-97B6-ECC7DB6C9196}">
      <dgm:prSet phldrT="[Текст]" custT="1"/>
      <dgm:spPr/>
      <dgm:t>
        <a:bodyPr anchor="ctr"/>
        <a:lstStyle/>
        <a:p>
          <a:r>
            <a:rPr lang="ru-RU" sz="800" dirty="0" smtClean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  <a:endParaRPr lang="ru-RU" sz="800" dirty="0"/>
        </a:p>
      </dgm:t>
    </dgm:pt>
    <dgm:pt modelId="{08786B19-220A-47BF-9312-24A3D9F0573C}" type="parTrans" cxnId="{25631FC8-1CC3-4D25-A6EA-631137DF0F12}">
      <dgm:prSet/>
      <dgm:spPr/>
      <dgm:t>
        <a:bodyPr/>
        <a:lstStyle/>
        <a:p>
          <a:endParaRPr lang="ru-RU"/>
        </a:p>
      </dgm:t>
    </dgm:pt>
    <dgm:pt modelId="{4A93637D-3562-4C12-9B44-22D0790081F0}" type="sibTrans" cxnId="{25631FC8-1CC3-4D25-A6EA-631137DF0F12}">
      <dgm:prSet/>
      <dgm:spPr/>
      <dgm:t>
        <a:bodyPr/>
        <a:lstStyle/>
        <a:p>
          <a:endParaRPr lang="ru-RU"/>
        </a:p>
      </dgm:t>
    </dgm:pt>
    <dgm:pt modelId="{74873497-6F63-450F-9535-44D69527ACF1}" type="pres">
      <dgm:prSet presAssocID="{4D80AE2F-F04C-4D5D-82D8-0A9B6CAF876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26FE4A-CD6B-4816-8FDD-A15CB3105C1F}" type="pres">
      <dgm:prSet presAssocID="{4D80AE2F-F04C-4D5D-82D8-0A9B6CAF876A}" presName="children" presStyleCnt="0"/>
      <dgm:spPr/>
    </dgm:pt>
    <dgm:pt modelId="{CBB2337D-6CA0-4B3D-90E6-268F980A5BDE}" type="pres">
      <dgm:prSet presAssocID="{4D80AE2F-F04C-4D5D-82D8-0A9B6CAF876A}" presName="child1group" presStyleCnt="0"/>
      <dgm:spPr/>
    </dgm:pt>
    <dgm:pt modelId="{311A8A81-55A1-4EA1-B8CF-885DFAE8BDD6}" type="pres">
      <dgm:prSet presAssocID="{4D80AE2F-F04C-4D5D-82D8-0A9B6CAF876A}" presName="child1" presStyleLbl="bgAcc1" presStyleIdx="0" presStyleCnt="3"/>
      <dgm:spPr/>
      <dgm:t>
        <a:bodyPr/>
        <a:lstStyle/>
        <a:p>
          <a:endParaRPr lang="ru-RU"/>
        </a:p>
      </dgm:t>
    </dgm:pt>
    <dgm:pt modelId="{7422B6C8-5031-4846-BA92-CCCE013DC3B9}" type="pres">
      <dgm:prSet presAssocID="{4D80AE2F-F04C-4D5D-82D8-0A9B6CAF876A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81B47-BB7A-47FE-B092-B4D93488F3C8}" type="pres">
      <dgm:prSet presAssocID="{4D80AE2F-F04C-4D5D-82D8-0A9B6CAF876A}" presName="child2group" presStyleCnt="0"/>
      <dgm:spPr/>
    </dgm:pt>
    <dgm:pt modelId="{F388EC7E-339B-42A7-8773-208A160FA131}" type="pres">
      <dgm:prSet presAssocID="{4D80AE2F-F04C-4D5D-82D8-0A9B6CAF876A}" presName="child2" presStyleLbl="bgAcc1" presStyleIdx="1" presStyleCnt="3" custScaleX="143697" custScaleY="141152" custLinFactNeighborX="40922" custLinFactNeighborY="11600"/>
      <dgm:spPr/>
      <dgm:t>
        <a:bodyPr/>
        <a:lstStyle/>
        <a:p>
          <a:endParaRPr lang="ru-RU"/>
        </a:p>
      </dgm:t>
    </dgm:pt>
    <dgm:pt modelId="{601116F0-690E-4BA9-86DA-E27D07835740}" type="pres">
      <dgm:prSet presAssocID="{4D80AE2F-F04C-4D5D-82D8-0A9B6CAF876A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F2A4-277D-4AC9-B09F-1FA8B695D714}" type="pres">
      <dgm:prSet presAssocID="{4D80AE2F-F04C-4D5D-82D8-0A9B6CAF876A}" presName="child3group" presStyleCnt="0"/>
      <dgm:spPr/>
    </dgm:pt>
    <dgm:pt modelId="{1C09149C-CA72-4195-99D9-C5287FFADFD6}" type="pres">
      <dgm:prSet presAssocID="{4D80AE2F-F04C-4D5D-82D8-0A9B6CAF876A}" presName="child3" presStyleLbl="bgAcc1" presStyleIdx="2" presStyleCnt="3" custScaleX="120400" custScaleY="191430" custLinFactNeighborX="48905" custLinFactNeighborY="-27174"/>
      <dgm:spPr/>
      <dgm:t>
        <a:bodyPr/>
        <a:lstStyle/>
        <a:p>
          <a:endParaRPr lang="ru-RU"/>
        </a:p>
      </dgm:t>
    </dgm:pt>
    <dgm:pt modelId="{5096A23E-02B4-4909-A5A0-34C9A58AC164}" type="pres">
      <dgm:prSet presAssocID="{4D80AE2F-F04C-4D5D-82D8-0A9B6CAF876A}" presName="child3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0D57C-DA78-475F-A25C-C2718739513C}" type="pres">
      <dgm:prSet presAssocID="{4D80AE2F-F04C-4D5D-82D8-0A9B6CAF876A}" presName="childPlaceholder" presStyleCnt="0"/>
      <dgm:spPr/>
    </dgm:pt>
    <dgm:pt modelId="{5A0543DA-2A4E-46F2-8BA0-081FFB6432BF}" type="pres">
      <dgm:prSet presAssocID="{4D80AE2F-F04C-4D5D-82D8-0A9B6CAF876A}" presName="circle" presStyleCnt="0"/>
      <dgm:spPr/>
    </dgm:pt>
    <dgm:pt modelId="{B3926958-6CE4-47B4-929C-161AC2BA13A3}" type="pres">
      <dgm:prSet presAssocID="{4D80AE2F-F04C-4D5D-82D8-0A9B6CAF876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D5DCD-F7C1-478F-BAB5-56778CE53E58}" type="pres">
      <dgm:prSet presAssocID="{4D80AE2F-F04C-4D5D-82D8-0A9B6CAF876A}" presName="quadrant2" presStyleLbl="node1" presStyleIdx="1" presStyleCnt="4" custLinFactNeighborX="-4619" custLinFactNeighborY="6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A38ED-3F9A-46E0-A3A7-CB49E49596D2}" type="pres">
      <dgm:prSet presAssocID="{4D80AE2F-F04C-4D5D-82D8-0A9B6CAF876A}" presName="quadrant3" presStyleLbl="node1" presStyleIdx="2" presStyleCnt="4" custLinFactNeighborX="-4619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B9269-63FE-468A-9546-83E4CC491AE1}" type="pres">
      <dgm:prSet presAssocID="{4D80AE2F-F04C-4D5D-82D8-0A9B6CAF876A}" presName="quadrant4" presStyleLbl="node1" presStyleIdx="3" presStyleCnt="4" custLinFactNeighborX="-267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40BCA-18CB-4555-963F-4719DAF9CE66}" type="pres">
      <dgm:prSet presAssocID="{4D80AE2F-F04C-4D5D-82D8-0A9B6CAF876A}" presName="quadrantPlaceholder" presStyleCnt="0"/>
      <dgm:spPr/>
    </dgm:pt>
    <dgm:pt modelId="{419DFC92-4404-40E5-A679-5E221E1D0662}" type="pres">
      <dgm:prSet presAssocID="{4D80AE2F-F04C-4D5D-82D8-0A9B6CAF876A}" presName="center1" presStyleLbl="fgShp" presStyleIdx="0" presStyleCnt="2"/>
      <dgm:spPr/>
    </dgm:pt>
    <dgm:pt modelId="{1AF31BA6-07F0-40C3-A6FC-718F93C44720}" type="pres">
      <dgm:prSet presAssocID="{4D80AE2F-F04C-4D5D-82D8-0A9B6CAF876A}" presName="center2" presStyleLbl="fgShp" presStyleIdx="1" presStyleCnt="2"/>
      <dgm:spPr/>
    </dgm:pt>
  </dgm:ptLst>
  <dgm:cxnLst>
    <dgm:cxn modelId="{2A35C1D3-0EAC-4DA7-B4BD-27B5E4957396}" type="presOf" srcId="{99C80E08-EBF4-44AB-85C0-D4339C63C7F4}" destId="{B3926958-6CE4-47B4-929C-161AC2BA13A3}" srcOrd="0" destOrd="0" presId="urn:microsoft.com/office/officeart/2005/8/layout/cycle4#1"/>
    <dgm:cxn modelId="{3E081172-E7C0-4B7D-A55C-C67898798333}" type="presOf" srcId="{6E42F43C-A620-4297-8D79-08678370FF16}" destId="{1C09149C-CA72-4195-99D9-C5287FFADFD6}" srcOrd="0" destOrd="2" presId="urn:microsoft.com/office/officeart/2005/8/layout/cycle4#1"/>
    <dgm:cxn modelId="{6431CC71-C93C-47FF-BCB7-5D89BE13C27B}" type="presOf" srcId="{DD5CE9F5-F6BF-4151-9982-127F3705C4B6}" destId="{A98A38ED-3F9A-46E0-A3A7-CB49E49596D2}" srcOrd="0" destOrd="0" presId="urn:microsoft.com/office/officeart/2005/8/layout/cycle4#1"/>
    <dgm:cxn modelId="{C7627845-D6F8-4984-A1B4-FE2928CEEC9F}" type="presOf" srcId="{AD742513-5C3E-47E8-93F0-96D4772DFBE6}" destId="{311A8A81-55A1-4EA1-B8CF-885DFAE8BDD6}" srcOrd="0" destOrd="0" presId="urn:microsoft.com/office/officeart/2005/8/layout/cycle4#1"/>
    <dgm:cxn modelId="{8565DFFC-93AC-4C70-B304-4AFE06601111}" type="presOf" srcId="{9B52E195-E1E7-487B-8B0D-D4CEEFFB8573}" destId="{5096A23E-02B4-4909-A5A0-34C9A58AC164}" srcOrd="1" destOrd="0" presId="urn:microsoft.com/office/officeart/2005/8/layout/cycle4#1"/>
    <dgm:cxn modelId="{04DB829A-53E8-4039-8993-5FC27DB2D5AC}" type="presOf" srcId="{D06FDFC5-06AB-43BB-8D02-30E14BCBD962}" destId="{30EB9269-63FE-468A-9546-83E4CC491AE1}" srcOrd="0" destOrd="0" presId="urn:microsoft.com/office/officeart/2005/8/layout/cycle4#1"/>
    <dgm:cxn modelId="{9C4A1CC9-9B50-4881-AEAB-90D5386E7A36}" type="presOf" srcId="{91F71BC1-D063-4C40-9755-EF2A2201A989}" destId="{F388EC7E-339B-42A7-8773-208A160FA131}" srcOrd="0" destOrd="0" presId="urn:microsoft.com/office/officeart/2005/8/layout/cycle4#1"/>
    <dgm:cxn modelId="{BAD51632-4F76-4243-B21A-50C974EF78D8}" srcId="{99C80E08-EBF4-44AB-85C0-D4339C63C7F4}" destId="{AD742513-5C3E-47E8-93F0-96D4772DFBE6}" srcOrd="0" destOrd="0" parTransId="{FA087D21-E433-4F8F-B7D0-BFCAFE55027E}" sibTransId="{4102218C-820D-4151-A765-DD4B3360A8B3}"/>
    <dgm:cxn modelId="{8B320625-B1C7-4F05-86F3-659C44F16F57}" type="presOf" srcId="{AD742513-5C3E-47E8-93F0-96D4772DFBE6}" destId="{7422B6C8-5031-4846-BA92-CCCE013DC3B9}" srcOrd="1" destOrd="0" presId="urn:microsoft.com/office/officeart/2005/8/layout/cycle4#1"/>
    <dgm:cxn modelId="{E090981F-F27E-49CB-98F9-DACAE2500843}" type="presOf" srcId="{4D80AE2F-F04C-4D5D-82D8-0A9B6CAF876A}" destId="{74873497-6F63-450F-9535-44D69527ACF1}" srcOrd="0" destOrd="0" presId="urn:microsoft.com/office/officeart/2005/8/layout/cycle4#1"/>
    <dgm:cxn modelId="{A51B533F-35FB-42E9-892E-988193FC10C5}" srcId="{CCD62DB5-1BA2-43E8-8FFC-44AAE72E628C}" destId="{E3F4D156-058E-4FE4-A251-4555A41AACF9}" srcOrd="1" destOrd="0" parTransId="{8EFC8E18-B5EB-4EF1-8355-DB7F3BD4E544}" sibTransId="{E66701DA-B381-4B82-9CEC-FD5BD496262C}"/>
    <dgm:cxn modelId="{F619CE3F-8321-4C16-A082-33BA0D8D32A5}" srcId="{4D80AE2F-F04C-4D5D-82D8-0A9B6CAF876A}" destId="{CCD62DB5-1BA2-43E8-8FFC-44AAE72E628C}" srcOrd="1" destOrd="0" parTransId="{5DF18E03-42D5-481A-A7C9-094ED19ABE95}" sibTransId="{794E0A1D-70CC-40CE-B931-84ABFDE80806}"/>
    <dgm:cxn modelId="{FA9DCA22-533E-4752-B0A6-64E07B2F480E}" srcId="{4D80AE2F-F04C-4D5D-82D8-0A9B6CAF876A}" destId="{D06FDFC5-06AB-43BB-8D02-30E14BCBD962}" srcOrd="3" destOrd="0" parTransId="{30A3CBBB-59F0-49ED-970A-75B3E1E24324}" sibTransId="{8BE0E780-0900-4472-B66A-C5DD2C30E05C}"/>
    <dgm:cxn modelId="{44591ADA-60F2-4C21-8EEC-10CCB5D44379}" srcId="{CCD62DB5-1BA2-43E8-8FFC-44AAE72E628C}" destId="{91F71BC1-D063-4C40-9755-EF2A2201A989}" srcOrd="0" destOrd="0" parTransId="{25921C74-719A-4715-BF3B-7EC92038112D}" sibTransId="{2D7A3465-E4F4-49DE-8364-191A84667FEF}"/>
    <dgm:cxn modelId="{554FECD5-9F83-44C0-A371-C5A5505B895F}" type="presOf" srcId="{6E42F43C-A620-4297-8D79-08678370FF16}" destId="{5096A23E-02B4-4909-A5A0-34C9A58AC164}" srcOrd="1" destOrd="2" presId="urn:microsoft.com/office/officeart/2005/8/layout/cycle4#1"/>
    <dgm:cxn modelId="{725FDF0B-E9E8-497B-B49E-7DBC689B7B93}" type="presOf" srcId="{645DDC0C-B56B-4F91-97B6-ECC7DB6C9196}" destId="{5096A23E-02B4-4909-A5A0-34C9A58AC164}" srcOrd="1" destOrd="1" presId="urn:microsoft.com/office/officeart/2005/8/layout/cycle4#1"/>
    <dgm:cxn modelId="{950F78E9-6803-4623-A1F9-9B26056ED821}" srcId="{4D80AE2F-F04C-4D5D-82D8-0A9B6CAF876A}" destId="{99C80E08-EBF4-44AB-85C0-D4339C63C7F4}" srcOrd="0" destOrd="0" parTransId="{B10DDD70-CFD7-4A5B-8BF7-D492D2D5F8B7}" sibTransId="{8F6452D2-62C7-4180-B675-A19B400D7922}"/>
    <dgm:cxn modelId="{25631FC8-1CC3-4D25-A6EA-631137DF0F12}" srcId="{DD5CE9F5-F6BF-4151-9982-127F3705C4B6}" destId="{645DDC0C-B56B-4F91-97B6-ECC7DB6C9196}" srcOrd="1" destOrd="0" parTransId="{08786B19-220A-47BF-9312-24A3D9F0573C}" sibTransId="{4A93637D-3562-4C12-9B44-22D0790081F0}"/>
    <dgm:cxn modelId="{FD698734-2ACD-4E88-8937-15BBDFA66B69}" type="presOf" srcId="{9B52E195-E1E7-487B-8B0D-D4CEEFFB8573}" destId="{1C09149C-CA72-4195-99D9-C5287FFADFD6}" srcOrd="0" destOrd="0" presId="urn:microsoft.com/office/officeart/2005/8/layout/cycle4#1"/>
    <dgm:cxn modelId="{1DF355BE-5D0F-404A-9370-C1B8BA1378B4}" type="presOf" srcId="{E3F4D156-058E-4FE4-A251-4555A41AACF9}" destId="{F388EC7E-339B-42A7-8773-208A160FA131}" srcOrd="0" destOrd="1" presId="urn:microsoft.com/office/officeart/2005/8/layout/cycle4#1"/>
    <dgm:cxn modelId="{84E2B952-56E6-4478-907C-AED47ECE79EE}" srcId="{4D80AE2F-F04C-4D5D-82D8-0A9B6CAF876A}" destId="{DD5CE9F5-F6BF-4151-9982-127F3705C4B6}" srcOrd="2" destOrd="0" parTransId="{7BBEAC6F-1124-418F-9843-CC09D8E2CCF7}" sibTransId="{8759924B-B542-429A-9E3D-FE660E35ABDB}"/>
    <dgm:cxn modelId="{DD3E1688-4CA5-4BBC-816C-0704C8269570}" srcId="{DD5CE9F5-F6BF-4151-9982-127F3705C4B6}" destId="{9B52E195-E1E7-487B-8B0D-D4CEEFFB8573}" srcOrd="0" destOrd="0" parTransId="{47649A2A-1C4B-4ED1-A7DB-9ED8A53FF193}" sibTransId="{10F3BE72-7FD4-4197-A657-34339E67B48C}"/>
    <dgm:cxn modelId="{1D97EB85-A559-4957-829D-867A39F27AED}" type="presOf" srcId="{91F71BC1-D063-4C40-9755-EF2A2201A989}" destId="{601116F0-690E-4BA9-86DA-E27D07835740}" srcOrd="1" destOrd="0" presId="urn:microsoft.com/office/officeart/2005/8/layout/cycle4#1"/>
    <dgm:cxn modelId="{A6179494-C210-41AA-8FE5-FA6E6DAE8FF2}" type="presOf" srcId="{E3F4D156-058E-4FE4-A251-4555A41AACF9}" destId="{601116F0-690E-4BA9-86DA-E27D07835740}" srcOrd="1" destOrd="1" presId="urn:microsoft.com/office/officeart/2005/8/layout/cycle4#1"/>
    <dgm:cxn modelId="{E53CD8D7-214D-458A-B725-DF3F853BD1BA}" type="presOf" srcId="{CCD62DB5-1BA2-43E8-8FFC-44AAE72E628C}" destId="{279D5DCD-F7C1-478F-BAB5-56778CE53E58}" srcOrd="0" destOrd="0" presId="urn:microsoft.com/office/officeart/2005/8/layout/cycle4#1"/>
    <dgm:cxn modelId="{304539DC-D30A-44EE-A3D4-4D076A27C765}" type="presOf" srcId="{645DDC0C-B56B-4F91-97B6-ECC7DB6C9196}" destId="{1C09149C-CA72-4195-99D9-C5287FFADFD6}" srcOrd="0" destOrd="1" presId="urn:microsoft.com/office/officeart/2005/8/layout/cycle4#1"/>
    <dgm:cxn modelId="{B9F8F49E-46F6-4354-A64C-75BFC570A9B4}" srcId="{DD5CE9F5-F6BF-4151-9982-127F3705C4B6}" destId="{6E42F43C-A620-4297-8D79-08678370FF16}" srcOrd="2" destOrd="0" parTransId="{15D98DE1-3616-4831-8F87-D753E249B1F4}" sibTransId="{8DC8372B-1D53-465B-A5F9-727268F8711A}"/>
    <dgm:cxn modelId="{8783FF0C-EA08-4261-89EB-76FF62F085BD}" type="presParOf" srcId="{74873497-6F63-450F-9535-44D69527ACF1}" destId="{C526FE4A-CD6B-4816-8FDD-A15CB3105C1F}" srcOrd="0" destOrd="0" presId="urn:microsoft.com/office/officeart/2005/8/layout/cycle4#1"/>
    <dgm:cxn modelId="{249A366C-A8CF-4EDC-8253-BE31BE187150}" type="presParOf" srcId="{C526FE4A-CD6B-4816-8FDD-A15CB3105C1F}" destId="{CBB2337D-6CA0-4B3D-90E6-268F980A5BDE}" srcOrd="0" destOrd="0" presId="urn:microsoft.com/office/officeart/2005/8/layout/cycle4#1"/>
    <dgm:cxn modelId="{56DDA237-4583-49DE-AC9A-7725BB7B1BAB}" type="presParOf" srcId="{CBB2337D-6CA0-4B3D-90E6-268F980A5BDE}" destId="{311A8A81-55A1-4EA1-B8CF-885DFAE8BDD6}" srcOrd="0" destOrd="0" presId="urn:microsoft.com/office/officeart/2005/8/layout/cycle4#1"/>
    <dgm:cxn modelId="{AAD3F820-7135-4CD7-8F62-C343272D4DCD}" type="presParOf" srcId="{CBB2337D-6CA0-4B3D-90E6-268F980A5BDE}" destId="{7422B6C8-5031-4846-BA92-CCCE013DC3B9}" srcOrd="1" destOrd="0" presId="urn:microsoft.com/office/officeart/2005/8/layout/cycle4#1"/>
    <dgm:cxn modelId="{72233A91-5337-451B-8BBF-99F371BFD16E}" type="presParOf" srcId="{C526FE4A-CD6B-4816-8FDD-A15CB3105C1F}" destId="{98281B47-BB7A-47FE-B092-B4D93488F3C8}" srcOrd="1" destOrd="0" presId="urn:microsoft.com/office/officeart/2005/8/layout/cycle4#1"/>
    <dgm:cxn modelId="{77F0135D-A22B-4FB8-A673-2F3A8ACF3B8C}" type="presParOf" srcId="{98281B47-BB7A-47FE-B092-B4D93488F3C8}" destId="{F388EC7E-339B-42A7-8773-208A160FA131}" srcOrd="0" destOrd="0" presId="urn:microsoft.com/office/officeart/2005/8/layout/cycle4#1"/>
    <dgm:cxn modelId="{B82D0872-E647-4531-8C50-19E36756C405}" type="presParOf" srcId="{98281B47-BB7A-47FE-B092-B4D93488F3C8}" destId="{601116F0-690E-4BA9-86DA-E27D07835740}" srcOrd="1" destOrd="0" presId="urn:microsoft.com/office/officeart/2005/8/layout/cycle4#1"/>
    <dgm:cxn modelId="{ED58C44E-2644-46EB-830B-2F6F70ED6C98}" type="presParOf" srcId="{C526FE4A-CD6B-4816-8FDD-A15CB3105C1F}" destId="{5869F2A4-277D-4AC9-B09F-1FA8B695D714}" srcOrd="2" destOrd="0" presId="urn:microsoft.com/office/officeart/2005/8/layout/cycle4#1"/>
    <dgm:cxn modelId="{A73652E6-FC3A-4F07-B72A-2C59D6A6B25F}" type="presParOf" srcId="{5869F2A4-277D-4AC9-B09F-1FA8B695D714}" destId="{1C09149C-CA72-4195-99D9-C5287FFADFD6}" srcOrd="0" destOrd="0" presId="urn:microsoft.com/office/officeart/2005/8/layout/cycle4#1"/>
    <dgm:cxn modelId="{DB1242DC-AD53-4FA6-9E37-8191B51BE1A8}" type="presParOf" srcId="{5869F2A4-277D-4AC9-B09F-1FA8B695D714}" destId="{5096A23E-02B4-4909-A5A0-34C9A58AC164}" srcOrd="1" destOrd="0" presId="urn:microsoft.com/office/officeart/2005/8/layout/cycle4#1"/>
    <dgm:cxn modelId="{C10EFDFC-48D2-4BA9-902A-53657C22220C}" type="presParOf" srcId="{C526FE4A-CD6B-4816-8FDD-A15CB3105C1F}" destId="{BA80D57C-DA78-475F-A25C-C2718739513C}" srcOrd="3" destOrd="0" presId="urn:microsoft.com/office/officeart/2005/8/layout/cycle4#1"/>
    <dgm:cxn modelId="{43F56888-A79F-47EB-9FB1-A86CAF950760}" type="presParOf" srcId="{74873497-6F63-450F-9535-44D69527ACF1}" destId="{5A0543DA-2A4E-46F2-8BA0-081FFB6432BF}" srcOrd="1" destOrd="0" presId="urn:microsoft.com/office/officeart/2005/8/layout/cycle4#1"/>
    <dgm:cxn modelId="{61357183-C7F5-42F6-865F-ACC29D957C67}" type="presParOf" srcId="{5A0543DA-2A4E-46F2-8BA0-081FFB6432BF}" destId="{B3926958-6CE4-47B4-929C-161AC2BA13A3}" srcOrd="0" destOrd="0" presId="urn:microsoft.com/office/officeart/2005/8/layout/cycle4#1"/>
    <dgm:cxn modelId="{9F5E59E2-B0B9-4ADB-85E8-70E1A9A0A966}" type="presParOf" srcId="{5A0543DA-2A4E-46F2-8BA0-081FFB6432BF}" destId="{279D5DCD-F7C1-478F-BAB5-56778CE53E58}" srcOrd="1" destOrd="0" presId="urn:microsoft.com/office/officeart/2005/8/layout/cycle4#1"/>
    <dgm:cxn modelId="{40331410-FCB9-4455-B824-6B8E88E463E6}" type="presParOf" srcId="{5A0543DA-2A4E-46F2-8BA0-081FFB6432BF}" destId="{A98A38ED-3F9A-46E0-A3A7-CB49E49596D2}" srcOrd="2" destOrd="0" presId="urn:microsoft.com/office/officeart/2005/8/layout/cycle4#1"/>
    <dgm:cxn modelId="{96689FC3-4151-4EEC-BED9-FEA2E504367A}" type="presParOf" srcId="{5A0543DA-2A4E-46F2-8BA0-081FFB6432BF}" destId="{30EB9269-63FE-468A-9546-83E4CC491AE1}" srcOrd="3" destOrd="0" presId="urn:microsoft.com/office/officeart/2005/8/layout/cycle4#1"/>
    <dgm:cxn modelId="{2DC1C265-1213-429C-9B70-F3EC07686E49}" type="presParOf" srcId="{5A0543DA-2A4E-46F2-8BA0-081FFB6432BF}" destId="{2EB40BCA-18CB-4555-963F-4719DAF9CE66}" srcOrd="4" destOrd="0" presId="urn:microsoft.com/office/officeart/2005/8/layout/cycle4#1"/>
    <dgm:cxn modelId="{8FF8F07F-B8A4-49F5-A721-801A106FD3FC}" type="presParOf" srcId="{74873497-6F63-450F-9535-44D69527ACF1}" destId="{419DFC92-4404-40E5-A679-5E221E1D0662}" srcOrd="2" destOrd="0" presId="urn:microsoft.com/office/officeart/2005/8/layout/cycle4#1"/>
    <dgm:cxn modelId="{35360756-9EE3-4A21-8DF8-EDD344C7C363}" type="presParOf" srcId="{74873497-6F63-450F-9535-44D69527ACF1}" destId="{1AF31BA6-07F0-40C3-A6FC-718F93C4472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649FD9-2C26-4322-BB96-9672CE10CBA0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95F97A7-BB11-4B21-AB55-CEAF0D36C366}">
      <dgm:prSet phldrT="[Текст]"/>
      <dgm:spPr/>
      <dgm:t>
        <a:bodyPr/>
        <a:lstStyle/>
        <a:p>
          <a:r>
            <a:rPr lang="ru-RU" smtClean="0"/>
            <a:t>СМСП обращается в Банк за кредитом</a:t>
          </a:r>
          <a:endParaRPr lang="ru-RU" dirty="0"/>
        </a:p>
      </dgm:t>
    </dgm:pt>
    <dgm:pt modelId="{9EBA90D3-6B2D-419B-A115-4C2078194043}" type="parTrans" cxnId="{024D5C8C-AA88-4F43-80D7-FB7D28AF2679}">
      <dgm:prSet/>
      <dgm:spPr/>
      <dgm:t>
        <a:bodyPr/>
        <a:lstStyle/>
        <a:p>
          <a:endParaRPr lang="ru-RU"/>
        </a:p>
      </dgm:t>
    </dgm:pt>
    <dgm:pt modelId="{1FF972AB-C832-4886-B1BE-0965E2B5E55A}" type="sibTrans" cxnId="{024D5C8C-AA88-4F43-80D7-FB7D28AF2679}">
      <dgm:prSet/>
      <dgm:spPr/>
      <dgm:t>
        <a:bodyPr/>
        <a:lstStyle/>
        <a:p>
          <a:endParaRPr lang="ru-RU"/>
        </a:p>
      </dgm:t>
    </dgm:pt>
    <dgm:pt modelId="{63DD6D7A-9E06-4371-9121-727E6D012A20}">
      <dgm:prSet phldrT="[Текст]"/>
      <dgm:spPr/>
      <dgm:t>
        <a:bodyPr/>
        <a:lstStyle/>
        <a:p>
          <a:r>
            <a:rPr lang="ru-RU" smtClean="0"/>
            <a:t>Банк информирует о возможности привлечения ТОГФ</a:t>
          </a:r>
          <a:endParaRPr lang="ru-RU" dirty="0"/>
        </a:p>
      </dgm:t>
    </dgm:pt>
    <dgm:pt modelId="{94092142-A861-4DF0-AF61-555B8C5A4D57}" type="parTrans" cxnId="{7AB82331-2E3C-4AEE-8395-602E5DDEB1A1}">
      <dgm:prSet/>
      <dgm:spPr/>
      <dgm:t>
        <a:bodyPr/>
        <a:lstStyle/>
        <a:p>
          <a:endParaRPr lang="ru-RU"/>
        </a:p>
      </dgm:t>
    </dgm:pt>
    <dgm:pt modelId="{3B9B7011-FBF2-4044-9AFD-681A798BED58}" type="sibTrans" cxnId="{7AB82331-2E3C-4AEE-8395-602E5DDEB1A1}">
      <dgm:prSet/>
      <dgm:spPr/>
      <dgm:t>
        <a:bodyPr/>
        <a:lstStyle/>
        <a:p>
          <a:endParaRPr lang="ru-RU"/>
        </a:p>
      </dgm:t>
    </dgm:pt>
    <dgm:pt modelId="{17C900F0-E599-48C5-8438-DC2994FFA208}">
      <dgm:prSet phldrT="[Текст]"/>
      <dgm:spPr/>
      <dgm:t>
        <a:bodyPr/>
        <a:lstStyle/>
        <a:p>
          <a:r>
            <a:rPr lang="ru-RU" smtClean="0"/>
            <a:t>Банк совместно с  Клиентом направляет в ТОГФ заявку на получение поручительства с полным комплектом документов</a:t>
          </a:r>
          <a:endParaRPr lang="ru-RU" dirty="0"/>
        </a:p>
      </dgm:t>
    </dgm:pt>
    <dgm:pt modelId="{7C546F61-D502-48AA-BD28-629EF8954DC7}" type="parTrans" cxnId="{EF6EC8D6-1F34-4E88-A875-69EE900CD7A1}">
      <dgm:prSet/>
      <dgm:spPr/>
      <dgm:t>
        <a:bodyPr/>
        <a:lstStyle/>
        <a:p>
          <a:endParaRPr lang="ru-RU"/>
        </a:p>
      </dgm:t>
    </dgm:pt>
    <dgm:pt modelId="{45DBB8D4-DD4E-4E09-87D6-945E7798DBFB}" type="sibTrans" cxnId="{EF6EC8D6-1F34-4E88-A875-69EE900CD7A1}">
      <dgm:prSet/>
      <dgm:spPr/>
      <dgm:t>
        <a:bodyPr/>
        <a:lstStyle/>
        <a:p>
          <a:endParaRPr lang="ru-RU"/>
        </a:p>
      </dgm:t>
    </dgm:pt>
    <dgm:pt modelId="{17D44739-BE51-439F-88F0-0A90941F743B}">
      <dgm:prSet phldrT="[Текст]"/>
      <dgm:spPr/>
      <dgm:t>
        <a:bodyPr/>
        <a:lstStyle/>
        <a:p>
          <a:r>
            <a:rPr lang="ru-RU" smtClean="0"/>
            <a:t>ТОГФ, рассматривает заявку, принимает положительное? решение</a:t>
          </a:r>
          <a:endParaRPr lang="ru-RU" dirty="0"/>
        </a:p>
      </dgm:t>
    </dgm:pt>
    <dgm:pt modelId="{8E7BD1A6-7533-45F5-B86C-596B930FBAA4}" type="parTrans" cxnId="{100CFFCA-29D4-46B5-9E12-1485012D82B8}">
      <dgm:prSet/>
      <dgm:spPr/>
      <dgm:t>
        <a:bodyPr/>
        <a:lstStyle/>
        <a:p>
          <a:endParaRPr lang="ru-RU"/>
        </a:p>
      </dgm:t>
    </dgm:pt>
    <dgm:pt modelId="{FCA46422-7390-481B-972D-419599041903}" type="sibTrans" cxnId="{100CFFCA-29D4-46B5-9E12-1485012D82B8}">
      <dgm:prSet/>
      <dgm:spPr/>
      <dgm:t>
        <a:bodyPr/>
        <a:lstStyle/>
        <a:p>
          <a:endParaRPr lang="ru-RU"/>
        </a:p>
      </dgm:t>
    </dgm:pt>
    <dgm:pt modelId="{A8525BA1-38A2-4813-9247-93C0C564B94C}">
      <dgm:prSet phldrT="[Текст]"/>
      <dgm:spPr/>
      <dgm:t>
        <a:bodyPr/>
        <a:lstStyle/>
        <a:p>
          <a:r>
            <a:rPr lang="ru-RU" smtClean="0"/>
            <a:t>Клиент заключает с Банком кредитный договор, его копия направляется в ТОГФ</a:t>
          </a:r>
          <a:endParaRPr lang="ru-RU" dirty="0"/>
        </a:p>
      </dgm:t>
    </dgm:pt>
    <dgm:pt modelId="{763BD648-6ECE-4B47-AD89-0D79E8B00C92}" type="parTrans" cxnId="{BAD6DDC2-DACA-4F8F-8B8C-3D388B524869}">
      <dgm:prSet/>
      <dgm:spPr/>
      <dgm:t>
        <a:bodyPr/>
        <a:lstStyle/>
        <a:p>
          <a:endParaRPr lang="ru-RU"/>
        </a:p>
      </dgm:t>
    </dgm:pt>
    <dgm:pt modelId="{23397328-EFBB-4C56-B657-5BFC1D7ED0D5}" type="sibTrans" cxnId="{BAD6DDC2-DACA-4F8F-8B8C-3D388B524869}">
      <dgm:prSet/>
      <dgm:spPr/>
      <dgm:t>
        <a:bodyPr/>
        <a:lstStyle/>
        <a:p>
          <a:endParaRPr lang="ru-RU"/>
        </a:p>
      </dgm:t>
    </dgm:pt>
    <dgm:pt modelId="{3CF953B9-2597-4EF6-9798-EB05A41764CA}">
      <dgm:prSet phldrT="[Текст]"/>
      <dgm:spPr/>
      <dgm:t>
        <a:bodyPr/>
        <a:lstStyle/>
        <a:p>
          <a:r>
            <a:rPr lang="ru-RU" dirty="0" smtClean="0"/>
            <a:t>ТОГФ предоставляет поручительство, оформляется трехсторонний договор</a:t>
          </a:r>
          <a:endParaRPr lang="ru-RU" dirty="0"/>
        </a:p>
      </dgm:t>
    </dgm:pt>
    <dgm:pt modelId="{0C658524-7852-4790-B0B2-7149E569DFF2}" type="parTrans" cxnId="{95C37F78-C969-4393-B07A-0B2469FC2220}">
      <dgm:prSet/>
      <dgm:spPr/>
      <dgm:t>
        <a:bodyPr/>
        <a:lstStyle/>
        <a:p>
          <a:endParaRPr lang="ru-RU"/>
        </a:p>
      </dgm:t>
    </dgm:pt>
    <dgm:pt modelId="{550BB2E0-968E-46FD-AEF6-1A036B818DDD}" type="sibTrans" cxnId="{95C37F78-C969-4393-B07A-0B2469FC2220}">
      <dgm:prSet/>
      <dgm:spPr/>
      <dgm:t>
        <a:bodyPr/>
        <a:lstStyle/>
        <a:p>
          <a:endParaRPr lang="ru-RU"/>
        </a:p>
      </dgm:t>
    </dgm:pt>
    <dgm:pt modelId="{E6D74F02-0A94-4979-AA00-B7CCFA44D37A}" type="pres">
      <dgm:prSet presAssocID="{F7649FD9-2C26-4322-BB96-9672CE10CBA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C234F7-7424-43B5-A89E-94B065431D89}" type="pres">
      <dgm:prSet presAssocID="{F7649FD9-2C26-4322-BB96-9672CE10CBA0}" presName="arrow" presStyleLbl="bgShp" presStyleIdx="0" presStyleCnt="1"/>
      <dgm:spPr/>
    </dgm:pt>
    <dgm:pt modelId="{129B4002-F71F-4F3A-89DE-88354634FE53}" type="pres">
      <dgm:prSet presAssocID="{F7649FD9-2C26-4322-BB96-9672CE10CBA0}" presName="linearProcess" presStyleCnt="0"/>
      <dgm:spPr/>
    </dgm:pt>
    <dgm:pt modelId="{58C30D44-E75D-491C-8FD6-57534E52A5FD}" type="pres">
      <dgm:prSet presAssocID="{895F97A7-BB11-4B21-AB55-CEAF0D36C366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6A629-BE3B-446B-AAA3-7625BBCED149}" type="pres">
      <dgm:prSet presAssocID="{1FF972AB-C832-4886-B1BE-0965E2B5E55A}" presName="sibTrans" presStyleCnt="0"/>
      <dgm:spPr/>
    </dgm:pt>
    <dgm:pt modelId="{7C621EA3-E496-4B65-AD41-692486D9E553}" type="pres">
      <dgm:prSet presAssocID="{63DD6D7A-9E06-4371-9121-727E6D012A20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8F7A3E-F634-47FD-ACA5-8AEBF68E31B3}" type="pres">
      <dgm:prSet presAssocID="{3B9B7011-FBF2-4044-9AFD-681A798BED58}" presName="sibTrans" presStyleCnt="0"/>
      <dgm:spPr/>
    </dgm:pt>
    <dgm:pt modelId="{039FEBA9-4A29-44D4-A170-D9D975BA4244}" type="pres">
      <dgm:prSet presAssocID="{17C900F0-E599-48C5-8438-DC2994FFA208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EF0D1-26D6-4361-979C-D7C444E7BB1A}" type="pres">
      <dgm:prSet presAssocID="{45DBB8D4-DD4E-4E09-87D6-945E7798DBFB}" presName="sibTrans" presStyleCnt="0"/>
      <dgm:spPr/>
    </dgm:pt>
    <dgm:pt modelId="{D332EAD9-B7A9-4A78-B295-C6FE17283EFD}" type="pres">
      <dgm:prSet presAssocID="{17D44739-BE51-439F-88F0-0A90941F743B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4D65F-1ACA-4C9C-8E6C-29E41C1FC410}" type="pres">
      <dgm:prSet presAssocID="{FCA46422-7390-481B-972D-419599041903}" presName="sibTrans" presStyleCnt="0"/>
      <dgm:spPr/>
    </dgm:pt>
    <dgm:pt modelId="{659B8C50-76C7-4F1C-A37E-C707341B0A5D}" type="pres">
      <dgm:prSet presAssocID="{A8525BA1-38A2-4813-9247-93C0C564B94C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C9D76-5F77-4FC0-8E7A-D6D85893291A}" type="pres">
      <dgm:prSet presAssocID="{23397328-EFBB-4C56-B657-5BFC1D7ED0D5}" presName="sibTrans" presStyleCnt="0"/>
      <dgm:spPr/>
    </dgm:pt>
    <dgm:pt modelId="{4E40AE7E-A587-48C5-AA13-9BC74ED324EB}" type="pres">
      <dgm:prSet presAssocID="{3CF953B9-2597-4EF6-9798-EB05A41764CA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C37F78-C969-4393-B07A-0B2469FC2220}" srcId="{F7649FD9-2C26-4322-BB96-9672CE10CBA0}" destId="{3CF953B9-2597-4EF6-9798-EB05A41764CA}" srcOrd="5" destOrd="0" parTransId="{0C658524-7852-4790-B0B2-7149E569DFF2}" sibTransId="{550BB2E0-968E-46FD-AEF6-1A036B818DDD}"/>
    <dgm:cxn modelId="{8BBF40E9-86F4-4DC5-B806-ED45332684A6}" type="presOf" srcId="{A8525BA1-38A2-4813-9247-93C0C564B94C}" destId="{659B8C50-76C7-4F1C-A37E-C707341B0A5D}" srcOrd="0" destOrd="0" presId="urn:microsoft.com/office/officeart/2005/8/layout/hProcess9"/>
    <dgm:cxn modelId="{EF6EC8D6-1F34-4E88-A875-69EE900CD7A1}" srcId="{F7649FD9-2C26-4322-BB96-9672CE10CBA0}" destId="{17C900F0-E599-48C5-8438-DC2994FFA208}" srcOrd="2" destOrd="0" parTransId="{7C546F61-D502-48AA-BD28-629EF8954DC7}" sibTransId="{45DBB8D4-DD4E-4E09-87D6-945E7798DBFB}"/>
    <dgm:cxn modelId="{BAD6DDC2-DACA-4F8F-8B8C-3D388B524869}" srcId="{F7649FD9-2C26-4322-BB96-9672CE10CBA0}" destId="{A8525BA1-38A2-4813-9247-93C0C564B94C}" srcOrd="4" destOrd="0" parTransId="{763BD648-6ECE-4B47-AD89-0D79E8B00C92}" sibTransId="{23397328-EFBB-4C56-B657-5BFC1D7ED0D5}"/>
    <dgm:cxn modelId="{3DC80DD2-E0D1-45BE-88C3-1E5CE22816D6}" type="presOf" srcId="{63DD6D7A-9E06-4371-9121-727E6D012A20}" destId="{7C621EA3-E496-4B65-AD41-692486D9E553}" srcOrd="0" destOrd="0" presId="urn:microsoft.com/office/officeart/2005/8/layout/hProcess9"/>
    <dgm:cxn modelId="{A3538E77-0ADD-46DB-9649-B9B563A2647B}" type="presOf" srcId="{895F97A7-BB11-4B21-AB55-CEAF0D36C366}" destId="{58C30D44-E75D-491C-8FD6-57534E52A5FD}" srcOrd="0" destOrd="0" presId="urn:microsoft.com/office/officeart/2005/8/layout/hProcess9"/>
    <dgm:cxn modelId="{46F75CD3-E747-4234-BEBA-A77351869E61}" type="presOf" srcId="{17D44739-BE51-439F-88F0-0A90941F743B}" destId="{D332EAD9-B7A9-4A78-B295-C6FE17283EFD}" srcOrd="0" destOrd="0" presId="urn:microsoft.com/office/officeart/2005/8/layout/hProcess9"/>
    <dgm:cxn modelId="{2A8F4CA3-170C-4310-9EC0-A232BDE02205}" type="presOf" srcId="{3CF953B9-2597-4EF6-9798-EB05A41764CA}" destId="{4E40AE7E-A587-48C5-AA13-9BC74ED324EB}" srcOrd="0" destOrd="0" presId="urn:microsoft.com/office/officeart/2005/8/layout/hProcess9"/>
    <dgm:cxn modelId="{024D5C8C-AA88-4F43-80D7-FB7D28AF2679}" srcId="{F7649FD9-2C26-4322-BB96-9672CE10CBA0}" destId="{895F97A7-BB11-4B21-AB55-CEAF0D36C366}" srcOrd="0" destOrd="0" parTransId="{9EBA90D3-6B2D-419B-A115-4C2078194043}" sibTransId="{1FF972AB-C832-4886-B1BE-0965E2B5E55A}"/>
    <dgm:cxn modelId="{7AB82331-2E3C-4AEE-8395-602E5DDEB1A1}" srcId="{F7649FD9-2C26-4322-BB96-9672CE10CBA0}" destId="{63DD6D7A-9E06-4371-9121-727E6D012A20}" srcOrd="1" destOrd="0" parTransId="{94092142-A861-4DF0-AF61-555B8C5A4D57}" sibTransId="{3B9B7011-FBF2-4044-9AFD-681A798BED58}"/>
    <dgm:cxn modelId="{DBEB4E95-81F7-4631-BA5D-835A8814AFC9}" type="presOf" srcId="{F7649FD9-2C26-4322-BB96-9672CE10CBA0}" destId="{E6D74F02-0A94-4979-AA00-B7CCFA44D37A}" srcOrd="0" destOrd="0" presId="urn:microsoft.com/office/officeart/2005/8/layout/hProcess9"/>
    <dgm:cxn modelId="{100CFFCA-29D4-46B5-9E12-1485012D82B8}" srcId="{F7649FD9-2C26-4322-BB96-9672CE10CBA0}" destId="{17D44739-BE51-439F-88F0-0A90941F743B}" srcOrd="3" destOrd="0" parTransId="{8E7BD1A6-7533-45F5-B86C-596B930FBAA4}" sibTransId="{FCA46422-7390-481B-972D-419599041903}"/>
    <dgm:cxn modelId="{5602325B-7A3D-444E-B4E3-D05966043DD5}" type="presOf" srcId="{17C900F0-E599-48C5-8438-DC2994FFA208}" destId="{039FEBA9-4A29-44D4-A170-D9D975BA4244}" srcOrd="0" destOrd="0" presId="urn:microsoft.com/office/officeart/2005/8/layout/hProcess9"/>
    <dgm:cxn modelId="{745C65AE-CFE0-4373-9B1D-1E9290717D1C}" type="presParOf" srcId="{E6D74F02-0A94-4979-AA00-B7CCFA44D37A}" destId="{08C234F7-7424-43B5-A89E-94B065431D89}" srcOrd="0" destOrd="0" presId="urn:microsoft.com/office/officeart/2005/8/layout/hProcess9"/>
    <dgm:cxn modelId="{B493E5CC-A6CF-4B31-A871-BF6F54C3607A}" type="presParOf" srcId="{E6D74F02-0A94-4979-AA00-B7CCFA44D37A}" destId="{129B4002-F71F-4F3A-89DE-88354634FE53}" srcOrd="1" destOrd="0" presId="urn:microsoft.com/office/officeart/2005/8/layout/hProcess9"/>
    <dgm:cxn modelId="{5DE69051-D2EA-46A3-9683-43EB14C4A094}" type="presParOf" srcId="{129B4002-F71F-4F3A-89DE-88354634FE53}" destId="{58C30D44-E75D-491C-8FD6-57534E52A5FD}" srcOrd="0" destOrd="0" presId="urn:microsoft.com/office/officeart/2005/8/layout/hProcess9"/>
    <dgm:cxn modelId="{14DAF8BC-3A98-4147-BF64-E3ABFA9DC93D}" type="presParOf" srcId="{129B4002-F71F-4F3A-89DE-88354634FE53}" destId="{A376A629-BE3B-446B-AAA3-7625BBCED149}" srcOrd="1" destOrd="0" presId="urn:microsoft.com/office/officeart/2005/8/layout/hProcess9"/>
    <dgm:cxn modelId="{26A74DBA-17EB-4D64-9E0B-0FE87112F8C5}" type="presParOf" srcId="{129B4002-F71F-4F3A-89DE-88354634FE53}" destId="{7C621EA3-E496-4B65-AD41-692486D9E553}" srcOrd="2" destOrd="0" presId="urn:microsoft.com/office/officeart/2005/8/layout/hProcess9"/>
    <dgm:cxn modelId="{C7A778D5-F316-42FD-86E3-990FC32640EB}" type="presParOf" srcId="{129B4002-F71F-4F3A-89DE-88354634FE53}" destId="{6A8F7A3E-F634-47FD-ACA5-8AEBF68E31B3}" srcOrd="3" destOrd="0" presId="urn:microsoft.com/office/officeart/2005/8/layout/hProcess9"/>
    <dgm:cxn modelId="{2D4E1258-A07A-4F54-BB17-C3EC4A539BCE}" type="presParOf" srcId="{129B4002-F71F-4F3A-89DE-88354634FE53}" destId="{039FEBA9-4A29-44D4-A170-D9D975BA4244}" srcOrd="4" destOrd="0" presId="urn:microsoft.com/office/officeart/2005/8/layout/hProcess9"/>
    <dgm:cxn modelId="{5CBA1D83-9BDB-41F1-B0BE-1D57497712AA}" type="presParOf" srcId="{129B4002-F71F-4F3A-89DE-88354634FE53}" destId="{7D2EF0D1-26D6-4361-979C-D7C444E7BB1A}" srcOrd="5" destOrd="0" presId="urn:microsoft.com/office/officeart/2005/8/layout/hProcess9"/>
    <dgm:cxn modelId="{32B7609A-BFC0-4B39-A383-28598E4FF0A7}" type="presParOf" srcId="{129B4002-F71F-4F3A-89DE-88354634FE53}" destId="{D332EAD9-B7A9-4A78-B295-C6FE17283EFD}" srcOrd="6" destOrd="0" presId="urn:microsoft.com/office/officeart/2005/8/layout/hProcess9"/>
    <dgm:cxn modelId="{7F234E52-68EC-40D8-8F68-C00ABE8F4803}" type="presParOf" srcId="{129B4002-F71F-4F3A-89DE-88354634FE53}" destId="{C3E4D65F-1ACA-4C9C-8E6C-29E41C1FC410}" srcOrd="7" destOrd="0" presId="urn:microsoft.com/office/officeart/2005/8/layout/hProcess9"/>
    <dgm:cxn modelId="{9576EC40-271B-444B-AE49-B3E213883875}" type="presParOf" srcId="{129B4002-F71F-4F3A-89DE-88354634FE53}" destId="{659B8C50-76C7-4F1C-A37E-C707341B0A5D}" srcOrd="8" destOrd="0" presId="urn:microsoft.com/office/officeart/2005/8/layout/hProcess9"/>
    <dgm:cxn modelId="{57583B3E-15F8-40ED-8134-3B13C38B3643}" type="presParOf" srcId="{129B4002-F71F-4F3A-89DE-88354634FE53}" destId="{083C9D76-5F77-4FC0-8E7A-D6D85893291A}" srcOrd="9" destOrd="0" presId="urn:microsoft.com/office/officeart/2005/8/layout/hProcess9"/>
    <dgm:cxn modelId="{431F5ABA-61BA-4265-853D-845CADFE48C7}" type="presParOf" srcId="{129B4002-F71F-4F3A-89DE-88354634FE53}" destId="{4E40AE7E-A587-48C5-AA13-9BC74ED324EB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649FD9-2C26-4322-BB96-9672CE10CBA0}" type="doc">
      <dgm:prSet loTypeId="urn:microsoft.com/office/officeart/2005/8/layout/hProcess11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895F97A7-BB11-4B21-AB55-CEAF0D36C366}">
      <dgm:prSet phldrT="[Текст]"/>
      <dgm:spPr/>
      <dgm:t>
        <a:bodyPr/>
        <a:lstStyle/>
        <a:p>
          <a:r>
            <a:rPr lang="ru-RU" dirty="0" smtClean="0"/>
            <a:t>СМСП обращается в Банк за кредитом</a:t>
          </a:r>
          <a:endParaRPr lang="ru-RU" dirty="0"/>
        </a:p>
      </dgm:t>
    </dgm:pt>
    <dgm:pt modelId="{9EBA90D3-6B2D-419B-A115-4C2078194043}" type="parTrans" cxnId="{024D5C8C-AA88-4F43-80D7-FB7D28AF2679}">
      <dgm:prSet/>
      <dgm:spPr/>
      <dgm:t>
        <a:bodyPr/>
        <a:lstStyle/>
        <a:p>
          <a:endParaRPr lang="ru-RU"/>
        </a:p>
      </dgm:t>
    </dgm:pt>
    <dgm:pt modelId="{1FF972AB-C832-4886-B1BE-0965E2B5E55A}" type="sibTrans" cxnId="{024D5C8C-AA88-4F43-80D7-FB7D28AF2679}">
      <dgm:prSet/>
      <dgm:spPr/>
      <dgm:t>
        <a:bodyPr/>
        <a:lstStyle/>
        <a:p>
          <a:endParaRPr lang="ru-RU"/>
        </a:p>
      </dgm:t>
    </dgm:pt>
    <dgm:pt modelId="{63DD6D7A-9E06-4371-9121-727E6D012A20}">
      <dgm:prSet phldrT="[Текст]"/>
      <dgm:spPr/>
      <dgm:t>
        <a:bodyPr/>
        <a:lstStyle/>
        <a:p>
          <a:r>
            <a:rPr lang="ru-RU" dirty="0" smtClean="0"/>
            <a:t>Банк информирует о возможности привлечения ТОГФ и Корпорации МСП/Банка МСП</a:t>
          </a:r>
          <a:endParaRPr lang="ru-RU" dirty="0"/>
        </a:p>
      </dgm:t>
    </dgm:pt>
    <dgm:pt modelId="{94092142-A861-4DF0-AF61-555B8C5A4D57}" type="parTrans" cxnId="{7AB82331-2E3C-4AEE-8395-602E5DDEB1A1}">
      <dgm:prSet/>
      <dgm:spPr/>
      <dgm:t>
        <a:bodyPr/>
        <a:lstStyle/>
        <a:p>
          <a:endParaRPr lang="ru-RU"/>
        </a:p>
      </dgm:t>
    </dgm:pt>
    <dgm:pt modelId="{3B9B7011-FBF2-4044-9AFD-681A798BED58}" type="sibTrans" cxnId="{7AB82331-2E3C-4AEE-8395-602E5DDEB1A1}">
      <dgm:prSet/>
      <dgm:spPr/>
      <dgm:t>
        <a:bodyPr/>
        <a:lstStyle/>
        <a:p>
          <a:endParaRPr lang="ru-RU"/>
        </a:p>
      </dgm:t>
    </dgm:pt>
    <dgm:pt modelId="{17C900F0-E599-48C5-8438-DC2994FFA208}">
      <dgm:prSet phldrT="[Текст]"/>
      <dgm:spPr/>
      <dgm:t>
        <a:bodyPr/>
        <a:lstStyle/>
        <a:p>
          <a:r>
            <a:rPr lang="ru-RU" dirty="0" smtClean="0"/>
            <a:t>Банк совместно с  Клиентом направляет в ТОГФ и </a:t>
          </a:r>
          <a:r>
            <a:rPr lang="ru-RU" dirty="0" err="1" smtClean="0"/>
            <a:t>Корп</a:t>
          </a:r>
          <a:r>
            <a:rPr lang="ru-RU" dirty="0" smtClean="0"/>
            <a:t> МСП/Банк МСП заявку на получение поручительства</a:t>
          </a:r>
          <a:endParaRPr lang="ru-RU" dirty="0"/>
        </a:p>
      </dgm:t>
    </dgm:pt>
    <dgm:pt modelId="{7C546F61-D502-48AA-BD28-629EF8954DC7}" type="parTrans" cxnId="{EF6EC8D6-1F34-4E88-A875-69EE900CD7A1}">
      <dgm:prSet/>
      <dgm:spPr/>
      <dgm:t>
        <a:bodyPr/>
        <a:lstStyle/>
        <a:p>
          <a:endParaRPr lang="ru-RU"/>
        </a:p>
      </dgm:t>
    </dgm:pt>
    <dgm:pt modelId="{45DBB8D4-DD4E-4E09-87D6-945E7798DBFB}" type="sibTrans" cxnId="{EF6EC8D6-1F34-4E88-A875-69EE900CD7A1}">
      <dgm:prSet/>
      <dgm:spPr/>
      <dgm:t>
        <a:bodyPr/>
        <a:lstStyle/>
        <a:p>
          <a:endParaRPr lang="ru-RU"/>
        </a:p>
      </dgm:t>
    </dgm:pt>
    <dgm:pt modelId="{17D44739-BE51-439F-88F0-0A90941F743B}">
      <dgm:prSet phldrT="[Текст]"/>
      <dgm:spPr/>
      <dgm:t>
        <a:bodyPr/>
        <a:lstStyle/>
        <a:p>
          <a:r>
            <a:rPr lang="ru-RU" dirty="0" smtClean="0"/>
            <a:t>ТОГФ, Корпорация МСП/Банк МСП рассматривают заявку, принимают положительное? решение</a:t>
          </a:r>
          <a:endParaRPr lang="ru-RU" dirty="0"/>
        </a:p>
      </dgm:t>
    </dgm:pt>
    <dgm:pt modelId="{8E7BD1A6-7533-45F5-B86C-596B930FBAA4}" type="parTrans" cxnId="{100CFFCA-29D4-46B5-9E12-1485012D82B8}">
      <dgm:prSet/>
      <dgm:spPr/>
      <dgm:t>
        <a:bodyPr/>
        <a:lstStyle/>
        <a:p>
          <a:endParaRPr lang="ru-RU"/>
        </a:p>
      </dgm:t>
    </dgm:pt>
    <dgm:pt modelId="{FCA46422-7390-481B-972D-419599041903}" type="sibTrans" cxnId="{100CFFCA-29D4-46B5-9E12-1485012D82B8}">
      <dgm:prSet/>
      <dgm:spPr/>
      <dgm:t>
        <a:bodyPr/>
        <a:lstStyle/>
        <a:p>
          <a:endParaRPr lang="ru-RU"/>
        </a:p>
      </dgm:t>
    </dgm:pt>
    <dgm:pt modelId="{A8525BA1-38A2-4813-9247-93C0C564B94C}">
      <dgm:prSet phldrT="[Текст]"/>
      <dgm:spPr/>
      <dgm:t>
        <a:bodyPr/>
        <a:lstStyle/>
        <a:p>
          <a:r>
            <a:rPr lang="ru-RU" dirty="0" smtClean="0"/>
            <a:t>Клиент заключает с Банком кредитный договор, его копия направляется в ТОГФ и Корпорацию МСП/Банк МСП</a:t>
          </a:r>
          <a:endParaRPr lang="ru-RU" dirty="0"/>
        </a:p>
      </dgm:t>
    </dgm:pt>
    <dgm:pt modelId="{763BD648-6ECE-4B47-AD89-0D79E8B00C92}" type="parTrans" cxnId="{BAD6DDC2-DACA-4F8F-8B8C-3D388B524869}">
      <dgm:prSet/>
      <dgm:spPr/>
      <dgm:t>
        <a:bodyPr/>
        <a:lstStyle/>
        <a:p>
          <a:endParaRPr lang="ru-RU"/>
        </a:p>
      </dgm:t>
    </dgm:pt>
    <dgm:pt modelId="{23397328-EFBB-4C56-B657-5BFC1D7ED0D5}" type="sibTrans" cxnId="{BAD6DDC2-DACA-4F8F-8B8C-3D388B524869}">
      <dgm:prSet/>
      <dgm:spPr/>
      <dgm:t>
        <a:bodyPr/>
        <a:lstStyle/>
        <a:p>
          <a:endParaRPr lang="ru-RU"/>
        </a:p>
      </dgm:t>
    </dgm:pt>
    <dgm:pt modelId="{3CF953B9-2597-4EF6-9798-EB05A41764CA}">
      <dgm:prSet phldrT="[Текст]"/>
      <dgm:spPr/>
      <dgm:t>
        <a:bodyPr/>
        <a:lstStyle/>
        <a:p>
          <a:r>
            <a:rPr lang="ru-RU" dirty="0" smtClean="0"/>
            <a:t>ТОГФ предоставляет поручительство, копия договора направляется в Корпорацию МСП/Банк МСП,</a:t>
          </a:r>
        </a:p>
        <a:p>
          <a:r>
            <a:rPr lang="ru-RU" dirty="0" smtClean="0"/>
            <a:t>Корпорация МСП/Банк МСП предоставляет поручительство</a:t>
          </a:r>
          <a:endParaRPr lang="ru-RU" dirty="0"/>
        </a:p>
      </dgm:t>
    </dgm:pt>
    <dgm:pt modelId="{0C658524-7852-4790-B0B2-7149E569DFF2}" type="parTrans" cxnId="{95C37F78-C969-4393-B07A-0B2469FC2220}">
      <dgm:prSet/>
      <dgm:spPr/>
      <dgm:t>
        <a:bodyPr/>
        <a:lstStyle/>
        <a:p>
          <a:endParaRPr lang="ru-RU"/>
        </a:p>
      </dgm:t>
    </dgm:pt>
    <dgm:pt modelId="{550BB2E0-968E-46FD-AEF6-1A036B818DDD}" type="sibTrans" cxnId="{95C37F78-C969-4393-B07A-0B2469FC2220}">
      <dgm:prSet/>
      <dgm:spPr/>
      <dgm:t>
        <a:bodyPr/>
        <a:lstStyle/>
        <a:p>
          <a:endParaRPr lang="ru-RU"/>
        </a:p>
      </dgm:t>
    </dgm:pt>
    <dgm:pt modelId="{86FB96A7-59DA-4005-8FCA-3292BFA1F9E5}" type="pres">
      <dgm:prSet presAssocID="{F7649FD9-2C26-4322-BB96-9672CE10CB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84B91C-DB40-4B4C-9B32-E0C81F787692}" type="pres">
      <dgm:prSet presAssocID="{F7649FD9-2C26-4322-BB96-9672CE10CBA0}" presName="arrow" presStyleLbl="bgShp" presStyleIdx="0" presStyleCnt="1"/>
      <dgm:spPr/>
    </dgm:pt>
    <dgm:pt modelId="{1AB989BA-721C-4069-BA5B-363C00569F64}" type="pres">
      <dgm:prSet presAssocID="{F7649FD9-2C26-4322-BB96-9672CE10CBA0}" presName="points" presStyleCnt="0"/>
      <dgm:spPr/>
    </dgm:pt>
    <dgm:pt modelId="{FF96FD38-7957-4E60-9603-66CC34751118}" type="pres">
      <dgm:prSet presAssocID="{895F97A7-BB11-4B21-AB55-CEAF0D36C366}" presName="compositeA" presStyleCnt="0"/>
      <dgm:spPr/>
    </dgm:pt>
    <dgm:pt modelId="{4DBD8F4B-7DCC-47B9-AD4A-58AA2598A9DA}" type="pres">
      <dgm:prSet presAssocID="{895F97A7-BB11-4B21-AB55-CEAF0D36C366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038F1-0C3B-4985-9E6B-C46FEC7DFFD9}" type="pres">
      <dgm:prSet presAssocID="{895F97A7-BB11-4B21-AB55-CEAF0D36C366}" presName="circleA" presStyleLbl="node1" presStyleIdx="0" presStyleCnt="6"/>
      <dgm:spPr/>
    </dgm:pt>
    <dgm:pt modelId="{5C76E349-5591-41BE-8178-8AE2894CC2D1}" type="pres">
      <dgm:prSet presAssocID="{895F97A7-BB11-4B21-AB55-CEAF0D36C366}" presName="spaceA" presStyleCnt="0"/>
      <dgm:spPr/>
    </dgm:pt>
    <dgm:pt modelId="{232E894A-971D-42F2-B14B-21CFB8A7BACD}" type="pres">
      <dgm:prSet presAssocID="{1FF972AB-C832-4886-B1BE-0965E2B5E55A}" presName="space" presStyleCnt="0"/>
      <dgm:spPr/>
    </dgm:pt>
    <dgm:pt modelId="{FD59F0F4-2CA0-41BC-BDA9-94396BB842B3}" type="pres">
      <dgm:prSet presAssocID="{63DD6D7A-9E06-4371-9121-727E6D012A20}" presName="compositeB" presStyleCnt="0"/>
      <dgm:spPr/>
    </dgm:pt>
    <dgm:pt modelId="{0EB155A0-AFE2-40A9-B4E6-EEB85E7866B9}" type="pres">
      <dgm:prSet presAssocID="{63DD6D7A-9E06-4371-9121-727E6D012A20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A103C4-A64C-4981-96BA-67272B72C644}" type="pres">
      <dgm:prSet presAssocID="{63DD6D7A-9E06-4371-9121-727E6D012A20}" presName="circleB" presStyleLbl="node1" presStyleIdx="1" presStyleCnt="6"/>
      <dgm:spPr/>
    </dgm:pt>
    <dgm:pt modelId="{A3538867-B7E7-440D-BEB4-ACB228F007A6}" type="pres">
      <dgm:prSet presAssocID="{63DD6D7A-9E06-4371-9121-727E6D012A20}" presName="spaceB" presStyleCnt="0"/>
      <dgm:spPr/>
    </dgm:pt>
    <dgm:pt modelId="{A52E0BBE-B717-46D7-9F67-8B3437C64AE9}" type="pres">
      <dgm:prSet presAssocID="{3B9B7011-FBF2-4044-9AFD-681A798BED58}" presName="space" presStyleCnt="0"/>
      <dgm:spPr/>
    </dgm:pt>
    <dgm:pt modelId="{35A3A84B-6CD0-4C47-99AD-9CC061DB0125}" type="pres">
      <dgm:prSet presAssocID="{17C900F0-E599-48C5-8438-DC2994FFA208}" presName="compositeA" presStyleCnt="0"/>
      <dgm:spPr/>
    </dgm:pt>
    <dgm:pt modelId="{57E31C01-5146-4B40-891E-82AC445F6152}" type="pres">
      <dgm:prSet presAssocID="{17C900F0-E599-48C5-8438-DC2994FFA208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66E1F-CFB5-486A-AC13-58D626D09ECA}" type="pres">
      <dgm:prSet presAssocID="{17C900F0-E599-48C5-8438-DC2994FFA208}" presName="circleA" presStyleLbl="node1" presStyleIdx="2" presStyleCnt="6"/>
      <dgm:spPr/>
    </dgm:pt>
    <dgm:pt modelId="{871A4B4E-95B3-4BD5-8027-185EEF5BA87E}" type="pres">
      <dgm:prSet presAssocID="{17C900F0-E599-48C5-8438-DC2994FFA208}" presName="spaceA" presStyleCnt="0"/>
      <dgm:spPr/>
    </dgm:pt>
    <dgm:pt modelId="{DC659282-9553-462E-B365-10F2E91CFB30}" type="pres">
      <dgm:prSet presAssocID="{45DBB8D4-DD4E-4E09-87D6-945E7798DBFB}" presName="space" presStyleCnt="0"/>
      <dgm:spPr/>
    </dgm:pt>
    <dgm:pt modelId="{12C31DB4-4B36-4484-AEE7-B820DF44C1E6}" type="pres">
      <dgm:prSet presAssocID="{17D44739-BE51-439F-88F0-0A90941F743B}" presName="compositeB" presStyleCnt="0"/>
      <dgm:spPr/>
    </dgm:pt>
    <dgm:pt modelId="{0C678D6F-A25C-4BD6-BAA0-7D3804EA6EDD}" type="pres">
      <dgm:prSet presAssocID="{17D44739-BE51-439F-88F0-0A90941F743B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C4BE4-B8DC-4A70-9BEC-FABEABCC9687}" type="pres">
      <dgm:prSet presAssocID="{17D44739-BE51-439F-88F0-0A90941F743B}" presName="circleB" presStyleLbl="node1" presStyleIdx="3" presStyleCnt="6"/>
      <dgm:spPr/>
    </dgm:pt>
    <dgm:pt modelId="{D1BDF0F5-FD7D-436B-99DB-39095A9F616C}" type="pres">
      <dgm:prSet presAssocID="{17D44739-BE51-439F-88F0-0A90941F743B}" presName="spaceB" presStyleCnt="0"/>
      <dgm:spPr/>
    </dgm:pt>
    <dgm:pt modelId="{00C846E5-B0BC-437E-8EEF-9731D78FAC6D}" type="pres">
      <dgm:prSet presAssocID="{FCA46422-7390-481B-972D-419599041903}" presName="space" presStyleCnt="0"/>
      <dgm:spPr/>
    </dgm:pt>
    <dgm:pt modelId="{40F34715-19CA-49B7-B906-D386207C3098}" type="pres">
      <dgm:prSet presAssocID="{A8525BA1-38A2-4813-9247-93C0C564B94C}" presName="compositeA" presStyleCnt="0"/>
      <dgm:spPr/>
    </dgm:pt>
    <dgm:pt modelId="{8B5B0173-532A-4ABD-8127-8825307384D3}" type="pres">
      <dgm:prSet presAssocID="{A8525BA1-38A2-4813-9247-93C0C564B94C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4D0DB-3AA0-472A-9817-AA88D003A835}" type="pres">
      <dgm:prSet presAssocID="{A8525BA1-38A2-4813-9247-93C0C564B94C}" presName="circleA" presStyleLbl="node1" presStyleIdx="4" presStyleCnt="6"/>
      <dgm:spPr/>
    </dgm:pt>
    <dgm:pt modelId="{834343EC-D642-4914-A172-794815C64B00}" type="pres">
      <dgm:prSet presAssocID="{A8525BA1-38A2-4813-9247-93C0C564B94C}" presName="spaceA" presStyleCnt="0"/>
      <dgm:spPr/>
    </dgm:pt>
    <dgm:pt modelId="{869355F7-3C85-4BF6-BB0F-E8CDA4CE2E0D}" type="pres">
      <dgm:prSet presAssocID="{23397328-EFBB-4C56-B657-5BFC1D7ED0D5}" presName="space" presStyleCnt="0"/>
      <dgm:spPr/>
    </dgm:pt>
    <dgm:pt modelId="{57B5C27D-F4C3-4ADA-B1AC-AC0AACE48454}" type="pres">
      <dgm:prSet presAssocID="{3CF953B9-2597-4EF6-9798-EB05A41764CA}" presName="compositeB" presStyleCnt="0"/>
      <dgm:spPr/>
    </dgm:pt>
    <dgm:pt modelId="{C7A26462-DF3F-464D-9E17-D96DAA94131C}" type="pres">
      <dgm:prSet presAssocID="{3CF953B9-2597-4EF6-9798-EB05A41764CA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05912-2AD5-4152-B727-16DFA32BA294}" type="pres">
      <dgm:prSet presAssocID="{3CF953B9-2597-4EF6-9798-EB05A41764CA}" presName="circleB" presStyleLbl="node1" presStyleIdx="5" presStyleCnt="6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800471A-A79D-41FA-906D-811E34621300}" type="pres">
      <dgm:prSet presAssocID="{3CF953B9-2597-4EF6-9798-EB05A41764CA}" presName="spaceB" presStyleCnt="0"/>
      <dgm:spPr/>
    </dgm:pt>
  </dgm:ptLst>
  <dgm:cxnLst>
    <dgm:cxn modelId="{EF6EC8D6-1F34-4E88-A875-69EE900CD7A1}" srcId="{F7649FD9-2C26-4322-BB96-9672CE10CBA0}" destId="{17C900F0-E599-48C5-8438-DC2994FFA208}" srcOrd="2" destOrd="0" parTransId="{7C546F61-D502-48AA-BD28-629EF8954DC7}" sibTransId="{45DBB8D4-DD4E-4E09-87D6-945E7798DBFB}"/>
    <dgm:cxn modelId="{5F667C98-65FA-4764-9340-3A908DC2849E}" type="presOf" srcId="{A8525BA1-38A2-4813-9247-93C0C564B94C}" destId="{8B5B0173-532A-4ABD-8127-8825307384D3}" srcOrd="0" destOrd="0" presId="urn:microsoft.com/office/officeart/2005/8/layout/hProcess11"/>
    <dgm:cxn modelId="{7AB82331-2E3C-4AEE-8395-602E5DDEB1A1}" srcId="{F7649FD9-2C26-4322-BB96-9672CE10CBA0}" destId="{63DD6D7A-9E06-4371-9121-727E6D012A20}" srcOrd="1" destOrd="0" parTransId="{94092142-A861-4DF0-AF61-555B8C5A4D57}" sibTransId="{3B9B7011-FBF2-4044-9AFD-681A798BED58}"/>
    <dgm:cxn modelId="{00B5022E-F623-4339-84B6-9605E4B2CC3F}" type="presOf" srcId="{3CF953B9-2597-4EF6-9798-EB05A41764CA}" destId="{C7A26462-DF3F-464D-9E17-D96DAA94131C}" srcOrd="0" destOrd="0" presId="urn:microsoft.com/office/officeart/2005/8/layout/hProcess11"/>
    <dgm:cxn modelId="{BAD6DDC2-DACA-4F8F-8B8C-3D388B524869}" srcId="{F7649FD9-2C26-4322-BB96-9672CE10CBA0}" destId="{A8525BA1-38A2-4813-9247-93C0C564B94C}" srcOrd="4" destOrd="0" parTransId="{763BD648-6ECE-4B47-AD89-0D79E8B00C92}" sibTransId="{23397328-EFBB-4C56-B657-5BFC1D7ED0D5}"/>
    <dgm:cxn modelId="{95C37F78-C969-4393-B07A-0B2469FC2220}" srcId="{F7649FD9-2C26-4322-BB96-9672CE10CBA0}" destId="{3CF953B9-2597-4EF6-9798-EB05A41764CA}" srcOrd="5" destOrd="0" parTransId="{0C658524-7852-4790-B0B2-7149E569DFF2}" sibTransId="{550BB2E0-968E-46FD-AEF6-1A036B818DDD}"/>
    <dgm:cxn modelId="{024D5C8C-AA88-4F43-80D7-FB7D28AF2679}" srcId="{F7649FD9-2C26-4322-BB96-9672CE10CBA0}" destId="{895F97A7-BB11-4B21-AB55-CEAF0D36C366}" srcOrd="0" destOrd="0" parTransId="{9EBA90D3-6B2D-419B-A115-4C2078194043}" sibTransId="{1FF972AB-C832-4886-B1BE-0965E2B5E55A}"/>
    <dgm:cxn modelId="{E81B18AA-B75E-40D0-95A7-856477319EFE}" type="presOf" srcId="{17C900F0-E599-48C5-8438-DC2994FFA208}" destId="{57E31C01-5146-4B40-891E-82AC445F6152}" srcOrd="0" destOrd="0" presId="urn:microsoft.com/office/officeart/2005/8/layout/hProcess11"/>
    <dgm:cxn modelId="{7F3D6A5B-B4DD-4710-8492-AB54188CB51B}" type="presOf" srcId="{63DD6D7A-9E06-4371-9121-727E6D012A20}" destId="{0EB155A0-AFE2-40A9-B4E6-EEB85E7866B9}" srcOrd="0" destOrd="0" presId="urn:microsoft.com/office/officeart/2005/8/layout/hProcess11"/>
    <dgm:cxn modelId="{D6AB92EE-D9B3-43FD-9A71-AABBDBA86E89}" type="presOf" srcId="{17D44739-BE51-439F-88F0-0A90941F743B}" destId="{0C678D6F-A25C-4BD6-BAA0-7D3804EA6EDD}" srcOrd="0" destOrd="0" presId="urn:microsoft.com/office/officeart/2005/8/layout/hProcess11"/>
    <dgm:cxn modelId="{100CFFCA-29D4-46B5-9E12-1485012D82B8}" srcId="{F7649FD9-2C26-4322-BB96-9672CE10CBA0}" destId="{17D44739-BE51-439F-88F0-0A90941F743B}" srcOrd="3" destOrd="0" parTransId="{8E7BD1A6-7533-45F5-B86C-596B930FBAA4}" sibTransId="{FCA46422-7390-481B-972D-419599041903}"/>
    <dgm:cxn modelId="{B61B8026-CD31-4E97-9455-81833F932223}" type="presOf" srcId="{895F97A7-BB11-4B21-AB55-CEAF0D36C366}" destId="{4DBD8F4B-7DCC-47B9-AD4A-58AA2598A9DA}" srcOrd="0" destOrd="0" presId="urn:microsoft.com/office/officeart/2005/8/layout/hProcess11"/>
    <dgm:cxn modelId="{25011164-7644-4F94-B9BE-A46D9723472B}" type="presOf" srcId="{F7649FD9-2C26-4322-BB96-9672CE10CBA0}" destId="{86FB96A7-59DA-4005-8FCA-3292BFA1F9E5}" srcOrd="0" destOrd="0" presId="urn:microsoft.com/office/officeart/2005/8/layout/hProcess11"/>
    <dgm:cxn modelId="{5A9C70B3-5AF5-4652-8A96-97B3D708DCA5}" type="presParOf" srcId="{86FB96A7-59DA-4005-8FCA-3292BFA1F9E5}" destId="{6184B91C-DB40-4B4C-9B32-E0C81F787692}" srcOrd="0" destOrd="0" presId="urn:microsoft.com/office/officeart/2005/8/layout/hProcess11"/>
    <dgm:cxn modelId="{45B82B7C-7DF0-4C75-B291-81E36B1AA0E4}" type="presParOf" srcId="{86FB96A7-59DA-4005-8FCA-3292BFA1F9E5}" destId="{1AB989BA-721C-4069-BA5B-363C00569F64}" srcOrd="1" destOrd="0" presId="urn:microsoft.com/office/officeart/2005/8/layout/hProcess11"/>
    <dgm:cxn modelId="{E597B42B-7927-48D2-B568-9D4888A7DA39}" type="presParOf" srcId="{1AB989BA-721C-4069-BA5B-363C00569F64}" destId="{FF96FD38-7957-4E60-9603-66CC34751118}" srcOrd="0" destOrd="0" presId="urn:microsoft.com/office/officeart/2005/8/layout/hProcess11"/>
    <dgm:cxn modelId="{CF2C1C0E-7C38-4A7C-ABDB-F19C8241BAC5}" type="presParOf" srcId="{FF96FD38-7957-4E60-9603-66CC34751118}" destId="{4DBD8F4B-7DCC-47B9-AD4A-58AA2598A9DA}" srcOrd="0" destOrd="0" presId="urn:microsoft.com/office/officeart/2005/8/layout/hProcess11"/>
    <dgm:cxn modelId="{307F2BE8-9317-4FA4-B865-1DE68756640C}" type="presParOf" srcId="{FF96FD38-7957-4E60-9603-66CC34751118}" destId="{BDD038F1-0C3B-4985-9E6B-C46FEC7DFFD9}" srcOrd="1" destOrd="0" presId="urn:microsoft.com/office/officeart/2005/8/layout/hProcess11"/>
    <dgm:cxn modelId="{6214BC3B-836F-4B7D-A76B-535FD607BDD8}" type="presParOf" srcId="{FF96FD38-7957-4E60-9603-66CC34751118}" destId="{5C76E349-5591-41BE-8178-8AE2894CC2D1}" srcOrd="2" destOrd="0" presId="urn:microsoft.com/office/officeart/2005/8/layout/hProcess11"/>
    <dgm:cxn modelId="{39C1C586-DBBC-48AE-9E69-D151CD3DCACB}" type="presParOf" srcId="{1AB989BA-721C-4069-BA5B-363C00569F64}" destId="{232E894A-971D-42F2-B14B-21CFB8A7BACD}" srcOrd="1" destOrd="0" presId="urn:microsoft.com/office/officeart/2005/8/layout/hProcess11"/>
    <dgm:cxn modelId="{306543C5-A8D8-4F5C-98D4-C3DB5426B222}" type="presParOf" srcId="{1AB989BA-721C-4069-BA5B-363C00569F64}" destId="{FD59F0F4-2CA0-41BC-BDA9-94396BB842B3}" srcOrd="2" destOrd="0" presId="urn:microsoft.com/office/officeart/2005/8/layout/hProcess11"/>
    <dgm:cxn modelId="{A72FFE62-4784-490C-8841-092B2F84C5CB}" type="presParOf" srcId="{FD59F0F4-2CA0-41BC-BDA9-94396BB842B3}" destId="{0EB155A0-AFE2-40A9-B4E6-EEB85E7866B9}" srcOrd="0" destOrd="0" presId="urn:microsoft.com/office/officeart/2005/8/layout/hProcess11"/>
    <dgm:cxn modelId="{382BBD67-0242-4920-ADF8-F6EC444E3398}" type="presParOf" srcId="{FD59F0F4-2CA0-41BC-BDA9-94396BB842B3}" destId="{A9A103C4-A64C-4981-96BA-67272B72C644}" srcOrd="1" destOrd="0" presId="urn:microsoft.com/office/officeart/2005/8/layout/hProcess11"/>
    <dgm:cxn modelId="{8DE910E8-7478-4290-B9A5-876E12840E3B}" type="presParOf" srcId="{FD59F0F4-2CA0-41BC-BDA9-94396BB842B3}" destId="{A3538867-B7E7-440D-BEB4-ACB228F007A6}" srcOrd="2" destOrd="0" presId="urn:microsoft.com/office/officeart/2005/8/layout/hProcess11"/>
    <dgm:cxn modelId="{BDA5172A-1F92-483D-A1F4-3CC3488AC1E9}" type="presParOf" srcId="{1AB989BA-721C-4069-BA5B-363C00569F64}" destId="{A52E0BBE-B717-46D7-9F67-8B3437C64AE9}" srcOrd="3" destOrd="0" presId="urn:microsoft.com/office/officeart/2005/8/layout/hProcess11"/>
    <dgm:cxn modelId="{8D9A7E9A-EEDC-490A-8D3D-60D6E85EDF87}" type="presParOf" srcId="{1AB989BA-721C-4069-BA5B-363C00569F64}" destId="{35A3A84B-6CD0-4C47-99AD-9CC061DB0125}" srcOrd="4" destOrd="0" presId="urn:microsoft.com/office/officeart/2005/8/layout/hProcess11"/>
    <dgm:cxn modelId="{FD36BEA9-21C5-41B9-97E5-B3B3D9B3F832}" type="presParOf" srcId="{35A3A84B-6CD0-4C47-99AD-9CC061DB0125}" destId="{57E31C01-5146-4B40-891E-82AC445F6152}" srcOrd="0" destOrd="0" presId="urn:microsoft.com/office/officeart/2005/8/layout/hProcess11"/>
    <dgm:cxn modelId="{82669F39-FB52-4761-BB30-9290D3E142B9}" type="presParOf" srcId="{35A3A84B-6CD0-4C47-99AD-9CC061DB0125}" destId="{BAC66E1F-CFB5-486A-AC13-58D626D09ECA}" srcOrd="1" destOrd="0" presId="urn:microsoft.com/office/officeart/2005/8/layout/hProcess11"/>
    <dgm:cxn modelId="{5262E533-DE2F-4F37-B6E1-20CB31B23C20}" type="presParOf" srcId="{35A3A84B-6CD0-4C47-99AD-9CC061DB0125}" destId="{871A4B4E-95B3-4BD5-8027-185EEF5BA87E}" srcOrd="2" destOrd="0" presId="urn:microsoft.com/office/officeart/2005/8/layout/hProcess11"/>
    <dgm:cxn modelId="{52F111F1-BD73-45CE-B0B9-5632D834D3A2}" type="presParOf" srcId="{1AB989BA-721C-4069-BA5B-363C00569F64}" destId="{DC659282-9553-462E-B365-10F2E91CFB30}" srcOrd="5" destOrd="0" presId="urn:microsoft.com/office/officeart/2005/8/layout/hProcess11"/>
    <dgm:cxn modelId="{D6DE54AE-ECD4-4117-819D-0562522A64EE}" type="presParOf" srcId="{1AB989BA-721C-4069-BA5B-363C00569F64}" destId="{12C31DB4-4B36-4484-AEE7-B820DF44C1E6}" srcOrd="6" destOrd="0" presId="urn:microsoft.com/office/officeart/2005/8/layout/hProcess11"/>
    <dgm:cxn modelId="{E2D8C189-C40C-487D-AA38-27E4E3C2FD29}" type="presParOf" srcId="{12C31DB4-4B36-4484-AEE7-B820DF44C1E6}" destId="{0C678D6F-A25C-4BD6-BAA0-7D3804EA6EDD}" srcOrd="0" destOrd="0" presId="urn:microsoft.com/office/officeart/2005/8/layout/hProcess11"/>
    <dgm:cxn modelId="{9B037A3B-01ED-43E9-B658-94693486AD9D}" type="presParOf" srcId="{12C31DB4-4B36-4484-AEE7-B820DF44C1E6}" destId="{327C4BE4-B8DC-4A70-9BEC-FABEABCC9687}" srcOrd="1" destOrd="0" presId="urn:microsoft.com/office/officeart/2005/8/layout/hProcess11"/>
    <dgm:cxn modelId="{2DC06F22-0A3E-445A-9DAB-82899359480A}" type="presParOf" srcId="{12C31DB4-4B36-4484-AEE7-B820DF44C1E6}" destId="{D1BDF0F5-FD7D-436B-99DB-39095A9F616C}" srcOrd="2" destOrd="0" presId="urn:microsoft.com/office/officeart/2005/8/layout/hProcess11"/>
    <dgm:cxn modelId="{8AE8381E-AEEC-4F33-A5AB-813670392DC3}" type="presParOf" srcId="{1AB989BA-721C-4069-BA5B-363C00569F64}" destId="{00C846E5-B0BC-437E-8EEF-9731D78FAC6D}" srcOrd="7" destOrd="0" presId="urn:microsoft.com/office/officeart/2005/8/layout/hProcess11"/>
    <dgm:cxn modelId="{A1954309-F409-42A1-BEF8-128431883D2B}" type="presParOf" srcId="{1AB989BA-721C-4069-BA5B-363C00569F64}" destId="{40F34715-19CA-49B7-B906-D386207C3098}" srcOrd="8" destOrd="0" presId="urn:microsoft.com/office/officeart/2005/8/layout/hProcess11"/>
    <dgm:cxn modelId="{9E21D96F-1009-4EA7-8859-D34F672B9A40}" type="presParOf" srcId="{40F34715-19CA-49B7-B906-D386207C3098}" destId="{8B5B0173-532A-4ABD-8127-8825307384D3}" srcOrd="0" destOrd="0" presId="urn:microsoft.com/office/officeart/2005/8/layout/hProcess11"/>
    <dgm:cxn modelId="{16B65DBF-A0B4-408E-8544-75D2BE4CCF02}" type="presParOf" srcId="{40F34715-19CA-49B7-B906-D386207C3098}" destId="{D5C4D0DB-3AA0-472A-9817-AA88D003A835}" srcOrd="1" destOrd="0" presId="urn:microsoft.com/office/officeart/2005/8/layout/hProcess11"/>
    <dgm:cxn modelId="{FAFBF759-CE96-4260-8805-968FB82B8D37}" type="presParOf" srcId="{40F34715-19CA-49B7-B906-D386207C3098}" destId="{834343EC-D642-4914-A172-794815C64B00}" srcOrd="2" destOrd="0" presId="urn:microsoft.com/office/officeart/2005/8/layout/hProcess11"/>
    <dgm:cxn modelId="{0AED82F3-BD83-454C-9D67-7D5DC559C539}" type="presParOf" srcId="{1AB989BA-721C-4069-BA5B-363C00569F64}" destId="{869355F7-3C85-4BF6-BB0F-E8CDA4CE2E0D}" srcOrd="9" destOrd="0" presId="urn:microsoft.com/office/officeart/2005/8/layout/hProcess11"/>
    <dgm:cxn modelId="{16978A62-646C-4A3D-9B0B-6F12E7C1454F}" type="presParOf" srcId="{1AB989BA-721C-4069-BA5B-363C00569F64}" destId="{57B5C27D-F4C3-4ADA-B1AC-AC0AACE48454}" srcOrd="10" destOrd="0" presId="urn:microsoft.com/office/officeart/2005/8/layout/hProcess11"/>
    <dgm:cxn modelId="{B55C62E3-69C1-4818-83A8-6AF8A840E2DA}" type="presParOf" srcId="{57B5C27D-F4C3-4ADA-B1AC-AC0AACE48454}" destId="{C7A26462-DF3F-464D-9E17-D96DAA94131C}" srcOrd="0" destOrd="0" presId="urn:microsoft.com/office/officeart/2005/8/layout/hProcess11"/>
    <dgm:cxn modelId="{89A62A1C-99D9-4290-AB15-F115AC9E1DEF}" type="presParOf" srcId="{57B5C27D-F4C3-4ADA-B1AC-AC0AACE48454}" destId="{04F05912-2AD5-4152-B727-16DFA32BA294}" srcOrd="1" destOrd="0" presId="urn:microsoft.com/office/officeart/2005/8/layout/hProcess11"/>
    <dgm:cxn modelId="{B19080E9-8DF6-481D-8DBC-FF0AADE5BA24}" type="presParOf" srcId="{57B5C27D-F4C3-4ADA-B1AC-AC0AACE48454}" destId="{9800471A-A79D-41FA-906D-811E3462130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1B84A0-BC4D-487F-9301-85B9CB2155EB}" type="doc">
      <dgm:prSet loTypeId="urn:microsoft.com/office/officeart/2005/8/layout/equation1" loCatId="process" qsTypeId="urn:microsoft.com/office/officeart/2005/8/quickstyle/simple1" qsCatId="simple" csTypeId="urn:microsoft.com/office/officeart/2005/8/colors/colorful1#3" csCatId="colorful" phldr="1"/>
      <dgm:spPr/>
    </dgm:pt>
    <dgm:pt modelId="{CEB416FA-CAE2-46EA-BB83-CCB9206727E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ТОГФ</a:t>
          </a:r>
          <a:endParaRPr lang="ru-RU" dirty="0">
            <a:solidFill>
              <a:schemeClr val="tx1"/>
            </a:solidFill>
          </a:endParaRPr>
        </a:p>
      </dgm:t>
    </dgm:pt>
    <dgm:pt modelId="{5F0E275A-47FD-4C8E-A4F3-33B749B60392}" type="parTrans" cxnId="{BFD2AEA4-E9C5-438A-9262-16CB693315A0}">
      <dgm:prSet/>
      <dgm:spPr/>
      <dgm:t>
        <a:bodyPr/>
        <a:lstStyle/>
        <a:p>
          <a:endParaRPr lang="ru-RU"/>
        </a:p>
      </dgm:t>
    </dgm:pt>
    <dgm:pt modelId="{EA1D1EBB-3D5F-4966-BE6E-A56EEC430214}" type="sibTrans" cxnId="{BFD2AEA4-E9C5-438A-9262-16CB693315A0}">
      <dgm:prSet/>
      <dgm:spPr/>
      <dgm:t>
        <a:bodyPr/>
        <a:lstStyle/>
        <a:p>
          <a:endParaRPr lang="ru-RU"/>
        </a:p>
      </dgm:t>
    </dgm:pt>
    <dgm:pt modelId="{215CBCD1-554E-4372-AB1D-3C3237B9BFC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Банк МСП или Корпорация МСП</a:t>
          </a:r>
          <a:endParaRPr lang="ru-RU" dirty="0">
            <a:solidFill>
              <a:schemeClr val="tx1"/>
            </a:solidFill>
          </a:endParaRPr>
        </a:p>
      </dgm:t>
    </dgm:pt>
    <dgm:pt modelId="{39113F6F-8E2B-4759-B833-287B48F4A168}" type="parTrans" cxnId="{E08D3567-EEEC-4DB5-9DC3-BAEC98BACA89}">
      <dgm:prSet/>
      <dgm:spPr/>
      <dgm:t>
        <a:bodyPr/>
        <a:lstStyle/>
        <a:p>
          <a:endParaRPr lang="ru-RU"/>
        </a:p>
      </dgm:t>
    </dgm:pt>
    <dgm:pt modelId="{E689DD6F-E84D-4A2C-8700-AC4C4A286E08}" type="sibTrans" cxnId="{E08D3567-EEEC-4DB5-9DC3-BAEC98BACA89}">
      <dgm:prSet/>
      <dgm:spPr/>
      <dgm:t>
        <a:bodyPr/>
        <a:lstStyle/>
        <a:p>
          <a:endParaRPr lang="ru-RU"/>
        </a:p>
      </dgm:t>
    </dgm:pt>
    <dgm:pt modelId="{B354DD13-39E5-46B7-BF8F-A54C7D51DD4A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Согарантия</a:t>
          </a:r>
          <a:endParaRPr lang="ru-RU" dirty="0">
            <a:solidFill>
              <a:schemeClr val="tx1"/>
            </a:solidFill>
          </a:endParaRPr>
        </a:p>
      </dgm:t>
    </dgm:pt>
    <dgm:pt modelId="{20AEF367-7F0E-480F-B744-4EF1AC603E88}" type="parTrans" cxnId="{7C5F8532-C1C7-4B90-9EF0-F6D77899A13E}">
      <dgm:prSet/>
      <dgm:spPr/>
      <dgm:t>
        <a:bodyPr/>
        <a:lstStyle/>
        <a:p>
          <a:endParaRPr lang="ru-RU"/>
        </a:p>
      </dgm:t>
    </dgm:pt>
    <dgm:pt modelId="{179D9461-44C5-4089-9E6A-F236C93DC8E8}" type="sibTrans" cxnId="{7C5F8532-C1C7-4B90-9EF0-F6D77899A13E}">
      <dgm:prSet/>
      <dgm:spPr/>
      <dgm:t>
        <a:bodyPr/>
        <a:lstStyle/>
        <a:p>
          <a:endParaRPr lang="ru-RU"/>
        </a:p>
      </dgm:t>
    </dgm:pt>
    <dgm:pt modelId="{C0041ABF-5DEB-4301-AFC8-3923F3B0BC1E}" type="pres">
      <dgm:prSet presAssocID="{F41B84A0-BC4D-487F-9301-85B9CB2155EB}" presName="linearFlow" presStyleCnt="0">
        <dgm:presLayoutVars>
          <dgm:dir/>
          <dgm:resizeHandles val="exact"/>
        </dgm:presLayoutVars>
      </dgm:prSet>
      <dgm:spPr/>
    </dgm:pt>
    <dgm:pt modelId="{57F697E2-2A9D-483F-895F-93D66F708DA0}" type="pres">
      <dgm:prSet presAssocID="{CEB416FA-CAE2-46EA-BB83-CCB9206727E2}" presName="node" presStyleLbl="node1" presStyleIdx="0" presStyleCnt="3" custLinFactX="-7738" custLinFactNeighborX="-100000" custLinFactNeighborY="3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E6241-6072-4E0C-8507-BE5A1923136B}" type="pres">
      <dgm:prSet presAssocID="{EA1D1EBB-3D5F-4966-BE6E-A56EEC430214}" presName="spacerL" presStyleCnt="0"/>
      <dgm:spPr/>
    </dgm:pt>
    <dgm:pt modelId="{BFDC0494-7189-4D8F-A4AA-5AA333C462F4}" type="pres">
      <dgm:prSet presAssocID="{EA1D1EBB-3D5F-4966-BE6E-A56EEC43021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014D34DE-34E4-49BE-9BD6-A5685541F4C9}" type="pres">
      <dgm:prSet presAssocID="{EA1D1EBB-3D5F-4966-BE6E-A56EEC430214}" presName="spacerR" presStyleCnt="0"/>
      <dgm:spPr/>
    </dgm:pt>
    <dgm:pt modelId="{A46B9784-206D-4264-9EB9-607F2C7D7FBC}" type="pres">
      <dgm:prSet presAssocID="{215CBCD1-554E-4372-AB1D-3C3237B9BFC3}" presName="node" presStyleLbl="node1" presStyleIdx="1" presStyleCnt="3" custLinFactNeighborX="3388" custLinFactNeighborY="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CB12D-9040-4E4A-A7A0-CF73F9A3DD18}" type="pres">
      <dgm:prSet presAssocID="{E689DD6F-E84D-4A2C-8700-AC4C4A286E08}" presName="spacerL" presStyleCnt="0"/>
      <dgm:spPr/>
    </dgm:pt>
    <dgm:pt modelId="{B9DEAD27-8ACC-4C36-8C52-B7BB700C3FB0}" type="pres">
      <dgm:prSet presAssocID="{E689DD6F-E84D-4A2C-8700-AC4C4A286E0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23A0CC5-1EC5-44D5-9712-5968812CE1FD}" type="pres">
      <dgm:prSet presAssocID="{E689DD6F-E84D-4A2C-8700-AC4C4A286E08}" presName="spacerR" presStyleCnt="0"/>
      <dgm:spPr/>
    </dgm:pt>
    <dgm:pt modelId="{DFDE1974-77E0-45C1-90D9-C1D56E158D59}" type="pres">
      <dgm:prSet presAssocID="{B354DD13-39E5-46B7-BF8F-A54C7D51DD4A}" presName="node" presStyleLbl="node1" presStyleIdx="2" presStyleCnt="3" custLinFactNeighborX="-84947" custLinFactNeighborY="4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D5B534-D07C-44D8-9436-83AA5C27F19C}" type="presOf" srcId="{E689DD6F-E84D-4A2C-8700-AC4C4A286E08}" destId="{B9DEAD27-8ACC-4C36-8C52-B7BB700C3FB0}" srcOrd="0" destOrd="0" presId="urn:microsoft.com/office/officeart/2005/8/layout/equation1"/>
    <dgm:cxn modelId="{0EBD40BC-037E-4CF9-9D0C-6F2C2B9CD6EF}" type="presOf" srcId="{EA1D1EBB-3D5F-4966-BE6E-A56EEC430214}" destId="{BFDC0494-7189-4D8F-A4AA-5AA333C462F4}" srcOrd="0" destOrd="0" presId="urn:microsoft.com/office/officeart/2005/8/layout/equation1"/>
    <dgm:cxn modelId="{E08D3567-EEEC-4DB5-9DC3-BAEC98BACA89}" srcId="{F41B84A0-BC4D-487F-9301-85B9CB2155EB}" destId="{215CBCD1-554E-4372-AB1D-3C3237B9BFC3}" srcOrd="1" destOrd="0" parTransId="{39113F6F-8E2B-4759-B833-287B48F4A168}" sibTransId="{E689DD6F-E84D-4A2C-8700-AC4C4A286E08}"/>
    <dgm:cxn modelId="{BFD2AEA4-E9C5-438A-9262-16CB693315A0}" srcId="{F41B84A0-BC4D-487F-9301-85B9CB2155EB}" destId="{CEB416FA-CAE2-46EA-BB83-CCB9206727E2}" srcOrd="0" destOrd="0" parTransId="{5F0E275A-47FD-4C8E-A4F3-33B749B60392}" sibTransId="{EA1D1EBB-3D5F-4966-BE6E-A56EEC430214}"/>
    <dgm:cxn modelId="{F4CD1CBB-0260-47B0-9105-9F9C95110752}" type="presOf" srcId="{F41B84A0-BC4D-487F-9301-85B9CB2155EB}" destId="{C0041ABF-5DEB-4301-AFC8-3923F3B0BC1E}" srcOrd="0" destOrd="0" presId="urn:microsoft.com/office/officeart/2005/8/layout/equation1"/>
    <dgm:cxn modelId="{7C5F8532-C1C7-4B90-9EF0-F6D77899A13E}" srcId="{F41B84A0-BC4D-487F-9301-85B9CB2155EB}" destId="{B354DD13-39E5-46B7-BF8F-A54C7D51DD4A}" srcOrd="2" destOrd="0" parTransId="{20AEF367-7F0E-480F-B744-4EF1AC603E88}" sibTransId="{179D9461-44C5-4089-9E6A-F236C93DC8E8}"/>
    <dgm:cxn modelId="{F0439B6B-8314-4838-A63B-65850B993A89}" type="presOf" srcId="{215CBCD1-554E-4372-AB1D-3C3237B9BFC3}" destId="{A46B9784-206D-4264-9EB9-607F2C7D7FBC}" srcOrd="0" destOrd="0" presId="urn:microsoft.com/office/officeart/2005/8/layout/equation1"/>
    <dgm:cxn modelId="{84BA7A7A-F0F8-4DCE-8F57-4A9C9C70E819}" type="presOf" srcId="{B354DD13-39E5-46B7-BF8F-A54C7D51DD4A}" destId="{DFDE1974-77E0-45C1-90D9-C1D56E158D59}" srcOrd="0" destOrd="0" presId="urn:microsoft.com/office/officeart/2005/8/layout/equation1"/>
    <dgm:cxn modelId="{3E5B9C8E-40A5-4686-BBDF-D8D991FCA640}" type="presOf" srcId="{CEB416FA-CAE2-46EA-BB83-CCB9206727E2}" destId="{57F697E2-2A9D-483F-895F-93D66F708DA0}" srcOrd="0" destOrd="0" presId="urn:microsoft.com/office/officeart/2005/8/layout/equation1"/>
    <dgm:cxn modelId="{B46D2062-0201-4FB2-BBBC-7A2394134882}" type="presParOf" srcId="{C0041ABF-5DEB-4301-AFC8-3923F3B0BC1E}" destId="{57F697E2-2A9D-483F-895F-93D66F708DA0}" srcOrd="0" destOrd="0" presId="urn:microsoft.com/office/officeart/2005/8/layout/equation1"/>
    <dgm:cxn modelId="{B4A72EDB-4AFA-455E-B84F-DDFD1C53E642}" type="presParOf" srcId="{C0041ABF-5DEB-4301-AFC8-3923F3B0BC1E}" destId="{3FCE6241-6072-4E0C-8507-BE5A1923136B}" srcOrd="1" destOrd="0" presId="urn:microsoft.com/office/officeart/2005/8/layout/equation1"/>
    <dgm:cxn modelId="{2118E236-C987-48D0-B5FB-DF43D50E731E}" type="presParOf" srcId="{C0041ABF-5DEB-4301-AFC8-3923F3B0BC1E}" destId="{BFDC0494-7189-4D8F-A4AA-5AA333C462F4}" srcOrd="2" destOrd="0" presId="urn:microsoft.com/office/officeart/2005/8/layout/equation1"/>
    <dgm:cxn modelId="{942EBEDB-DA1B-4992-8E2C-26BD92215B8C}" type="presParOf" srcId="{C0041ABF-5DEB-4301-AFC8-3923F3B0BC1E}" destId="{014D34DE-34E4-49BE-9BD6-A5685541F4C9}" srcOrd="3" destOrd="0" presId="urn:microsoft.com/office/officeart/2005/8/layout/equation1"/>
    <dgm:cxn modelId="{A39F354A-2AE2-4832-9963-B6BB82C4B482}" type="presParOf" srcId="{C0041ABF-5DEB-4301-AFC8-3923F3B0BC1E}" destId="{A46B9784-206D-4264-9EB9-607F2C7D7FBC}" srcOrd="4" destOrd="0" presId="urn:microsoft.com/office/officeart/2005/8/layout/equation1"/>
    <dgm:cxn modelId="{04BF0232-1564-4DD3-ACC9-FFCED1148116}" type="presParOf" srcId="{C0041ABF-5DEB-4301-AFC8-3923F3B0BC1E}" destId="{8C9CB12D-9040-4E4A-A7A0-CF73F9A3DD18}" srcOrd="5" destOrd="0" presId="urn:microsoft.com/office/officeart/2005/8/layout/equation1"/>
    <dgm:cxn modelId="{C9AD13BA-2F84-440E-8DDB-2DC0F375F555}" type="presParOf" srcId="{C0041ABF-5DEB-4301-AFC8-3923F3B0BC1E}" destId="{B9DEAD27-8ACC-4C36-8C52-B7BB700C3FB0}" srcOrd="6" destOrd="0" presId="urn:microsoft.com/office/officeart/2005/8/layout/equation1"/>
    <dgm:cxn modelId="{ACE14648-D347-48CD-81C5-8A786B8D7DAC}" type="presParOf" srcId="{C0041ABF-5DEB-4301-AFC8-3923F3B0BC1E}" destId="{923A0CC5-1EC5-44D5-9712-5968812CE1FD}" srcOrd="7" destOrd="0" presId="urn:microsoft.com/office/officeart/2005/8/layout/equation1"/>
    <dgm:cxn modelId="{59EBD24B-0927-4BE7-9D02-D763D5344B47}" type="presParOf" srcId="{C0041ABF-5DEB-4301-AFC8-3923F3B0BC1E}" destId="{DFDE1974-77E0-45C1-90D9-C1D56E158D5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4D7812-D468-44C6-BC75-68887651ECF1}" type="doc">
      <dgm:prSet loTypeId="urn:microsoft.com/office/officeart/2005/8/layout/cycle2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6929E7B9-48F9-4FEC-8B8F-B724D4340DE8}">
      <dgm:prSet phldrT="[Текст]" custT="1"/>
      <dgm:spPr/>
      <dgm:t>
        <a:bodyPr/>
        <a:lstStyle/>
        <a:p>
          <a:r>
            <a:rPr lang="ru-RU" sz="800" b="1" dirty="0" smtClean="0">
              <a:solidFill>
                <a:schemeClr val="tx1"/>
              </a:solidFill>
            </a:rPr>
            <a:t>Документы от Банка</a:t>
          </a:r>
          <a:r>
            <a:rPr lang="en-US" sz="800" b="1" dirty="0" smtClean="0">
              <a:solidFill>
                <a:schemeClr val="tx1"/>
              </a:solidFill>
            </a:rPr>
            <a:t>:</a:t>
          </a:r>
        </a:p>
        <a:p>
          <a:r>
            <a:rPr lang="en-US" sz="800" dirty="0" smtClean="0">
              <a:solidFill>
                <a:schemeClr val="tx1"/>
              </a:solidFill>
            </a:rPr>
            <a:t>- </a:t>
          </a:r>
          <a:r>
            <a:rPr lang="ru-RU" sz="800" dirty="0" smtClean="0">
              <a:solidFill>
                <a:schemeClr val="tx1"/>
              </a:solidFill>
            </a:rPr>
            <a:t>Заявка</a:t>
          </a:r>
        </a:p>
        <a:p>
          <a:r>
            <a:rPr lang="ru-RU" sz="800" dirty="0" smtClean="0">
              <a:solidFill>
                <a:schemeClr val="tx1"/>
              </a:solidFill>
            </a:rPr>
            <a:t>-заключение</a:t>
          </a:r>
        </a:p>
        <a:p>
          <a:r>
            <a:rPr lang="ru-RU" sz="800" dirty="0" smtClean="0">
              <a:solidFill>
                <a:schemeClr val="tx1"/>
              </a:solidFill>
            </a:rPr>
            <a:t>-выписка из протокола</a:t>
          </a:r>
          <a:endParaRPr lang="ru-RU" sz="800" dirty="0">
            <a:solidFill>
              <a:schemeClr val="tx1"/>
            </a:solidFill>
          </a:endParaRPr>
        </a:p>
      </dgm:t>
    </dgm:pt>
    <dgm:pt modelId="{2E39C0F8-B0AD-4E0F-87B2-9DFCEA2FBE5B}" type="parTrans" cxnId="{EBEDE6CF-F8BE-42D6-80A6-A845CE5A76B0}">
      <dgm:prSet/>
      <dgm:spPr/>
      <dgm:t>
        <a:bodyPr/>
        <a:lstStyle/>
        <a:p>
          <a:endParaRPr lang="ru-RU"/>
        </a:p>
      </dgm:t>
    </dgm:pt>
    <dgm:pt modelId="{B2F1DF1B-CB7A-45DF-AC10-DF1B08E381B8}" type="sibTrans" cxnId="{EBEDE6CF-F8BE-42D6-80A6-A845CE5A76B0}">
      <dgm:prSet/>
      <dgm:spPr/>
      <dgm:t>
        <a:bodyPr/>
        <a:lstStyle/>
        <a:p>
          <a:endParaRPr lang="ru-RU"/>
        </a:p>
      </dgm:t>
    </dgm:pt>
    <dgm:pt modelId="{B1840661-FDC6-4E05-814E-DFC51F75DA98}">
      <dgm:prSet phldrT="[Текст]" custT="1"/>
      <dgm:spPr/>
      <dgm:t>
        <a:bodyPr/>
        <a:lstStyle/>
        <a:p>
          <a:r>
            <a:rPr lang="ru-RU" sz="800" dirty="0" smtClean="0"/>
            <a:t>Анкета от Клиента</a:t>
          </a:r>
          <a:endParaRPr lang="ru-RU" sz="800" dirty="0"/>
        </a:p>
      </dgm:t>
    </dgm:pt>
    <dgm:pt modelId="{30F4E20E-A025-43D9-97E3-AC9CA57F0F05}" type="parTrans" cxnId="{59B0FA3A-2564-4AA7-8746-682529CFA8DD}">
      <dgm:prSet/>
      <dgm:spPr/>
      <dgm:t>
        <a:bodyPr/>
        <a:lstStyle/>
        <a:p>
          <a:endParaRPr lang="ru-RU"/>
        </a:p>
      </dgm:t>
    </dgm:pt>
    <dgm:pt modelId="{015BDC71-E883-429A-BC3F-D451A368C221}" type="sibTrans" cxnId="{59B0FA3A-2564-4AA7-8746-682529CFA8DD}">
      <dgm:prSet/>
      <dgm:spPr/>
      <dgm:t>
        <a:bodyPr/>
        <a:lstStyle/>
        <a:p>
          <a:endParaRPr lang="ru-RU"/>
        </a:p>
      </dgm:t>
    </dgm:pt>
    <dgm:pt modelId="{9EC2F8DE-5115-4096-B7AB-CA1C6A5A8A23}">
      <dgm:prSet phldrT="[Текст]" custT="1"/>
      <dgm:spPr/>
      <dgm:t>
        <a:bodyPr/>
        <a:lstStyle/>
        <a:p>
          <a:r>
            <a:rPr lang="ru-RU" sz="800" dirty="0" smtClean="0"/>
            <a:t>Правоустанавливающие и учредительные документы Клиента</a:t>
          </a:r>
          <a:endParaRPr lang="ru-RU" sz="800" dirty="0"/>
        </a:p>
      </dgm:t>
    </dgm:pt>
    <dgm:pt modelId="{3644DA25-9D3F-41DE-B14E-EDDFB2949711}" type="parTrans" cxnId="{5D7417EE-920E-431F-9BE8-55F02A6C5850}">
      <dgm:prSet/>
      <dgm:spPr/>
      <dgm:t>
        <a:bodyPr/>
        <a:lstStyle/>
        <a:p>
          <a:endParaRPr lang="ru-RU"/>
        </a:p>
      </dgm:t>
    </dgm:pt>
    <dgm:pt modelId="{9620FAB0-FBB4-4A53-806F-72CED2095893}" type="sibTrans" cxnId="{5D7417EE-920E-431F-9BE8-55F02A6C5850}">
      <dgm:prSet/>
      <dgm:spPr/>
      <dgm:t>
        <a:bodyPr/>
        <a:lstStyle/>
        <a:p>
          <a:endParaRPr lang="ru-RU"/>
        </a:p>
      </dgm:t>
    </dgm:pt>
    <dgm:pt modelId="{553CB576-8341-4C4A-8317-9E38E6DC3C38}">
      <dgm:prSet phldrT="[Текст]" custT="1"/>
      <dgm:spPr/>
      <dgm:t>
        <a:bodyPr/>
        <a:lstStyle/>
        <a:p>
          <a:r>
            <a:rPr lang="ru-RU" sz="800" dirty="0" smtClean="0"/>
            <a:t>Документы по бухгалтерской и налоговой отчетности Клиента, а также подтверждение деятельности</a:t>
          </a:r>
          <a:endParaRPr lang="ru-RU" sz="800" dirty="0"/>
        </a:p>
      </dgm:t>
    </dgm:pt>
    <dgm:pt modelId="{50D2C3AA-2C9A-4686-A201-EA2697D08F3E}" type="parTrans" cxnId="{FAE1523E-6B4E-4FD6-93EF-07A5065A957E}">
      <dgm:prSet/>
      <dgm:spPr/>
      <dgm:t>
        <a:bodyPr/>
        <a:lstStyle/>
        <a:p>
          <a:endParaRPr lang="ru-RU"/>
        </a:p>
      </dgm:t>
    </dgm:pt>
    <dgm:pt modelId="{E7A875CC-DE54-4A3B-BB8E-46E01E50F756}" type="sibTrans" cxnId="{FAE1523E-6B4E-4FD6-93EF-07A5065A957E}">
      <dgm:prSet/>
      <dgm:spPr/>
      <dgm:t>
        <a:bodyPr/>
        <a:lstStyle/>
        <a:p>
          <a:endParaRPr lang="ru-RU"/>
        </a:p>
      </dgm:t>
    </dgm:pt>
    <dgm:pt modelId="{5D1D3AC6-883E-402B-A7E4-F3C95074D7FB}">
      <dgm:prSet phldrT="[Текст]" custT="1"/>
      <dgm:spPr/>
      <dgm:t>
        <a:bodyPr/>
        <a:lstStyle/>
        <a:p>
          <a:r>
            <a:rPr lang="ru-RU" sz="800" b="1" dirty="0" smtClean="0"/>
            <a:t>Документы сторонних организаций</a:t>
          </a:r>
          <a:r>
            <a:rPr lang="en-US" sz="800" b="1" dirty="0" smtClean="0"/>
            <a:t>:</a:t>
          </a:r>
          <a:endParaRPr lang="ru-RU" sz="800" b="1" dirty="0" smtClean="0"/>
        </a:p>
        <a:p>
          <a:r>
            <a:rPr lang="en-US" sz="700" dirty="0" smtClean="0"/>
            <a:t>- </a:t>
          </a:r>
          <a:r>
            <a:rPr lang="ru-RU" sz="700" dirty="0" smtClean="0"/>
            <a:t>справка ФНС об открытых расчетных счетах в кредитных организациях</a:t>
          </a:r>
          <a:r>
            <a:rPr lang="en-US" sz="700" dirty="0" smtClean="0"/>
            <a:t>;</a:t>
          </a:r>
        </a:p>
        <a:p>
          <a:r>
            <a:rPr lang="ru-RU" sz="700" dirty="0" smtClean="0"/>
            <a:t>- справки(-</a:t>
          </a:r>
          <a:r>
            <a:rPr lang="ru-RU" sz="700" dirty="0" err="1" smtClean="0"/>
            <a:t>ок</a:t>
          </a:r>
          <a:r>
            <a:rPr lang="ru-RU" sz="700" dirty="0" smtClean="0"/>
            <a:t>) банка(-</a:t>
          </a:r>
          <a:r>
            <a:rPr lang="ru-RU" sz="700" dirty="0" err="1" smtClean="0"/>
            <a:t>ов</a:t>
          </a:r>
          <a:r>
            <a:rPr lang="ru-RU" sz="700" dirty="0" smtClean="0"/>
            <a:t>) об оборотах по расчетному(</a:t>
          </a:r>
          <a:r>
            <a:rPr lang="ru-RU" sz="700" dirty="0" err="1" smtClean="0"/>
            <a:t>ым</a:t>
          </a:r>
          <a:r>
            <a:rPr lang="ru-RU" sz="700" dirty="0" smtClean="0"/>
            <a:t>) счету(</a:t>
          </a:r>
          <a:r>
            <a:rPr lang="ru-RU" sz="700" dirty="0" err="1" smtClean="0"/>
            <a:t>ам</a:t>
          </a:r>
          <a:r>
            <a:rPr lang="ru-RU" sz="700" dirty="0" smtClean="0"/>
            <a:t>) за 6 месяцев с указанием наличия/отсутствия ссудной задолженности, а также  картотеки неоплаченных расчетных документов. </a:t>
          </a:r>
          <a:endParaRPr lang="ru-RU" sz="700" dirty="0"/>
        </a:p>
      </dgm:t>
    </dgm:pt>
    <dgm:pt modelId="{B29C2D00-E3FB-494B-9105-5A1A5E5E33B7}" type="parTrans" cxnId="{09D1D62D-D7D2-4309-BF69-4C6AEC21D0BA}">
      <dgm:prSet/>
      <dgm:spPr/>
      <dgm:t>
        <a:bodyPr/>
        <a:lstStyle/>
        <a:p>
          <a:endParaRPr lang="ru-RU"/>
        </a:p>
      </dgm:t>
    </dgm:pt>
    <dgm:pt modelId="{25F770F2-9C56-4471-8A1D-0F920DEA3F00}" type="sibTrans" cxnId="{09D1D62D-D7D2-4309-BF69-4C6AEC21D0BA}">
      <dgm:prSet/>
      <dgm:spPr/>
      <dgm:t>
        <a:bodyPr/>
        <a:lstStyle/>
        <a:p>
          <a:endParaRPr lang="ru-RU"/>
        </a:p>
      </dgm:t>
    </dgm:pt>
    <dgm:pt modelId="{2A3457E5-0FA7-4275-B039-5FAC8DD1BDC4}">
      <dgm:prSet phldrT="[Текст]" custT="1"/>
      <dgm:spPr/>
      <dgm:t>
        <a:bodyPr/>
        <a:lstStyle/>
        <a:p>
          <a:r>
            <a:rPr lang="ru-RU" sz="800" b="1" dirty="0" smtClean="0"/>
            <a:t>Документы от Поручителей </a:t>
          </a:r>
          <a:endParaRPr lang="ru-RU" sz="800" b="1" dirty="0"/>
        </a:p>
      </dgm:t>
    </dgm:pt>
    <dgm:pt modelId="{39D43AC8-B3E7-407D-8816-6398804BB0AB}" type="parTrans" cxnId="{64586D4E-A623-4AF4-A7D8-264DE17140EE}">
      <dgm:prSet/>
      <dgm:spPr/>
      <dgm:t>
        <a:bodyPr/>
        <a:lstStyle/>
        <a:p>
          <a:endParaRPr lang="ru-RU"/>
        </a:p>
      </dgm:t>
    </dgm:pt>
    <dgm:pt modelId="{1F8F3D55-12D9-4269-83DC-4F58DFBE1FE6}" type="sibTrans" cxnId="{64586D4E-A623-4AF4-A7D8-264DE17140EE}">
      <dgm:prSet/>
      <dgm:spPr/>
      <dgm:t>
        <a:bodyPr/>
        <a:lstStyle/>
        <a:p>
          <a:endParaRPr lang="ru-RU"/>
        </a:p>
      </dgm:t>
    </dgm:pt>
    <dgm:pt modelId="{C2A78FB1-8DFF-4D04-A062-FE191AD5BFAB}" type="pres">
      <dgm:prSet presAssocID="{A54D7812-D468-44C6-BC75-68887651EC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A86611-EEB2-4524-A9EC-0B23390F9983}" type="pres">
      <dgm:prSet presAssocID="{6929E7B9-48F9-4FEC-8B8F-B724D4340DE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787D5-4ED6-49C3-97FF-7505ADF3AD1C}" type="pres">
      <dgm:prSet presAssocID="{B2F1DF1B-CB7A-45DF-AC10-DF1B08E381B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42977FAE-EF33-4FB7-89C1-2CE0D4E3A73E}" type="pres">
      <dgm:prSet presAssocID="{B2F1DF1B-CB7A-45DF-AC10-DF1B08E381B8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539D732-3E88-493D-8E25-F993736220E6}" type="pres">
      <dgm:prSet presAssocID="{B1840661-FDC6-4E05-814E-DFC51F75DA9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34986-7A50-4CDF-A366-53F3E54E3320}" type="pres">
      <dgm:prSet presAssocID="{015BDC71-E883-429A-BC3F-D451A368C221}" presName="sibTrans" presStyleLbl="sibTrans2D1" presStyleIdx="1" presStyleCnt="6"/>
      <dgm:spPr/>
      <dgm:t>
        <a:bodyPr/>
        <a:lstStyle/>
        <a:p>
          <a:endParaRPr lang="ru-RU"/>
        </a:p>
      </dgm:t>
    </dgm:pt>
    <dgm:pt modelId="{84069ED6-AB01-4C9E-94E6-2FBFA6CE5A38}" type="pres">
      <dgm:prSet presAssocID="{015BDC71-E883-429A-BC3F-D451A368C221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87E8B0C8-0D85-444F-BEC6-9B68667B4760}" type="pres">
      <dgm:prSet presAssocID="{9EC2F8DE-5115-4096-B7AB-CA1C6A5A8A23}" presName="node" presStyleLbl="node1" presStyleIdx="2" presStyleCnt="6" custScaleX="139404" custScaleY="126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7CC67-2C67-4F01-8D14-8C13DF589C7C}" type="pres">
      <dgm:prSet presAssocID="{9620FAB0-FBB4-4A53-806F-72CED2095893}" presName="sibTrans" presStyleLbl="sibTrans2D1" presStyleIdx="2" presStyleCnt="6"/>
      <dgm:spPr/>
      <dgm:t>
        <a:bodyPr/>
        <a:lstStyle/>
        <a:p>
          <a:endParaRPr lang="ru-RU"/>
        </a:p>
      </dgm:t>
    </dgm:pt>
    <dgm:pt modelId="{5151CFF7-28B1-4F66-96AA-EE5A3F3E796C}" type="pres">
      <dgm:prSet presAssocID="{9620FAB0-FBB4-4A53-806F-72CED2095893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5B3C7F2-2A62-4836-9ACA-F70E0FA15A6B}" type="pres">
      <dgm:prSet presAssocID="{553CB576-8341-4C4A-8317-9E38E6DC3C3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ED3DB-E120-482C-AB12-615CDE758BCA}" type="pres">
      <dgm:prSet presAssocID="{E7A875CC-DE54-4A3B-BB8E-46E01E50F756}" presName="sibTrans" presStyleLbl="sibTrans2D1" presStyleIdx="3" presStyleCnt="6"/>
      <dgm:spPr/>
      <dgm:t>
        <a:bodyPr/>
        <a:lstStyle/>
        <a:p>
          <a:endParaRPr lang="ru-RU"/>
        </a:p>
      </dgm:t>
    </dgm:pt>
    <dgm:pt modelId="{44FC0354-3AF8-4DF2-B5F3-EBADB1BCB69A}" type="pres">
      <dgm:prSet presAssocID="{E7A875CC-DE54-4A3B-BB8E-46E01E50F75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4FB3368-BD9C-4C66-9EE6-32F9B0F00495}" type="pres">
      <dgm:prSet presAssocID="{5D1D3AC6-883E-402B-A7E4-F3C95074D7FB}" presName="node" presStyleLbl="node1" presStyleIdx="4" presStyleCnt="6" custScaleX="183395" custScaleY="160756" custRadScaleRad="126289" custRadScaleInc="12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CC8511-AC2B-46FC-AA0A-106272DDCF1D}" type="pres">
      <dgm:prSet presAssocID="{25F770F2-9C56-4471-8A1D-0F920DEA3F0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45442D5D-B566-4F13-B04C-7AD9FC62B6F0}" type="pres">
      <dgm:prSet presAssocID="{25F770F2-9C56-4471-8A1D-0F920DEA3F0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55FEDC7B-7B81-4A1F-8F9E-43C501300656}" type="pres">
      <dgm:prSet presAssocID="{2A3457E5-0FA7-4275-B039-5FAC8DD1BDC4}" presName="node" presStyleLbl="node1" presStyleIdx="5" presStyleCnt="6" custScaleX="122887" custScaleY="117485" custRadScaleRad="150989" custRadScaleInc="-19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9AA6F-3D54-4294-BCDF-1D966B9B9AE4}" type="pres">
      <dgm:prSet presAssocID="{1F8F3D55-12D9-4269-83DC-4F58DFBE1FE6}" presName="sibTrans" presStyleLbl="sibTrans2D1" presStyleIdx="5" presStyleCnt="6"/>
      <dgm:spPr/>
      <dgm:t>
        <a:bodyPr/>
        <a:lstStyle/>
        <a:p>
          <a:endParaRPr lang="ru-RU"/>
        </a:p>
      </dgm:t>
    </dgm:pt>
    <dgm:pt modelId="{46123E87-37BB-41ED-BDC7-85E6AC02E498}" type="pres">
      <dgm:prSet presAssocID="{1F8F3D55-12D9-4269-83DC-4F58DFBE1FE6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940ACCD9-C30D-4EBB-A496-5C543B189E0A}" type="presOf" srcId="{015BDC71-E883-429A-BC3F-D451A368C221}" destId="{6FB34986-7A50-4CDF-A366-53F3E54E3320}" srcOrd="0" destOrd="0" presId="urn:microsoft.com/office/officeart/2005/8/layout/cycle2"/>
    <dgm:cxn modelId="{F3AAF577-1631-4AA7-9142-BBD8FDE259EC}" type="presOf" srcId="{9620FAB0-FBB4-4A53-806F-72CED2095893}" destId="{5151CFF7-28B1-4F66-96AA-EE5A3F3E796C}" srcOrd="1" destOrd="0" presId="urn:microsoft.com/office/officeart/2005/8/layout/cycle2"/>
    <dgm:cxn modelId="{9D11609B-93F9-4D5B-8F11-2F59004C688B}" type="presOf" srcId="{B2F1DF1B-CB7A-45DF-AC10-DF1B08E381B8}" destId="{CC6787D5-4ED6-49C3-97FF-7505ADF3AD1C}" srcOrd="0" destOrd="0" presId="urn:microsoft.com/office/officeart/2005/8/layout/cycle2"/>
    <dgm:cxn modelId="{09D1D62D-D7D2-4309-BF69-4C6AEC21D0BA}" srcId="{A54D7812-D468-44C6-BC75-68887651ECF1}" destId="{5D1D3AC6-883E-402B-A7E4-F3C95074D7FB}" srcOrd="4" destOrd="0" parTransId="{B29C2D00-E3FB-494B-9105-5A1A5E5E33B7}" sibTransId="{25F770F2-9C56-4471-8A1D-0F920DEA3F00}"/>
    <dgm:cxn modelId="{1F875C2E-2ECF-4A78-9F68-992026EB92B8}" type="presOf" srcId="{E7A875CC-DE54-4A3B-BB8E-46E01E50F756}" destId="{44FC0354-3AF8-4DF2-B5F3-EBADB1BCB69A}" srcOrd="1" destOrd="0" presId="urn:microsoft.com/office/officeart/2005/8/layout/cycle2"/>
    <dgm:cxn modelId="{E03F72EA-CD5F-4CF5-B13F-6AEBF4710A8F}" type="presOf" srcId="{5D1D3AC6-883E-402B-A7E4-F3C95074D7FB}" destId="{14FB3368-BD9C-4C66-9EE6-32F9B0F00495}" srcOrd="0" destOrd="0" presId="urn:microsoft.com/office/officeart/2005/8/layout/cycle2"/>
    <dgm:cxn modelId="{2B7B528F-89A6-40DF-BED6-2D78D55F4DCC}" type="presOf" srcId="{2A3457E5-0FA7-4275-B039-5FAC8DD1BDC4}" destId="{55FEDC7B-7B81-4A1F-8F9E-43C501300656}" srcOrd="0" destOrd="0" presId="urn:microsoft.com/office/officeart/2005/8/layout/cycle2"/>
    <dgm:cxn modelId="{B8C1C76B-D8DD-4A46-9242-15C331D65C2E}" type="presOf" srcId="{553CB576-8341-4C4A-8317-9E38E6DC3C38}" destId="{05B3C7F2-2A62-4836-9ACA-F70E0FA15A6B}" srcOrd="0" destOrd="0" presId="urn:microsoft.com/office/officeart/2005/8/layout/cycle2"/>
    <dgm:cxn modelId="{2230A099-BAC8-41D6-B744-DE5C3DE02CC4}" type="presOf" srcId="{1F8F3D55-12D9-4269-83DC-4F58DFBE1FE6}" destId="{46123E87-37BB-41ED-BDC7-85E6AC02E498}" srcOrd="1" destOrd="0" presId="urn:microsoft.com/office/officeart/2005/8/layout/cycle2"/>
    <dgm:cxn modelId="{5123C0F8-1274-43A6-AD01-EC158933ECBE}" type="presOf" srcId="{A54D7812-D468-44C6-BC75-68887651ECF1}" destId="{C2A78FB1-8DFF-4D04-A062-FE191AD5BFAB}" srcOrd="0" destOrd="0" presId="urn:microsoft.com/office/officeart/2005/8/layout/cycle2"/>
    <dgm:cxn modelId="{FAE1523E-6B4E-4FD6-93EF-07A5065A957E}" srcId="{A54D7812-D468-44C6-BC75-68887651ECF1}" destId="{553CB576-8341-4C4A-8317-9E38E6DC3C38}" srcOrd="3" destOrd="0" parTransId="{50D2C3AA-2C9A-4686-A201-EA2697D08F3E}" sibTransId="{E7A875CC-DE54-4A3B-BB8E-46E01E50F756}"/>
    <dgm:cxn modelId="{59B0FA3A-2564-4AA7-8746-682529CFA8DD}" srcId="{A54D7812-D468-44C6-BC75-68887651ECF1}" destId="{B1840661-FDC6-4E05-814E-DFC51F75DA98}" srcOrd="1" destOrd="0" parTransId="{30F4E20E-A025-43D9-97E3-AC9CA57F0F05}" sibTransId="{015BDC71-E883-429A-BC3F-D451A368C221}"/>
    <dgm:cxn modelId="{87D9EA1A-3FD4-4B58-B2CD-41E3937BAAE1}" type="presOf" srcId="{25F770F2-9C56-4471-8A1D-0F920DEA3F00}" destId="{45442D5D-B566-4F13-B04C-7AD9FC62B6F0}" srcOrd="1" destOrd="0" presId="urn:microsoft.com/office/officeart/2005/8/layout/cycle2"/>
    <dgm:cxn modelId="{A92DAA0E-CAE2-4DC5-8FB7-2C2A6D866AEC}" type="presOf" srcId="{9EC2F8DE-5115-4096-B7AB-CA1C6A5A8A23}" destId="{87E8B0C8-0D85-444F-BEC6-9B68667B4760}" srcOrd="0" destOrd="0" presId="urn:microsoft.com/office/officeart/2005/8/layout/cycle2"/>
    <dgm:cxn modelId="{59DF13E2-262E-450E-8498-D712A2EA284D}" type="presOf" srcId="{6929E7B9-48F9-4FEC-8B8F-B724D4340DE8}" destId="{4DA86611-EEB2-4524-A9EC-0B23390F9983}" srcOrd="0" destOrd="0" presId="urn:microsoft.com/office/officeart/2005/8/layout/cycle2"/>
    <dgm:cxn modelId="{5D7417EE-920E-431F-9BE8-55F02A6C5850}" srcId="{A54D7812-D468-44C6-BC75-68887651ECF1}" destId="{9EC2F8DE-5115-4096-B7AB-CA1C6A5A8A23}" srcOrd="2" destOrd="0" parTransId="{3644DA25-9D3F-41DE-B14E-EDDFB2949711}" sibTransId="{9620FAB0-FBB4-4A53-806F-72CED2095893}"/>
    <dgm:cxn modelId="{EBEDE6CF-F8BE-42D6-80A6-A845CE5A76B0}" srcId="{A54D7812-D468-44C6-BC75-68887651ECF1}" destId="{6929E7B9-48F9-4FEC-8B8F-B724D4340DE8}" srcOrd="0" destOrd="0" parTransId="{2E39C0F8-B0AD-4E0F-87B2-9DFCEA2FBE5B}" sibTransId="{B2F1DF1B-CB7A-45DF-AC10-DF1B08E381B8}"/>
    <dgm:cxn modelId="{6057B567-4377-4F78-B254-26FA2B0182A1}" type="presOf" srcId="{25F770F2-9C56-4471-8A1D-0F920DEA3F00}" destId="{28CC8511-AC2B-46FC-AA0A-106272DDCF1D}" srcOrd="0" destOrd="0" presId="urn:microsoft.com/office/officeart/2005/8/layout/cycle2"/>
    <dgm:cxn modelId="{D541C6FE-46C1-4C28-A1CD-1023E66B4CF9}" type="presOf" srcId="{015BDC71-E883-429A-BC3F-D451A368C221}" destId="{84069ED6-AB01-4C9E-94E6-2FBFA6CE5A38}" srcOrd="1" destOrd="0" presId="urn:microsoft.com/office/officeart/2005/8/layout/cycle2"/>
    <dgm:cxn modelId="{407DA3C6-A04F-4551-8F0A-BAB564ED96CE}" type="presOf" srcId="{9620FAB0-FBB4-4A53-806F-72CED2095893}" destId="{9497CC67-2C67-4F01-8D14-8C13DF589C7C}" srcOrd="0" destOrd="0" presId="urn:microsoft.com/office/officeart/2005/8/layout/cycle2"/>
    <dgm:cxn modelId="{B78705BA-A5A7-4F7B-B34A-14B027A28688}" type="presOf" srcId="{1F8F3D55-12D9-4269-83DC-4F58DFBE1FE6}" destId="{14C9AA6F-3D54-4294-BCDF-1D966B9B9AE4}" srcOrd="0" destOrd="0" presId="urn:microsoft.com/office/officeart/2005/8/layout/cycle2"/>
    <dgm:cxn modelId="{F0D96E03-9C02-4EA7-93A2-55FFC702DCCE}" type="presOf" srcId="{E7A875CC-DE54-4A3B-BB8E-46E01E50F756}" destId="{E4DED3DB-E120-482C-AB12-615CDE758BCA}" srcOrd="0" destOrd="0" presId="urn:microsoft.com/office/officeart/2005/8/layout/cycle2"/>
    <dgm:cxn modelId="{695F600E-A900-4759-9E1F-59C76465FD18}" type="presOf" srcId="{B1840661-FDC6-4E05-814E-DFC51F75DA98}" destId="{4539D732-3E88-493D-8E25-F993736220E6}" srcOrd="0" destOrd="0" presId="urn:microsoft.com/office/officeart/2005/8/layout/cycle2"/>
    <dgm:cxn modelId="{97677512-A78A-4B7E-92C0-66447F9ED781}" type="presOf" srcId="{B2F1DF1B-CB7A-45DF-AC10-DF1B08E381B8}" destId="{42977FAE-EF33-4FB7-89C1-2CE0D4E3A73E}" srcOrd="1" destOrd="0" presId="urn:microsoft.com/office/officeart/2005/8/layout/cycle2"/>
    <dgm:cxn modelId="{64586D4E-A623-4AF4-A7D8-264DE17140EE}" srcId="{A54D7812-D468-44C6-BC75-68887651ECF1}" destId="{2A3457E5-0FA7-4275-B039-5FAC8DD1BDC4}" srcOrd="5" destOrd="0" parTransId="{39D43AC8-B3E7-407D-8816-6398804BB0AB}" sibTransId="{1F8F3D55-12D9-4269-83DC-4F58DFBE1FE6}"/>
    <dgm:cxn modelId="{355FE984-C68B-405A-B859-F6F99B3A1DB0}" type="presParOf" srcId="{C2A78FB1-8DFF-4D04-A062-FE191AD5BFAB}" destId="{4DA86611-EEB2-4524-A9EC-0B23390F9983}" srcOrd="0" destOrd="0" presId="urn:microsoft.com/office/officeart/2005/8/layout/cycle2"/>
    <dgm:cxn modelId="{F3FB67BB-67FD-4486-82B5-44C04672C40C}" type="presParOf" srcId="{C2A78FB1-8DFF-4D04-A062-FE191AD5BFAB}" destId="{CC6787D5-4ED6-49C3-97FF-7505ADF3AD1C}" srcOrd="1" destOrd="0" presId="urn:microsoft.com/office/officeart/2005/8/layout/cycle2"/>
    <dgm:cxn modelId="{36CF11F7-A437-40CE-963A-C58DE8CB6B56}" type="presParOf" srcId="{CC6787D5-4ED6-49C3-97FF-7505ADF3AD1C}" destId="{42977FAE-EF33-4FB7-89C1-2CE0D4E3A73E}" srcOrd="0" destOrd="0" presId="urn:microsoft.com/office/officeart/2005/8/layout/cycle2"/>
    <dgm:cxn modelId="{AB588395-8B2B-45BE-AA8F-F04ECA7AAD38}" type="presParOf" srcId="{C2A78FB1-8DFF-4D04-A062-FE191AD5BFAB}" destId="{4539D732-3E88-493D-8E25-F993736220E6}" srcOrd="2" destOrd="0" presId="urn:microsoft.com/office/officeart/2005/8/layout/cycle2"/>
    <dgm:cxn modelId="{57E21E46-B6AE-491F-A006-8ADE20D46B67}" type="presParOf" srcId="{C2A78FB1-8DFF-4D04-A062-FE191AD5BFAB}" destId="{6FB34986-7A50-4CDF-A366-53F3E54E3320}" srcOrd="3" destOrd="0" presId="urn:microsoft.com/office/officeart/2005/8/layout/cycle2"/>
    <dgm:cxn modelId="{7124E9BD-1B5C-483E-BBD3-63030DB69923}" type="presParOf" srcId="{6FB34986-7A50-4CDF-A366-53F3E54E3320}" destId="{84069ED6-AB01-4C9E-94E6-2FBFA6CE5A38}" srcOrd="0" destOrd="0" presId="urn:microsoft.com/office/officeart/2005/8/layout/cycle2"/>
    <dgm:cxn modelId="{215BCDD7-4BD3-4B1D-A9EA-05125296AC69}" type="presParOf" srcId="{C2A78FB1-8DFF-4D04-A062-FE191AD5BFAB}" destId="{87E8B0C8-0D85-444F-BEC6-9B68667B4760}" srcOrd="4" destOrd="0" presId="urn:microsoft.com/office/officeart/2005/8/layout/cycle2"/>
    <dgm:cxn modelId="{488C78C3-94B1-40D7-A0A1-281247CA05BC}" type="presParOf" srcId="{C2A78FB1-8DFF-4D04-A062-FE191AD5BFAB}" destId="{9497CC67-2C67-4F01-8D14-8C13DF589C7C}" srcOrd="5" destOrd="0" presId="urn:microsoft.com/office/officeart/2005/8/layout/cycle2"/>
    <dgm:cxn modelId="{5EBD569F-FC4F-4440-8ECA-F5DEDD29B7CF}" type="presParOf" srcId="{9497CC67-2C67-4F01-8D14-8C13DF589C7C}" destId="{5151CFF7-28B1-4F66-96AA-EE5A3F3E796C}" srcOrd="0" destOrd="0" presId="urn:microsoft.com/office/officeart/2005/8/layout/cycle2"/>
    <dgm:cxn modelId="{8528958B-5AB1-4635-B40C-333AF7F8B210}" type="presParOf" srcId="{C2A78FB1-8DFF-4D04-A062-FE191AD5BFAB}" destId="{05B3C7F2-2A62-4836-9ACA-F70E0FA15A6B}" srcOrd="6" destOrd="0" presId="urn:microsoft.com/office/officeart/2005/8/layout/cycle2"/>
    <dgm:cxn modelId="{371FFB9C-C0BD-451E-85F5-711158170202}" type="presParOf" srcId="{C2A78FB1-8DFF-4D04-A062-FE191AD5BFAB}" destId="{E4DED3DB-E120-482C-AB12-615CDE758BCA}" srcOrd="7" destOrd="0" presId="urn:microsoft.com/office/officeart/2005/8/layout/cycle2"/>
    <dgm:cxn modelId="{AD1FAAED-B4AD-4F97-90C2-0F91716355B3}" type="presParOf" srcId="{E4DED3DB-E120-482C-AB12-615CDE758BCA}" destId="{44FC0354-3AF8-4DF2-B5F3-EBADB1BCB69A}" srcOrd="0" destOrd="0" presId="urn:microsoft.com/office/officeart/2005/8/layout/cycle2"/>
    <dgm:cxn modelId="{1E8C56F5-F539-4B1F-860C-5B7B7DBE9856}" type="presParOf" srcId="{C2A78FB1-8DFF-4D04-A062-FE191AD5BFAB}" destId="{14FB3368-BD9C-4C66-9EE6-32F9B0F00495}" srcOrd="8" destOrd="0" presId="urn:microsoft.com/office/officeart/2005/8/layout/cycle2"/>
    <dgm:cxn modelId="{4361A23E-7821-458B-A318-F74A8516702B}" type="presParOf" srcId="{C2A78FB1-8DFF-4D04-A062-FE191AD5BFAB}" destId="{28CC8511-AC2B-46FC-AA0A-106272DDCF1D}" srcOrd="9" destOrd="0" presId="urn:microsoft.com/office/officeart/2005/8/layout/cycle2"/>
    <dgm:cxn modelId="{095FC461-13DC-46C0-9D7F-7D030BFF6BDF}" type="presParOf" srcId="{28CC8511-AC2B-46FC-AA0A-106272DDCF1D}" destId="{45442D5D-B566-4F13-B04C-7AD9FC62B6F0}" srcOrd="0" destOrd="0" presId="urn:microsoft.com/office/officeart/2005/8/layout/cycle2"/>
    <dgm:cxn modelId="{2355E39B-D11E-41F4-B6F1-85CC0CA81DB2}" type="presParOf" srcId="{C2A78FB1-8DFF-4D04-A062-FE191AD5BFAB}" destId="{55FEDC7B-7B81-4A1F-8F9E-43C501300656}" srcOrd="10" destOrd="0" presId="urn:microsoft.com/office/officeart/2005/8/layout/cycle2"/>
    <dgm:cxn modelId="{6CE38950-CC11-4875-AD02-228E5045881A}" type="presParOf" srcId="{C2A78FB1-8DFF-4D04-A062-FE191AD5BFAB}" destId="{14C9AA6F-3D54-4294-BCDF-1D966B9B9AE4}" srcOrd="11" destOrd="0" presId="urn:microsoft.com/office/officeart/2005/8/layout/cycle2"/>
    <dgm:cxn modelId="{9C70CB61-EEE8-4CBB-B35B-3E32C4160722}" type="presParOf" srcId="{14C9AA6F-3D54-4294-BCDF-1D966B9B9AE4}" destId="{46123E87-37BB-41ED-BDC7-85E6AC02E49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9149C-CA72-4195-99D9-C5287FFADFD6}">
      <dsp:nvSpPr>
        <dsp:cNvPr id="0" name=""/>
        <dsp:cNvSpPr/>
      </dsp:nvSpPr>
      <dsp:spPr>
        <a:xfrm>
          <a:off x="4147294" y="1476692"/>
          <a:ext cx="2058628" cy="2120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реализует свою миссию – поддерживает предприятие субъекта федерации, которое уплачивает налоги в регионе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</dsp:txBody>
      <dsp:txXfrm>
        <a:off x="4807090" y="2048959"/>
        <a:ext cx="1356625" cy="1505764"/>
      </dsp:txXfrm>
    </dsp:sp>
    <dsp:sp modelId="{F388EC7E-339B-42A7-8773-208A160FA131}">
      <dsp:nvSpPr>
        <dsp:cNvPr id="0" name=""/>
        <dsp:cNvSpPr/>
      </dsp:nvSpPr>
      <dsp:spPr>
        <a:xfrm>
          <a:off x="3807729" y="-169024"/>
          <a:ext cx="2456966" cy="15633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получает необходимые финансовые средства, имеет возможность развивать</a:t>
          </a:r>
          <a:r>
            <a:rPr lang="en-US" sz="800" kern="1200" dirty="0" smtClean="0"/>
            <a:t> </a:t>
          </a:r>
          <a:r>
            <a:rPr lang="ru-RU" sz="800" kern="1200" dirty="0" smtClean="0"/>
            <a:t>бизнес – расширять производство, создавать новые рабочие места, а впоследствии получать прибыль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0" i="0" kern="1200" dirty="0" smtClean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r>
            <a:rPr lang="ru-RU" sz="800" kern="1200" dirty="0" smtClean="0"/>
            <a:t/>
          </a:r>
          <a:br>
            <a:rPr lang="ru-RU" sz="800" kern="1200" dirty="0" smtClean="0"/>
          </a:br>
          <a:r>
            <a:rPr lang="ru-RU" sz="800" kern="1200" dirty="0" smtClean="0"/>
            <a:t/>
          </a:r>
          <a:br>
            <a:rPr lang="ru-RU" sz="800" kern="1200" dirty="0" smtClean="0"/>
          </a:br>
          <a:endParaRPr lang="ru-RU" sz="800" kern="1200" dirty="0"/>
        </a:p>
      </dsp:txBody>
      <dsp:txXfrm>
        <a:off x="4579161" y="-134682"/>
        <a:ext cx="1651192" cy="1103842"/>
      </dsp:txXfrm>
    </dsp:sp>
    <dsp:sp modelId="{311A8A81-55A1-4EA1-B8CF-885DFAE8BDD6}">
      <dsp:nvSpPr>
        <dsp:cNvPr id="0" name=""/>
        <dsp:cNvSpPr/>
      </dsp:nvSpPr>
      <dsp:spPr>
        <a:xfrm>
          <a:off x="695793" y="-69608"/>
          <a:ext cx="1709824" cy="1107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существенно снижает риск невозврата заемных средств, получая заемщика с надежно обеспеченным кредитом</a:t>
          </a:r>
          <a:endParaRPr lang="ru-RU" sz="800" kern="1200" dirty="0"/>
        </a:p>
      </dsp:txBody>
      <dsp:txXfrm>
        <a:off x="720123" y="-45278"/>
        <a:ext cx="1148217" cy="782023"/>
      </dsp:txXfrm>
    </dsp:sp>
    <dsp:sp modelId="{B3926958-6CE4-47B4-929C-161AC2BA13A3}">
      <dsp:nvSpPr>
        <dsp:cNvPr id="0" name=""/>
        <dsp:cNvSpPr/>
      </dsp:nvSpPr>
      <dsp:spPr>
        <a:xfrm>
          <a:off x="1599043" y="266895"/>
          <a:ext cx="1498692" cy="1498692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БАНК</a:t>
          </a:r>
          <a:endParaRPr lang="ru-RU" sz="1000" kern="1200" dirty="0"/>
        </a:p>
      </dsp:txBody>
      <dsp:txXfrm>
        <a:off x="2038000" y="705852"/>
        <a:ext cx="1059735" cy="1059735"/>
      </dsp:txXfrm>
    </dsp:sp>
    <dsp:sp modelId="{279D5DCD-F7C1-478F-BAB5-56778CE53E58}">
      <dsp:nvSpPr>
        <dsp:cNvPr id="0" name=""/>
        <dsp:cNvSpPr/>
      </dsp:nvSpPr>
      <dsp:spPr>
        <a:xfrm rot="5400000">
          <a:off x="3097735" y="277281"/>
          <a:ext cx="1498692" cy="1498692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СМСП</a:t>
          </a:r>
          <a:endParaRPr lang="ru-RU" sz="1000" kern="1200" dirty="0"/>
        </a:p>
      </dsp:txBody>
      <dsp:txXfrm rot="-5400000">
        <a:off x="3097735" y="716238"/>
        <a:ext cx="1059735" cy="1059735"/>
      </dsp:txXfrm>
    </dsp:sp>
    <dsp:sp modelId="{A98A38ED-3F9A-46E0-A3A7-CB49E49596D2}">
      <dsp:nvSpPr>
        <dsp:cNvPr id="0" name=""/>
        <dsp:cNvSpPr/>
      </dsp:nvSpPr>
      <dsp:spPr>
        <a:xfrm rot="10800000">
          <a:off x="3097735" y="1800207"/>
          <a:ext cx="1498692" cy="149869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ТОГФ</a:t>
          </a:r>
          <a:endParaRPr lang="ru-RU" sz="1000" kern="1200" dirty="0"/>
        </a:p>
      </dsp:txBody>
      <dsp:txXfrm rot="10800000">
        <a:off x="3097735" y="1800207"/>
        <a:ext cx="1059735" cy="1059735"/>
      </dsp:txXfrm>
    </dsp:sp>
    <dsp:sp modelId="{30EB9269-63FE-468A-9546-83E4CC491AE1}">
      <dsp:nvSpPr>
        <dsp:cNvPr id="0" name=""/>
        <dsp:cNvSpPr/>
      </dsp:nvSpPr>
      <dsp:spPr>
        <a:xfrm rot="16200000">
          <a:off x="1595042" y="1800207"/>
          <a:ext cx="1498692" cy="1498692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КОРПОРАЦИЯ МСП/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БАНК МСП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(в случае </a:t>
          </a:r>
          <a:r>
            <a:rPr lang="ru-RU" sz="1000" kern="1200" dirty="0" err="1" smtClean="0"/>
            <a:t>согарантии</a:t>
          </a:r>
          <a:r>
            <a:rPr lang="ru-RU" sz="1000" kern="1200" dirty="0" smtClean="0"/>
            <a:t>)</a:t>
          </a:r>
          <a:endParaRPr lang="ru-RU" sz="1000" kern="1200" dirty="0"/>
        </a:p>
      </dsp:txBody>
      <dsp:txXfrm rot="5400000">
        <a:off x="2033999" y="1800207"/>
        <a:ext cx="1059735" cy="1059735"/>
      </dsp:txXfrm>
    </dsp:sp>
    <dsp:sp modelId="{419DFC92-4404-40E5-A679-5E221E1D0662}">
      <dsp:nvSpPr>
        <dsp:cNvPr id="0" name=""/>
        <dsp:cNvSpPr/>
      </dsp:nvSpPr>
      <dsp:spPr>
        <a:xfrm>
          <a:off x="2873624" y="1488693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31BA6-07F0-40C3-A6FC-718F93C44720}">
      <dsp:nvSpPr>
        <dsp:cNvPr id="0" name=""/>
        <dsp:cNvSpPr/>
      </dsp:nvSpPr>
      <dsp:spPr>
        <a:xfrm rot="10800000">
          <a:off x="2873624" y="1661752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234F7-7424-43B5-A89E-94B065431D89}">
      <dsp:nvSpPr>
        <dsp:cNvPr id="0" name=""/>
        <dsp:cNvSpPr/>
      </dsp:nvSpPr>
      <dsp:spPr>
        <a:xfrm>
          <a:off x="610267" y="0"/>
          <a:ext cx="6916368" cy="3535405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C30D44-E75D-491C-8FD6-57534E52A5FD}">
      <dsp:nvSpPr>
        <dsp:cNvPr id="0" name=""/>
        <dsp:cNvSpPr/>
      </dsp:nvSpPr>
      <dsp:spPr>
        <a:xfrm>
          <a:off x="2234" y="1060621"/>
          <a:ext cx="1301189" cy="141416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СМСП обращается в Банк за кредитом</a:t>
          </a:r>
          <a:endParaRPr lang="ru-RU" sz="1000" kern="1200" dirty="0"/>
        </a:p>
      </dsp:txBody>
      <dsp:txXfrm>
        <a:off x="65753" y="1124140"/>
        <a:ext cx="1174151" cy="1287124"/>
      </dsp:txXfrm>
    </dsp:sp>
    <dsp:sp modelId="{7C621EA3-E496-4B65-AD41-692486D9E553}">
      <dsp:nvSpPr>
        <dsp:cNvPr id="0" name=""/>
        <dsp:cNvSpPr/>
      </dsp:nvSpPr>
      <dsp:spPr>
        <a:xfrm>
          <a:off x="1368483" y="1060621"/>
          <a:ext cx="1301189" cy="1414162"/>
        </a:xfrm>
        <a:prstGeom prst="roundRect">
          <a:avLst/>
        </a:prstGeom>
        <a:solidFill>
          <a:schemeClr val="accent5">
            <a:hueOff val="491443"/>
            <a:satOff val="-10793"/>
            <a:lumOff val="274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Банк информирует о возможности привлечения ТОГФ</a:t>
          </a:r>
          <a:endParaRPr lang="ru-RU" sz="1000" kern="1200" dirty="0"/>
        </a:p>
      </dsp:txBody>
      <dsp:txXfrm>
        <a:off x="1432002" y="1124140"/>
        <a:ext cx="1174151" cy="1287124"/>
      </dsp:txXfrm>
    </dsp:sp>
    <dsp:sp modelId="{039FEBA9-4A29-44D4-A170-D9D975BA4244}">
      <dsp:nvSpPr>
        <dsp:cNvPr id="0" name=""/>
        <dsp:cNvSpPr/>
      </dsp:nvSpPr>
      <dsp:spPr>
        <a:xfrm>
          <a:off x="2734732" y="1060621"/>
          <a:ext cx="1301189" cy="1414162"/>
        </a:xfrm>
        <a:prstGeom prst="roundRect">
          <a:avLst/>
        </a:prstGeom>
        <a:solidFill>
          <a:schemeClr val="accent5">
            <a:hueOff val="982886"/>
            <a:satOff val="-21585"/>
            <a:lumOff val="549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Банк совместно с  Клиентом направляет в ТОГФ заявку на получение поручительства с полным комплектом документов</a:t>
          </a:r>
          <a:endParaRPr lang="ru-RU" sz="1000" kern="1200" dirty="0"/>
        </a:p>
      </dsp:txBody>
      <dsp:txXfrm>
        <a:off x="2798251" y="1124140"/>
        <a:ext cx="1174151" cy="1287124"/>
      </dsp:txXfrm>
    </dsp:sp>
    <dsp:sp modelId="{D332EAD9-B7A9-4A78-B295-C6FE17283EFD}">
      <dsp:nvSpPr>
        <dsp:cNvPr id="0" name=""/>
        <dsp:cNvSpPr/>
      </dsp:nvSpPr>
      <dsp:spPr>
        <a:xfrm>
          <a:off x="4100981" y="1060621"/>
          <a:ext cx="1301189" cy="1414162"/>
        </a:xfrm>
        <a:prstGeom prst="roundRect">
          <a:avLst/>
        </a:prstGeom>
        <a:solidFill>
          <a:schemeClr val="accent5">
            <a:hueOff val="1474328"/>
            <a:satOff val="-32378"/>
            <a:lumOff val="823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ТОГФ, рассматривает заявку, принимает положительное? решение</a:t>
          </a:r>
          <a:endParaRPr lang="ru-RU" sz="1000" kern="1200" dirty="0"/>
        </a:p>
      </dsp:txBody>
      <dsp:txXfrm>
        <a:off x="4164500" y="1124140"/>
        <a:ext cx="1174151" cy="1287124"/>
      </dsp:txXfrm>
    </dsp:sp>
    <dsp:sp modelId="{659B8C50-76C7-4F1C-A37E-C707341B0A5D}">
      <dsp:nvSpPr>
        <dsp:cNvPr id="0" name=""/>
        <dsp:cNvSpPr/>
      </dsp:nvSpPr>
      <dsp:spPr>
        <a:xfrm>
          <a:off x="5467230" y="1060621"/>
          <a:ext cx="1301189" cy="1414162"/>
        </a:xfrm>
        <a:prstGeom prst="roundRect">
          <a:avLst/>
        </a:prstGeom>
        <a:solidFill>
          <a:schemeClr val="accent5">
            <a:hueOff val="1965771"/>
            <a:satOff val="-43170"/>
            <a:lumOff val="1098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Клиент заключает с Банком кредитный договор, его копия направляется в ТОГФ</a:t>
          </a:r>
          <a:endParaRPr lang="ru-RU" sz="1000" kern="1200" dirty="0"/>
        </a:p>
      </dsp:txBody>
      <dsp:txXfrm>
        <a:off x="5530749" y="1124140"/>
        <a:ext cx="1174151" cy="1287124"/>
      </dsp:txXfrm>
    </dsp:sp>
    <dsp:sp modelId="{4E40AE7E-A587-48C5-AA13-9BC74ED324EB}">
      <dsp:nvSpPr>
        <dsp:cNvPr id="0" name=""/>
        <dsp:cNvSpPr/>
      </dsp:nvSpPr>
      <dsp:spPr>
        <a:xfrm>
          <a:off x="6833479" y="1060621"/>
          <a:ext cx="1301189" cy="1414162"/>
        </a:xfrm>
        <a:prstGeom prst="roundRect">
          <a:avLst/>
        </a:prstGeom>
        <a:solidFill>
          <a:schemeClr val="accent5">
            <a:hueOff val="2457214"/>
            <a:satOff val="-53963"/>
            <a:lumOff val="1372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ТОГФ предоставляет поручительство, оформляется трехсторонний договор</a:t>
          </a:r>
          <a:endParaRPr lang="ru-RU" sz="1000" kern="1200" dirty="0"/>
        </a:p>
      </dsp:txBody>
      <dsp:txXfrm>
        <a:off x="6896998" y="1124140"/>
        <a:ext cx="1174151" cy="1287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4B91C-DB40-4B4C-9B32-E0C81F787692}">
      <dsp:nvSpPr>
        <dsp:cNvPr id="0" name=""/>
        <dsp:cNvSpPr/>
      </dsp:nvSpPr>
      <dsp:spPr>
        <a:xfrm>
          <a:off x="0" y="1219199"/>
          <a:ext cx="8496944" cy="1625600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BD8F4B-7DCC-47B9-AD4A-58AA2598A9DA}">
      <dsp:nvSpPr>
        <dsp:cNvPr id="0" name=""/>
        <dsp:cNvSpPr/>
      </dsp:nvSpPr>
      <dsp:spPr>
        <a:xfrm>
          <a:off x="2100" y="0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СМСП обращается в Банк за кредитом</a:t>
          </a:r>
          <a:endParaRPr lang="ru-RU" sz="900" kern="1200" dirty="0"/>
        </a:p>
      </dsp:txBody>
      <dsp:txXfrm>
        <a:off x="2100" y="0"/>
        <a:ext cx="1222887" cy="1625600"/>
      </dsp:txXfrm>
    </dsp:sp>
    <dsp:sp modelId="{BDD038F1-0C3B-4985-9E6B-C46FEC7DFFD9}">
      <dsp:nvSpPr>
        <dsp:cNvPr id="0" name=""/>
        <dsp:cNvSpPr/>
      </dsp:nvSpPr>
      <dsp:spPr>
        <a:xfrm>
          <a:off x="410344" y="1828799"/>
          <a:ext cx="406400" cy="4064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155A0-AFE2-40A9-B4E6-EEB85E7866B9}">
      <dsp:nvSpPr>
        <dsp:cNvPr id="0" name=""/>
        <dsp:cNvSpPr/>
      </dsp:nvSpPr>
      <dsp:spPr>
        <a:xfrm>
          <a:off x="1286132" y="2438399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Банк информирует о возможности привлечения ТОГФ и Корпорации МСП/Банка МСП</a:t>
          </a:r>
          <a:endParaRPr lang="ru-RU" sz="900" kern="1200" dirty="0"/>
        </a:p>
      </dsp:txBody>
      <dsp:txXfrm>
        <a:off x="1286132" y="2438399"/>
        <a:ext cx="1222887" cy="1625600"/>
      </dsp:txXfrm>
    </dsp:sp>
    <dsp:sp modelId="{A9A103C4-A64C-4981-96BA-67272B72C644}">
      <dsp:nvSpPr>
        <dsp:cNvPr id="0" name=""/>
        <dsp:cNvSpPr/>
      </dsp:nvSpPr>
      <dsp:spPr>
        <a:xfrm>
          <a:off x="1694376" y="1828799"/>
          <a:ext cx="406400" cy="4064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31C01-5146-4B40-891E-82AC445F6152}">
      <dsp:nvSpPr>
        <dsp:cNvPr id="0" name=""/>
        <dsp:cNvSpPr/>
      </dsp:nvSpPr>
      <dsp:spPr>
        <a:xfrm>
          <a:off x="2570164" y="0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Банк совместно с  Клиентом направляет в ТОГФ и </a:t>
          </a:r>
          <a:r>
            <a:rPr lang="ru-RU" sz="900" kern="1200" dirty="0" err="1" smtClean="0"/>
            <a:t>Корп</a:t>
          </a:r>
          <a:r>
            <a:rPr lang="ru-RU" sz="900" kern="1200" dirty="0" smtClean="0"/>
            <a:t> МСП/Банк МСП заявку на получение поручительства</a:t>
          </a:r>
          <a:endParaRPr lang="ru-RU" sz="900" kern="1200" dirty="0"/>
        </a:p>
      </dsp:txBody>
      <dsp:txXfrm>
        <a:off x="2570164" y="0"/>
        <a:ext cx="1222887" cy="1625600"/>
      </dsp:txXfrm>
    </dsp:sp>
    <dsp:sp modelId="{BAC66E1F-CFB5-486A-AC13-58D626D09ECA}">
      <dsp:nvSpPr>
        <dsp:cNvPr id="0" name=""/>
        <dsp:cNvSpPr/>
      </dsp:nvSpPr>
      <dsp:spPr>
        <a:xfrm>
          <a:off x="2978408" y="1828799"/>
          <a:ext cx="406400" cy="4064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678D6F-A25C-4BD6-BAA0-7D3804EA6EDD}">
      <dsp:nvSpPr>
        <dsp:cNvPr id="0" name=""/>
        <dsp:cNvSpPr/>
      </dsp:nvSpPr>
      <dsp:spPr>
        <a:xfrm>
          <a:off x="3854196" y="2438399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ТОГФ, Корпорация МСП/Банк МСП рассматривают заявку, принимают положительное? решение</a:t>
          </a:r>
          <a:endParaRPr lang="ru-RU" sz="900" kern="1200" dirty="0"/>
        </a:p>
      </dsp:txBody>
      <dsp:txXfrm>
        <a:off x="3854196" y="2438399"/>
        <a:ext cx="1222887" cy="1625600"/>
      </dsp:txXfrm>
    </dsp:sp>
    <dsp:sp modelId="{327C4BE4-B8DC-4A70-9BEC-FABEABCC9687}">
      <dsp:nvSpPr>
        <dsp:cNvPr id="0" name=""/>
        <dsp:cNvSpPr/>
      </dsp:nvSpPr>
      <dsp:spPr>
        <a:xfrm>
          <a:off x="4262440" y="1828799"/>
          <a:ext cx="406400" cy="4064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5B0173-532A-4ABD-8127-8825307384D3}">
      <dsp:nvSpPr>
        <dsp:cNvPr id="0" name=""/>
        <dsp:cNvSpPr/>
      </dsp:nvSpPr>
      <dsp:spPr>
        <a:xfrm>
          <a:off x="5138229" y="0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Клиент заключает с Банком кредитный договор, его копия направляется в ТОГФ и Корпорацию МСП/Банк МСП</a:t>
          </a:r>
          <a:endParaRPr lang="ru-RU" sz="900" kern="1200" dirty="0"/>
        </a:p>
      </dsp:txBody>
      <dsp:txXfrm>
        <a:off x="5138229" y="0"/>
        <a:ext cx="1222887" cy="1625600"/>
      </dsp:txXfrm>
    </dsp:sp>
    <dsp:sp modelId="{D5C4D0DB-3AA0-472A-9817-AA88D003A835}">
      <dsp:nvSpPr>
        <dsp:cNvPr id="0" name=""/>
        <dsp:cNvSpPr/>
      </dsp:nvSpPr>
      <dsp:spPr>
        <a:xfrm>
          <a:off x="5546473" y="1828799"/>
          <a:ext cx="406400" cy="4064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26462-DF3F-464D-9E17-D96DAA94131C}">
      <dsp:nvSpPr>
        <dsp:cNvPr id="0" name=""/>
        <dsp:cNvSpPr/>
      </dsp:nvSpPr>
      <dsp:spPr>
        <a:xfrm>
          <a:off x="6422261" y="2438399"/>
          <a:ext cx="122288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ТОГФ предоставляет поручительство, копия договора направляется в Корпорацию МСП/Банк МСП,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Корпорация МСП/Банк МСП предоставляет поручительство</a:t>
          </a:r>
          <a:endParaRPr lang="ru-RU" sz="900" kern="1200" dirty="0"/>
        </a:p>
      </dsp:txBody>
      <dsp:txXfrm>
        <a:off x="6422261" y="2438399"/>
        <a:ext cx="1222887" cy="1625600"/>
      </dsp:txXfrm>
    </dsp:sp>
    <dsp:sp modelId="{04F05912-2AD5-4152-B727-16DFA32BA294}">
      <dsp:nvSpPr>
        <dsp:cNvPr id="0" name=""/>
        <dsp:cNvSpPr/>
      </dsp:nvSpPr>
      <dsp:spPr>
        <a:xfrm>
          <a:off x="6830505" y="1828799"/>
          <a:ext cx="406400" cy="406400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697E2-2A9D-483F-895F-93D66F708DA0}">
      <dsp:nvSpPr>
        <dsp:cNvPr id="0" name=""/>
        <dsp:cNvSpPr/>
      </dsp:nvSpPr>
      <dsp:spPr>
        <a:xfrm>
          <a:off x="0" y="14348"/>
          <a:ext cx="862828" cy="8628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ТОГФ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126358" y="140706"/>
        <a:ext cx="610112" cy="610112"/>
      </dsp:txXfrm>
    </dsp:sp>
    <dsp:sp modelId="{BFDC0494-7189-4D8F-A4AA-5AA333C462F4}">
      <dsp:nvSpPr>
        <dsp:cNvPr id="0" name=""/>
        <dsp:cNvSpPr/>
      </dsp:nvSpPr>
      <dsp:spPr>
        <a:xfrm>
          <a:off x="933540" y="188368"/>
          <a:ext cx="500440" cy="500440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99873" y="379736"/>
        <a:ext cx="367774" cy="117704"/>
      </dsp:txXfrm>
    </dsp:sp>
    <dsp:sp modelId="{A46B9784-206D-4264-9EB9-607F2C7D7FBC}">
      <dsp:nvSpPr>
        <dsp:cNvPr id="0" name=""/>
        <dsp:cNvSpPr/>
      </dsp:nvSpPr>
      <dsp:spPr>
        <a:xfrm>
          <a:off x="1506416" y="14348"/>
          <a:ext cx="862828" cy="8628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Банк МСП или Корпорация МСП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1632774" y="140706"/>
        <a:ext cx="610112" cy="610112"/>
      </dsp:txXfrm>
    </dsp:sp>
    <dsp:sp modelId="{B9DEAD27-8ACC-4C36-8C52-B7BB700C3FB0}">
      <dsp:nvSpPr>
        <dsp:cNvPr id="0" name=""/>
        <dsp:cNvSpPr/>
      </dsp:nvSpPr>
      <dsp:spPr>
        <a:xfrm>
          <a:off x="2436932" y="188368"/>
          <a:ext cx="500440" cy="500440"/>
        </a:xfrm>
        <a:prstGeom prst="mathEqua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503265" y="291459"/>
        <a:ext cx="367774" cy="294258"/>
      </dsp:txXfrm>
    </dsp:sp>
    <dsp:sp modelId="{DFDE1974-77E0-45C1-90D9-C1D56E158D59}">
      <dsp:nvSpPr>
        <dsp:cNvPr id="0" name=""/>
        <dsp:cNvSpPr/>
      </dsp:nvSpPr>
      <dsp:spPr>
        <a:xfrm>
          <a:off x="2947918" y="14348"/>
          <a:ext cx="862828" cy="8628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>
              <a:solidFill>
                <a:schemeClr val="tx1"/>
              </a:solidFill>
            </a:rPr>
            <a:t>Согарантия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3074276" y="140706"/>
        <a:ext cx="610112" cy="6101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86611-EEB2-4524-A9EC-0B23390F9983}">
      <dsp:nvSpPr>
        <dsp:cNvPr id="0" name=""/>
        <dsp:cNvSpPr/>
      </dsp:nvSpPr>
      <dsp:spPr>
        <a:xfrm>
          <a:off x="3501032" y="1298"/>
          <a:ext cx="1362526" cy="136252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Документы от Банка</a:t>
          </a:r>
          <a:r>
            <a:rPr lang="en-US" sz="800" b="1" kern="1200" dirty="0" smtClean="0">
              <a:solidFill>
                <a:schemeClr val="tx1"/>
              </a:solidFill>
            </a:rPr>
            <a:t>: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- </a:t>
          </a:r>
          <a:r>
            <a:rPr lang="ru-RU" sz="800" kern="1200" dirty="0" smtClean="0">
              <a:solidFill>
                <a:schemeClr val="tx1"/>
              </a:solidFill>
            </a:rPr>
            <a:t>Заявка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-заключение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-выписка из протокола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3700569" y="200835"/>
        <a:ext cx="963452" cy="963452"/>
      </dsp:txXfrm>
    </dsp:sp>
    <dsp:sp modelId="{CC6787D5-4ED6-49C3-97FF-7505ADF3AD1C}">
      <dsp:nvSpPr>
        <dsp:cNvPr id="0" name=""/>
        <dsp:cNvSpPr/>
      </dsp:nvSpPr>
      <dsp:spPr>
        <a:xfrm rot="1800000">
          <a:off x="4877969" y="958587"/>
          <a:ext cx="361317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885230" y="1023458"/>
        <a:ext cx="252922" cy="275912"/>
      </dsp:txXfrm>
    </dsp:sp>
    <dsp:sp modelId="{4539D732-3E88-493D-8E25-F993736220E6}">
      <dsp:nvSpPr>
        <dsp:cNvPr id="0" name=""/>
        <dsp:cNvSpPr/>
      </dsp:nvSpPr>
      <dsp:spPr>
        <a:xfrm>
          <a:off x="5271410" y="1023427"/>
          <a:ext cx="1362526" cy="136252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Анкета от Клиента</a:t>
          </a:r>
          <a:endParaRPr lang="ru-RU" sz="800" kern="1200" dirty="0"/>
        </a:p>
      </dsp:txBody>
      <dsp:txXfrm>
        <a:off x="5470947" y="1222964"/>
        <a:ext cx="963452" cy="963452"/>
      </dsp:txXfrm>
    </dsp:sp>
    <dsp:sp modelId="{6FB34986-7A50-4CDF-A366-53F3E54E3320}">
      <dsp:nvSpPr>
        <dsp:cNvPr id="0" name=""/>
        <dsp:cNvSpPr/>
      </dsp:nvSpPr>
      <dsp:spPr>
        <a:xfrm rot="5400000">
          <a:off x="5820526" y="2397881"/>
          <a:ext cx="264294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860170" y="2450207"/>
        <a:ext cx="185006" cy="275912"/>
      </dsp:txXfrm>
    </dsp:sp>
    <dsp:sp modelId="{87E8B0C8-0D85-444F-BEC6-9B68667B4760}">
      <dsp:nvSpPr>
        <dsp:cNvPr id="0" name=""/>
        <dsp:cNvSpPr/>
      </dsp:nvSpPr>
      <dsp:spPr>
        <a:xfrm>
          <a:off x="5002965" y="2884622"/>
          <a:ext cx="1899416" cy="17286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Правоустанавливающие и учредительные документы Клиента</a:t>
          </a:r>
          <a:endParaRPr lang="ru-RU" sz="800" kern="1200" dirty="0"/>
        </a:p>
      </dsp:txBody>
      <dsp:txXfrm>
        <a:off x="5281128" y="3137777"/>
        <a:ext cx="1343090" cy="1222340"/>
      </dsp:txXfrm>
    </dsp:sp>
    <dsp:sp modelId="{9497CC67-2C67-4F01-8D14-8C13DF589C7C}">
      <dsp:nvSpPr>
        <dsp:cNvPr id="0" name=""/>
        <dsp:cNvSpPr/>
      </dsp:nvSpPr>
      <dsp:spPr>
        <a:xfrm rot="9000000">
          <a:off x="4851381" y="4087995"/>
          <a:ext cx="231599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4916207" y="4162595"/>
        <a:ext cx="162119" cy="275912"/>
      </dsp:txXfrm>
    </dsp:sp>
    <dsp:sp modelId="{05B3C7F2-2A62-4836-9ACA-F70E0FA15A6B}">
      <dsp:nvSpPr>
        <dsp:cNvPr id="0" name=""/>
        <dsp:cNvSpPr/>
      </dsp:nvSpPr>
      <dsp:spPr>
        <a:xfrm>
          <a:off x="3501032" y="4089812"/>
          <a:ext cx="1362526" cy="136252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Документы по бухгалтерской и налоговой отчетности Клиента, а также подтверждение деятельности</a:t>
          </a:r>
          <a:endParaRPr lang="ru-RU" sz="800" kern="1200" dirty="0"/>
        </a:p>
      </dsp:txBody>
      <dsp:txXfrm>
        <a:off x="3700569" y="4289349"/>
        <a:ext cx="963452" cy="963452"/>
      </dsp:txXfrm>
    </dsp:sp>
    <dsp:sp modelId="{E4DED3DB-E120-482C-AB12-615CDE758BCA}">
      <dsp:nvSpPr>
        <dsp:cNvPr id="0" name=""/>
        <dsp:cNvSpPr/>
      </dsp:nvSpPr>
      <dsp:spPr>
        <a:xfrm rot="12077958">
          <a:off x="3132607" y="4191711"/>
          <a:ext cx="306787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221500" y="4300397"/>
        <a:ext cx="214751" cy="275912"/>
      </dsp:txXfrm>
    </dsp:sp>
    <dsp:sp modelId="{14FB3368-BD9C-4C66-9EE6-32F9B0F00495}">
      <dsp:nvSpPr>
        <dsp:cNvPr id="0" name=""/>
        <dsp:cNvSpPr/>
      </dsp:nvSpPr>
      <dsp:spPr>
        <a:xfrm>
          <a:off x="617276" y="2773115"/>
          <a:ext cx="2498805" cy="219034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/>
            <a:t>Документы сторонних организаций</a:t>
          </a:r>
          <a:r>
            <a:rPr lang="en-US" sz="800" b="1" kern="1200" dirty="0" smtClean="0"/>
            <a:t>:</a:t>
          </a:r>
          <a:endParaRPr lang="ru-RU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- </a:t>
          </a:r>
          <a:r>
            <a:rPr lang="ru-RU" sz="700" kern="1200" dirty="0" smtClean="0"/>
            <a:t>справка ФНС об открытых расчетных счетах в кредитных организациях</a:t>
          </a:r>
          <a:r>
            <a:rPr lang="en-US" sz="700" kern="1200" dirty="0" smtClean="0"/>
            <a:t>;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- справки(-</a:t>
          </a:r>
          <a:r>
            <a:rPr lang="ru-RU" sz="700" kern="1200" dirty="0" err="1" smtClean="0"/>
            <a:t>ок</a:t>
          </a:r>
          <a:r>
            <a:rPr lang="ru-RU" sz="700" kern="1200" dirty="0" smtClean="0"/>
            <a:t>) банка(-</a:t>
          </a:r>
          <a:r>
            <a:rPr lang="ru-RU" sz="700" kern="1200" dirty="0" err="1" smtClean="0"/>
            <a:t>ов</a:t>
          </a:r>
          <a:r>
            <a:rPr lang="ru-RU" sz="700" kern="1200" dirty="0" smtClean="0"/>
            <a:t>) об оборотах по расчетному(</a:t>
          </a:r>
          <a:r>
            <a:rPr lang="ru-RU" sz="700" kern="1200" dirty="0" err="1" smtClean="0"/>
            <a:t>ым</a:t>
          </a:r>
          <a:r>
            <a:rPr lang="ru-RU" sz="700" kern="1200" dirty="0" smtClean="0"/>
            <a:t>) счету(</a:t>
          </a:r>
          <a:r>
            <a:rPr lang="ru-RU" sz="700" kern="1200" dirty="0" err="1" smtClean="0"/>
            <a:t>ам</a:t>
          </a:r>
          <a:r>
            <a:rPr lang="ru-RU" sz="700" kern="1200" dirty="0" smtClean="0"/>
            <a:t>) за 6 месяцев с указанием наличия/отсутствия ссудной задолженности, а также  картотеки неоплаченных расчетных документов. </a:t>
          </a:r>
          <a:endParaRPr lang="ru-RU" sz="700" kern="1200" dirty="0"/>
        </a:p>
      </dsp:txBody>
      <dsp:txXfrm>
        <a:off x="983218" y="3093883"/>
        <a:ext cx="1766921" cy="1548806"/>
      </dsp:txXfrm>
    </dsp:sp>
    <dsp:sp modelId="{28CC8511-AC2B-46FC-AA0A-106272DDCF1D}">
      <dsp:nvSpPr>
        <dsp:cNvPr id="0" name=""/>
        <dsp:cNvSpPr/>
      </dsp:nvSpPr>
      <dsp:spPr>
        <a:xfrm rot="15499796">
          <a:off x="1440958" y="2294987"/>
          <a:ext cx="296505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1494430" y="2430513"/>
        <a:ext cx="207554" cy="275912"/>
      </dsp:txXfrm>
    </dsp:sp>
    <dsp:sp modelId="{55FEDC7B-7B81-4A1F-8F9E-43C501300656}">
      <dsp:nvSpPr>
        <dsp:cNvPr id="0" name=""/>
        <dsp:cNvSpPr/>
      </dsp:nvSpPr>
      <dsp:spPr>
        <a:xfrm>
          <a:off x="531565" y="657154"/>
          <a:ext cx="1674367" cy="16007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/>
            <a:t>Документы от Поручителей </a:t>
          </a:r>
          <a:endParaRPr lang="ru-RU" sz="800" b="1" kern="1200" dirty="0"/>
        </a:p>
      </dsp:txBody>
      <dsp:txXfrm>
        <a:off x="776770" y="891580"/>
        <a:ext cx="1183957" cy="1131912"/>
      </dsp:txXfrm>
    </dsp:sp>
    <dsp:sp modelId="{14C9AA6F-3D54-4294-BCDF-1D966B9B9AE4}">
      <dsp:nvSpPr>
        <dsp:cNvPr id="0" name=""/>
        <dsp:cNvSpPr/>
      </dsp:nvSpPr>
      <dsp:spPr>
        <a:xfrm rot="20676006">
          <a:off x="2457367" y="825374"/>
          <a:ext cx="743400" cy="459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459844" y="935661"/>
        <a:ext cx="605444" cy="275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23072494-2749-4E30-8BCF-D71E980EB04B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7FA53F4-84AF-46A0-890C-BF6D2B3AF3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30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E40CB58-FE01-4059-A286-3CF118900DE2}" type="datetimeFigureOut">
              <a:rPr lang="ru-RU"/>
              <a:pPr>
                <a:defRPr/>
              </a:pPr>
              <a:t>14.03.2025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86C2358-D5D8-47E3-B796-F98891B08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42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2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9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9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8" y="5885498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6" r:id="rId1"/>
    <p:sldLayoutId id="2147484727" r:id="rId2"/>
    <p:sldLayoutId id="2147484728" r:id="rId3"/>
    <p:sldLayoutId id="2147484729" r:id="rId4"/>
    <p:sldLayoutId id="2147484730" r:id="rId5"/>
    <p:sldLayoutId id="2147484731" r:id="rId6"/>
    <p:sldLayoutId id="2147484732" r:id="rId7"/>
    <p:sldLayoutId id="2147484733" r:id="rId8"/>
    <p:sldLayoutId id="2147484734" r:id="rId9"/>
    <p:sldLayoutId id="2147484735" r:id="rId10"/>
    <p:sldLayoutId id="2147484736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microsoft.com/office/2007/relationships/diagramDrawing" Target="../diagrams/drawing4.xml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diagramQuickStyle" Target="../diagrams/quickStyle4.xml"/><Relationship Id="rId5" Type="http://schemas.openxmlformats.org/officeDocument/2006/relationships/image" Target="../media/image34.jpeg"/><Relationship Id="rId10" Type="http://schemas.openxmlformats.org/officeDocument/2006/relationships/diagramLayout" Target="../diagrams/layout4.xml"/><Relationship Id="rId4" Type="http://schemas.openxmlformats.org/officeDocument/2006/relationships/image" Target="../media/image33.jpeg"/><Relationship Id="rId9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ofpmp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pn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4.png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jpeg"/><Relationship Id="rId10" Type="http://schemas.openxmlformats.org/officeDocument/2006/relationships/image" Target="../media/image17.pn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-1" y="1182351"/>
            <a:ext cx="9036495" cy="194451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ТУЛЬСКИЙ ОБЛАСТНОЙ ГАРАНТИЙНЫЙ ФОНД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ТОГФ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  <a:p>
            <a:pPr algn="ctr">
              <a:defRPr/>
            </a:pPr>
            <a:endParaRPr lang="ru-RU" sz="2100" b="1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195" name="Picture 8" descr="Герб обл пол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1715" y="4953440"/>
            <a:ext cx="777875" cy="136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belrn.ru/wp-content/uploads/2015/08/ms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502831"/>
            <a:ext cx="2381250" cy="65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022" y="55691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1627" y="392087"/>
            <a:ext cx="1619236" cy="18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112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Номер слайда 1"/>
          <p:cNvSpPr txBox="1">
            <a:spLocks/>
          </p:cNvSpPr>
          <p:nvPr/>
        </p:nvSpPr>
        <p:spPr>
          <a:xfrm>
            <a:off x="7010400" y="649290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BDACE8-8371-4FFA-A4EA-AB4F1E2FF2A4}" type="slidenum">
              <a:rPr lang="ru-RU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Номер слайда 1"/>
          <p:cNvSpPr txBox="1">
            <a:spLocks/>
          </p:cNvSpPr>
          <p:nvPr/>
        </p:nvSpPr>
        <p:spPr>
          <a:xfrm>
            <a:off x="8077209" y="6359815"/>
            <a:ext cx="540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prstClr val="white">
                  <a:lumMod val="50000"/>
                </a:prstClr>
              </a:solidFill>
              <a:latin typeface="Arial Narrow" panose="020B0606020202030204" pitchFamily="34" charset="0"/>
            </a:endParaRPr>
          </a:p>
          <a:p>
            <a:endParaRPr lang="ru-RU" dirty="0">
              <a:solidFill>
                <a:prstClr val="white">
                  <a:lumMod val="50000"/>
                </a:prstClr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Заголовок 5"/>
          <p:cNvSpPr txBox="1">
            <a:spLocks/>
          </p:cNvSpPr>
          <p:nvPr/>
        </p:nvSpPr>
        <p:spPr bwMode="auto">
          <a:xfrm>
            <a:off x="445840" y="1053769"/>
            <a:ext cx="8496944" cy="105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r>
              <a:rPr lang="ru-RU" b="1" dirty="0"/>
              <a:t>Гарантийная поддержка </a:t>
            </a:r>
            <a:r>
              <a:rPr lang="ru-RU" altLang="ru-RU" b="1" dirty="0"/>
              <a:t>ТОГФ с участием Корпорации </a:t>
            </a:r>
            <a:r>
              <a:rPr lang="ru-RU" altLang="ru-RU" b="1" dirty="0" smtClean="0"/>
              <a:t>МСП/Банка МСП</a:t>
            </a:r>
            <a:endParaRPr lang="ru-RU" altLang="ru-RU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184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190986074"/>
              </p:ext>
            </p:extLst>
          </p:nvPr>
        </p:nvGraphicFramePr>
        <p:xfrm>
          <a:off x="467544" y="1616106"/>
          <a:ext cx="8496944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893963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89" y="13752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5"/>
          <p:cNvSpPr txBox="1">
            <a:spLocks/>
          </p:cNvSpPr>
          <p:nvPr/>
        </p:nvSpPr>
        <p:spPr bwMode="auto">
          <a:xfrm>
            <a:off x="329009" y="836713"/>
            <a:ext cx="10225136" cy="105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r>
              <a:rPr lang="ru-RU" altLang="ru-RU" b="1" dirty="0"/>
              <a:t>Размеры вознаграждений ТОГФ</a:t>
            </a:r>
            <a:r>
              <a:rPr lang="en-US" altLang="ru-RU" b="1" dirty="0"/>
              <a:t>:</a:t>
            </a:r>
            <a:endParaRPr lang="ru-RU" alt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9009" y="1373045"/>
            <a:ext cx="3779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1400" dirty="0" smtClean="0"/>
              <a:t>2% годовых – для Компаний, осуществляющих розничную и оптовую </a:t>
            </a:r>
            <a:r>
              <a:rPr lang="ru-RU" sz="1400" b="1" dirty="0" smtClean="0"/>
              <a:t>торговлю</a:t>
            </a:r>
          </a:p>
          <a:p>
            <a:pPr algn="just"/>
            <a:endParaRPr lang="ru-RU" sz="1400" dirty="0" smtClean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1400" dirty="0" smtClean="0"/>
              <a:t>1% годовых – Компаниям, осуществляющим деятельность в сфере </a:t>
            </a:r>
            <a:r>
              <a:rPr lang="ru-RU" sz="1400" b="1" dirty="0" smtClean="0"/>
              <a:t>производства, с/х, гостиничного бизнеса и туризма</a:t>
            </a:r>
          </a:p>
          <a:p>
            <a:pPr algn="just"/>
            <a:endParaRPr lang="ru-RU" sz="1400" dirty="0" smtClean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1400" dirty="0" smtClean="0"/>
              <a:t>0,75% годовых – в рамках </a:t>
            </a:r>
            <a:r>
              <a:rPr lang="ru-RU" sz="1400" b="1" dirty="0" err="1" smtClean="0"/>
              <a:t>согарантии</a:t>
            </a:r>
            <a:r>
              <a:rPr lang="ru-RU" sz="1400" dirty="0" smtClean="0"/>
              <a:t> с МСП Банком и Корпорацией МСП</a:t>
            </a:r>
          </a:p>
          <a:p>
            <a:pPr algn="just"/>
            <a:endParaRPr lang="ru-RU" sz="1400" dirty="0" smtClean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1400" dirty="0" smtClean="0"/>
              <a:t>0,5% годовых – </a:t>
            </a:r>
            <a:r>
              <a:rPr lang="ru-RU" sz="1400" b="1" dirty="0" smtClean="0"/>
              <a:t>с/х производственным кооперативам</a:t>
            </a:r>
          </a:p>
          <a:p>
            <a:pPr algn="just"/>
            <a:endParaRPr lang="ru-RU" sz="1400" b="1" dirty="0" smtClean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1400" dirty="0" smtClean="0"/>
              <a:t>1.5% годовых – всем иным Компаниям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14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1400" dirty="0"/>
          </a:p>
        </p:txBody>
      </p:sp>
      <p:pic>
        <p:nvPicPr>
          <p:cNvPr id="1028" name="Picture 4" descr="http://s1.fotokto.ru/topics/full/0/42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19797" y="2609771"/>
            <a:ext cx="1385950" cy="106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tr.md/wp-content/uploads/2017/10/toronto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336" y="2619292"/>
            <a:ext cx="1156941" cy="108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dusmi.ru/wp-content/uploads/2015/12/imgj_86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269" y="2619292"/>
            <a:ext cx="1102454" cy="108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prizyv.ru/wp-content/uploads/2014/12/IMG_15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048" y="1399565"/>
            <a:ext cx="1300680" cy="112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b.ru/misc/i/gallery/67143/229815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055" y="1399565"/>
            <a:ext cx="1465415" cy="112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lsycheva.ru/netcat_files/1237/1717/preview_f7a7143cc26372b2ae2a36af011063f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8591" y="4556320"/>
            <a:ext cx="1430210" cy="112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49084958"/>
              </p:ext>
            </p:extLst>
          </p:nvPr>
        </p:nvGraphicFramePr>
        <p:xfrm>
          <a:off x="4355977" y="3672532"/>
          <a:ext cx="3870913" cy="105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91854737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76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5"/>
          <p:cNvSpPr txBox="1">
            <a:spLocks/>
          </p:cNvSpPr>
          <p:nvPr/>
        </p:nvSpPr>
        <p:spPr bwMode="auto">
          <a:xfrm>
            <a:off x="276399" y="691133"/>
            <a:ext cx="8714108" cy="105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r>
              <a:rPr lang="ru-RU" dirty="0"/>
              <a:t>Поручительство Фонда предоставляется, если Клиент отвечает следующим критериям</a:t>
            </a:r>
            <a:r>
              <a:rPr lang="ru-RU" dirty="0" smtClean="0"/>
              <a:t>:</a:t>
            </a:r>
          </a:p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endParaRPr lang="ru-RU" altLang="ru-RU" b="1" dirty="0">
              <a:solidFill>
                <a:srgbClr val="FF0000"/>
              </a:solidFill>
              <a:latin typeface="Segoe UI Semibold" panose="020B0702040204020203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endParaRPr lang="ru-RU" altLang="ru-RU" b="1" dirty="0">
              <a:solidFill>
                <a:srgbClr val="FF00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6650" y="1527990"/>
            <a:ext cx="85440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 smtClean="0"/>
              <a:t>зарегистрирован </a:t>
            </a:r>
            <a:r>
              <a:rPr lang="ru-RU" sz="1200" dirty="0"/>
              <a:t>в налоговом органе на территории Тульской области;  </a:t>
            </a:r>
            <a:endParaRPr lang="ru-RU" sz="1200" dirty="0" smtClean="0"/>
          </a:p>
          <a:p>
            <a:pPr marL="171450" indent="-171450" algn="just">
              <a:buFontTx/>
              <a:buChar char="-"/>
            </a:pPr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осуществляет </a:t>
            </a:r>
            <a:r>
              <a:rPr lang="ru-RU" sz="1200" dirty="0"/>
              <a:t>деятельность на территории Тульской области</a:t>
            </a:r>
            <a:r>
              <a:rPr lang="ru-RU" sz="1200" dirty="0" smtClean="0"/>
              <a:t>;</a:t>
            </a:r>
          </a:p>
          <a:p>
            <a:pPr algn="just"/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отсутствует </a:t>
            </a:r>
            <a:r>
              <a:rPr lang="ru-RU" sz="1200" dirty="0"/>
              <a:t>просроченная задолженность по начисленным налогам, сборам, соответствующим пеням, штрафам</a:t>
            </a:r>
            <a:r>
              <a:rPr lang="ru-RU" sz="1200" dirty="0" smtClean="0"/>
              <a:t>;</a:t>
            </a:r>
          </a:p>
          <a:p>
            <a:pPr algn="just"/>
            <a:r>
              <a:rPr lang="ru-RU" sz="12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не </a:t>
            </a:r>
            <a:r>
              <a:rPr lang="ru-RU" sz="1200" dirty="0"/>
              <a:t>является участником соглашения о разделе продукции, кредитной организацией, страховой </a:t>
            </a:r>
            <a:r>
              <a:rPr lang="ru-RU" sz="1200" dirty="0" smtClean="0"/>
              <a:t>организацией, </a:t>
            </a:r>
            <a:r>
              <a:rPr lang="ru-RU" sz="1200" dirty="0"/>
              <a:t>инвестиционным фондом, негосударственным пенсионным фондом, профессиональным участником рынка ценных бумаг, ломбардом</a:t>
            </a:r>
            <a:r>
              <a:rPr lang="ru-RU" sz="1200" dirty="0" smtClean="0"/>
              <a:t>;</a:t>
            </a:r>
          </a:p>
          <a:p>
            <a:pPr algn="just"/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ранее </a:t>
            </a:r>
            <a:r>
              <a:rPr lang="ru-RU" sz="1200" dirty="0"/>
              <a:t>в отношении Клиента не было принято решение об оказании аналогичной поддержки </a:t>
            </a:r>
            <a:r>
              <a:rPr lang="ru-RU" sz="1200" dirty="0" smtClean="0"/>
              <a:t>и </a:t>
            </a:r>
            <a:r>
              <a:rPr lang="ru-RU" sz="1200" dirty="0"/>
              <a:t>сроки ее оказания не истекли</a:t>
            </a:r>
            <a:r>
              <a:rPr lang="ru-RU" sz="1200" dirty="0" smtClean="0"/>
              <a:t>;</a:t>
            </a:r>
          </a:p>
          <a:p>
            <a:pPr algn="just"/>
            <a:r>
              <a:rPr lang="ru-RU" sz="1200" dirty="0" smtClean="0"/>
              <a:t> </a:t>
            </a:r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с </a:t>
            </a:r>
            <a:r>
              <a:rPr lang="ru-RU" sz="1200" dirty="0"/>
              <a:t>момента признания Клиента, допустившим нарушение порядка и условий оказания поддержки, в том числе не обеспечившим целевого использования средств поддержки, прошло не менее чем три года; </a:t>
            </a:r>
            <a:endParaRPr lang="ru-RU" sz="1200" dirty="0" smtClean="0"/>
          </a:p>
          <a:p>
            <a:pPr algn="just"/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не </a:t>
            </a:r>
            <a:r>
              <a:rPr lang="ru-RU" sz="1200" dirty="0"/>
              <a:t>выполнены условия оказания поддержки в соответствии с Федеральным законом от 24.07.2007 № 209-ФЗ «О развитии малого и среднего предпринимательства в Российской Федерации</a:t>
            </a:r>
            <a:r>
              <a:rPr lang="ru-RU" sz="1200" dirty="0" smtClean="0"/>
              <a:t>»</a:t>
            </a:r>
            <a:r>
              <a:rPr lang="en-US" sz="1200" dirty="0" smtClean="0"/>
              <a:t>;</a:t>
            </a:r>
          </a:p>
          <a:p>
            <a:pPr algn="just"/>
            <a:endParaRPr lang="en-US" sz="1200" dirty="0" smtClean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 </a:t>
            </a:r>
            <a:r>
              <a:rPr lang="ru-RU" sz="1200" dirty="0"/>
              <a:t>клиент не находится в стадии ликвидации, реорганизации, а также в отношении него не применяются процедуры несостоятельности (банкротства), в том числе наблюдение, финансовое оздоровление, внешнее управление, конкурсное производство либо санкции в виде аннулирования или приостановления действия лицензии (в случае, если деятельность подлежит лицензированию);</a:t>
            </a:r>
          </a:p>
          <a:p>
            <a:pPr marL="171450" indent="-171450" algn="just">
              <a:buFontTx/>
              <a:buChar char="-"/>
            </a:pPr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0375075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8121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1200" dirty="0" smtClean="0"/>
              <a:t> </a:t>
            </a:r>
            <a:r>
              <a:rPr lang="ru-RU" sz="1200" dirty="0"/>
              <a:t>- не осуществляет предпринимательскую деятельность в сфере игорного бизнеса, производства и (или) </a:t>
            </a:r>
            <a:r>
              <a:rPr lang="en-US" sz="1200" dirty="0" smtClean="0"/>
              <a:t>   </a:t>
            </a:r>
            <a:r>
              <a:rPr lang="ru-RU" sz="1200" dirty="0" smtClean="0"/>
              <a:t>реализацию </a:t>
            </a:r>
            <a:r>
              <a:rPr lang="ru-RU" sz="1200" dirty="0"/>
              <a:t>подакцизных товаров, а также добычи и (или) реализации полезных ископаемых, за исключением общераспространенных полезных ископаемых</a:t>
            </a:r>
            <a:r>
              <a:rPr lang="ru-RU" sz="1200" dirty="0" smtClean="0"/>
              <a:t>;</a:t>
            </a:r>
          </a:p>
          <a:p>
            <a:pPr algn="just"/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не </a:t>
            </a:r>
            <a:r>
              <a:rPr lang="ru-RU" sz="1200" dirty="0"/>
              <a:t>имеет просроченную задолженность по заемным (кредитным) обязательствам перед кредитными и иными организациями за 3 (три) месяца, предшествующих дате подачи Заявки на предоставление Поручительства Фонда; </a:t>
            </a:r>
            <a:endParaRPr lang="ru-RU" sz="1200" dirty="0" smtClean="0"/>
          </a:p>
          <a:p>
            <a:pPr algn="just"/>
            <a:endParaRPr lang="ru-RU" sz="1200" dirty="0"/>
          </a:p>
          <a:p>
            <a:pPr marL="171450" indent="-171450" algn="just">
              <a:buFontTx/>
              <a:buChar char="-"/>
            </a:pPr>
            <a:r>
              <a:rPr lang="ru-RU" sz="1200" dirty="0" smtClean="0"/>
              <a:t>предоставил </a:t>
            </a:r>
            <a:r>
              <a:rPr lang="ru-RU" sz="1200" dirty="0"/>
              <a:t>самостоятельное обеспечение Финансовой организации по заключаемому договору в размере не менее 50 процентов от суммы Обеспечиваемого обязательства</a:t>
            </a:r>
            <a:r>
              <a:rPr lang="ru-RU" sz="1200" dirty="0" smtClean="0"/>
              <a:t>;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- отсутствуют текущие (или прогнозные на период предоставления поддержки) показатели деятельности Клиента, в том числе финансовые, которые свидетельствуют о возможных затруднениях в возврате и обслуживании привлекаемых под Поручительство Фонда заемных средств, а именно: снижение выручки, рентабельности, снижение величины чистых активов, убыточность деятельности, низкая доля собственных средств, изменение состава владельцев бизнеса и т.д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29309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Century Gothic" pitchFamily="34" charset="0"/>
              </a:rPr>
              <a:t>Поручительство Фонда не предоставляется </a:t>
            </a:r>
            <a:r>
              <a:rPr lang="ru-RU" sz="2400" dirty="0" smtClean="0">
                <a:solidFill>
                  <a:schemeClr val="tx2"/>
                </a:solidFill>
                <a:latin typeface="Century Gothic" pitchFamily="34" charset="0"/>
              </a:rPr>
              <a:t>если</a:t>
            </a:r>
            <a:r>
              <a:rPr lang="ru-RU" sz="2400" dirty="0">
                <a:solidFill>
                  <a:schemeClr val="tx2"/>
                </a:solidFill>
                <a:latin typeface="Century Gothic" pitchFamily="34" charset="0"/>
              </a:rPr>
              <a:t>: </a:t>
            </a:r>
          </a:p>
          <a:p>
            <a:pPr marL="171450" indent="-171450">
              <a:buFontTx/>
              <a:buChar char="-"/>
            </a:pPr>
            <a:r>
              <a:rPr lang="ru-RU" sz="1200" dirty="0" smtClean="0"/>
              <a:t>Клиент </a:t>
            </a:r>
            <a:r>
              <a:rPr lang="ru-RU" sz="1200" dirty="0"/>
              <a:t>не соответствует хотя бы одному из </a:t>
            </a:r>
            <a:r>
              <a:rPr lang="ru-RU" sz="1200" dirty="0" smtClean="0"/>
              <a:t>вышеперечисленных критериев;</a:t>
            </a:r>
            <a:endParaRPr lang="en-US" sz="1200" dirty="0" smtClean="0"/>
          </a:p>
          <a:p>
            <a:endParaRPr lang="ru-RU" sz="1200" dirty="0"/>
          </a:p>
          <a:p>
            <a:r>
              <a:rPr lang="ru-RU" sz="1200" dirty="0"/>
              <a:t>- не представлен полный пакет документов, </a:t>
            </a:r>
            <a:r>
              <a:rPr lang="ru-RU" sz="1200" dirty="0" smtClean="0"/>
              <a:t>необходимый </a:t>
            </a:r>
            <a:r>
              <a:rPr lang="ru-RU" sz="1200" dirty="0"/>
              <a:t>для получения Поручительства Фонда, и/или документы заполнены ненадлежащим образом и/или представленные сведения и документы не являются достоверными (т.е. непротиворечащими друг другу, подтверждаемыми, не содержащими ложных или каким-либо образом искажённых сведений)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76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88017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16" y="744536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Century Gothic" pitchFamily="34" charset="0"/>
              </a:rPr>
              <a:t>Полный пакет документов для Фонда</a:t>
            </a:r>
            <a:r>
              <a:rPr lang="en-US" sz="2400" b="1" dirty="0" smtClean="0">
                <a:solidFill>
                  <a:schemeClr val="tx2"/>
                </a:solidFill>
                <a:latin typeface="Century Gothic" pitchFamily="34" charset="0"/>
              </a:rPr>
              <a:t>:</a:t>
            </a:r>
            <a:endParaRPr lang="ru-RU" sz="24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76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91735242"/>
              </p:ext>
            </p:extLst>
          </p:nvPr>
        </p:nvGraphicFramePr>
        <p:xfrm>
          <a:off x="432987" y="1258979"/>
          <a:ext cx="8064896" cy="5453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396322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212"/>
            <a:ext cx="889248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/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defRPr/>
            </a:pPr>
            <a:r>
              <a:rPr lang="ru-RU" sz="1800" dirty="0" smtClean="0"/>
              <a:t>Прием, </a:t>
            </a:r>
            <a:r>
              <a:rPr lang="ru-RU" sz="1800" dirty="0"/>
              <a:t>регистрация Заявок осуществляется Фондом по адресу: 300012, г. Тула, ул. Ф. Энгельса, д. 141, корп. 2. Время приема Заявок: ежедневно с 9.00 до 13.00 и с 14.00 до 17.00 часов, кроме выходных и нерабочих праздничных дней. </a:t>
            </a:r>
            <a:endParaRPr lang="ru-RU" sz="1800" dirty="0" smtClean="0"/>
          </a:p>
          <a:p>
            <a:pPr algn="ctr">
              <a:defRPr/>
            </a:pPr>
            <a:r>
              <a:rPr lang="ru-RU" sz="1800" dirty="0" smtClean="0"/>
              <a:t>Все </a:t>
            </a:r>
            <a:r>
              <a:rPr lang="ru-RU" sz="1800" dirty="0"/>
              <a:t>приложенные к Заявке документы должны быть четко напечатаны и заполнены по всем </a:t>
            </a:r>
            <a:r>
              <a:rPr lang="ru-RU" sz="1800" dirty="0" smtClean="0"/>
              <a:t>пунктам.</a:t>
            </a:r>
            <a:endParaRPr lang="ru-RU" sz="1800" dirty="0"/>
          </a:p>
          <a:p>
            <a:pPr algn="ctr">
              <a:defRPr/>
            </a:pPr>
            <a:endParaRPr lang="ru-RU" sz="28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Тульский областной  гарантийный фонд 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 smtClean="0"/>
              <a:t>300012</a:t>
            </a:r>
            <a:r>
              <a:rPr lang="ru-RU" sz="1600" b="1" dirty="0"/>
              <a:t>, г. Тула, ул. Ф. Энгельса, д. 141, корп. </a:t>
            </a:r>
            <a:r>
              <a:rPr lang="ru-RU" sz="1600" b="1" dirty="0" smtClean="0"/>
              <a:t>2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ВНИМАНИЕ! МЫ ПЕРЕЕЗЖАЕМ В БЦ «ТРОИЦКИЙ» (УЛ. СОВЕТСКАЯ, Д.67), 2 ЭТАЖ</a:t>
            </a:r>
          </a:p>
          <a:p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dirty="0"/>
              <a:t>+7 (4872) 25-75-60, 25-75-61, 25-75-62, </a:t>
            </a:r>
            <a:r>
              <a:rPr lang="ru-RU" sz="1600" b="1" dirty="0" smtClean="0"/>
              <a:t>25-75-63</a:t>
            </a:r>
          </a:p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u="sng" dirty="0" err="1" smtClean="0">
                <a:solidFill>
                  <a:srgbClr val="0072BC"/>
                </a:solidFill>
                <a:hlinkClick r:id="rId2"/>
              </a:rPr>
              <a:t>www</a:t>
            </a:r>
            <a:r>
              <a:rPr lang="ru-RU" sz="1600" b="1" u="sng" dirty="0" smtClean="0">
                <a:solidFill>
                  <a:srgbClr val="0072BC"/>
                </a:solidFill>
                <a:hlinkClick r:id="rId2"/>
              </a:rPr>
              <a:t>.</a:t>
            </a:r>
            <a:r>
              <a:rPr lang="en-US" sz="1600" b="1" u="sng" dirty="0" err="1" smtClean="0">
                <a:solidFill>
                  <a:srgbClr val="0072BC"/>
                </a:solidFill>
                <a:hlinkClick r:id="rId2"/>
              </a:rPr>
              <a:t>tofpmp</a:t>
            </a:r>
            <a:r>
              <a:rPr lang="ru-RU" sz="1600" b="1" u="sng" dirty="0" smtClean="0">
                <a:solidFill>
                  <a:srgbClr val="0072BC"/>
                </a:solidFill>
                <a:hlinkClick r:id="rId2"/>
              </a:rPr>
              <a:t>.</a:t>
            </a:r>
            <a:r>
              <a:rPr lang="ru-RU" sz="1600" b="1" u="sng" dirty="0" err="1" smtClean="0">
                <a:solidFill>
                  <a:srgbClr val="0072BC"/>
                </a:solidFill>
                <a:hlinkClick r:id="rId2"/>
              </a:rPr>
              <a:t>ru</a:t>
            </a:r>
            <a:endParaRPr lang="en-US" sz="1600" b="1" u="sng" dirty="0" smtClean="0">
              <a:solidFill>
                <a:srgbClr val="0072BC"/>
              </a:solidFill>
            </a:endParaRPr>
          </a:p>
          <a:p>
            <a:r>
              <a:rPr lang="ru-RU" sz="1600" b="1" dirty="0"/>
              <a:t>мы в </a:t>
            </a:r>
            <a:r>
              <a:rPr lang="ru-RU" sz="1600" b="1" dirty="0" err="1"/>
              <a:t>соцсетях</a:t>
            </a:r>
            <a:r>
              <a:rPr lang="en-US" sz="1600" b="1" dirty="0" smtClean="0"/>
              <a:t>:</a:t>
            </a:r>
            <a:r>
              <a:rPr lang="ru-RU" sz="1600" b="1" dirty="0" smtClean="0"/>
              <a:t> </a:t>
            </a:r>
            <a:endParaRPr lang="en-US" sz="1600" b="1" dirty="0"/>
          </a:p>
          <a:p>
            <a:r>
              <a:rPr lang="ru-RU" sz="1600" b="1" dirty="0"/>
              <a:t/>
            </a:r>
            <a:br>
              <a:rPr lang="ru-RU" sz="1600" b="1" dirty="0"/>
            </a:br>
            <a:endParaRPr lang="ru-RU" sz="16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98" y="55967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sun9-6.userapi.com/c637524/v637524307/39a87/AkILmxiWm0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6111165"/>
            <a:ext cx="1728879" cy="52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2039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61350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         Отсутствие </a:t>
            </a:r>
            <a:r>
              <a:rPr lang="ru-RU" sz="1200" dirty="0"/>
              <a:t>доступных заемных средств становится мощным стоп-фактором  для развития сектора малого и среднего бизнеса. Именно поэтому на защиту таких предприятий встало государство. </a:t>
            </a:r>
            <a:endParaRPr lang="ru-RU" sz="1200" dirty="0" smtClean="0"/>
          </a:p>
          <a:p>
            <a:pPr algn="just"/>
            <a:r>
              <a:rPr lang="ru-RU" sz="1200" dirty="0" smtClean="0"/>
              <a:t>         Программа </a:t>
            </a:r>
            <a:r>
              <a:rPr lang="ru-RU" sz="1200" dirty="0"/>
              <a:t>создания региональных фондов поручительств (гарантийных фондов) по обязательствам субъектов малого и среднего предпринимательства реализуется в России при поддержке Министерства экономического развития.  </a:t>
            </a:r>
            <a:r>
              <a:rPr lang="ru-RU" sz="1200" dirty="0" smtClean="0"/>
              <a:t>Курирует все РГО Корпорация МСП.</a:t>
            </a:r>
          </a:p>
          <a:p>
            <a:pPr algn="just"/>
            <a:r>
              <a:rPr lang="ru-RU" sz="1200" dirty="0"/>
              <a:t> </a:t>
            </a:r>
            <a:r>
              <a:rPr lang="ru-RU" sz="1200" dirty="0" smtClean="0"/>
              <a:t>         В </a:t>
            </a:r>
            <a:r>
              <a:rPr lang="ru-RU" sz="1200" dirty="0"/>
              <a:t>настоящее время в стране действуют </a:t>
            </a:r>
            <a:r>
              <a:rPr lang="ru-RU" sz="1200" dirty="0" smtClean="0"/>
              <a:t>более </a:t>
            </a:r>
            <a:r>
              <a:rPr lang="ru-RU" sz="1200" dirty="0"/>
              <a:t>80 гарантийных фондов. Деятельность таких организаций осуществляется исключительно на территории того субъекта федерации, где они были созданы. Стоимость «портфеля» поручительств, а значит лимит гарантий, которые могут быть предоставлены отдельно взятому субъекту малого и среднего бизнеса, у  каждого регионального фонда свои</a:t>
            </a:r>
            <a:r>
              <a:rPr lang="ru-RU" sz="1200" dirty="0" smtClean="0"/>
              <a:t>. Активы </a:t>
            </a:r>
            <a:r>
              <a:rPr lang="ru-RU" sz="1200" dirty="0"/>
              <a:t>фондов формируются за счет средств федеральных и областных (краевых) бюджетов. Организации являются частью инфраструктуры поддержки малого и среднего бизнеса нашей страны и находятся в подчинении </a:t>
            </a:r>
            <a:r>
              <a:rPr lang="ru-RU" sz="1200" dirty="0" smtClean="0"/>
              <a:t>Минэкономразвития и Корпорации МСП. Вышестоящие организации </a:t>
            </a:r>
            <a:r>
              <a:rPr lang="ru-RU" sz="1200" dirty="0"/>
              <a:t>четко регламентирует деятельность регионального фонда.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3548" y="1059507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Century Gothic" pitchFamily="34" charset="0"/>
              </a:rPr>
              <a:t>ДЛЯ ЧЕГО СОЗДАНЫ ГАРАНТИЙНЫЕ ФОНДЫ?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543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92" y="4596232"/>
            <a:ext cx="4104455" cy="177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900igr.net/up/datai/63144/0005-008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61708"/>
            <a:ext cx="3097898" cy="224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80786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3441" y="1085397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Century Gothic" pitchFamily="34" charset="0"/>
              </a:rPr>
              <a:t>Трехуровневая модель оказания гарантийной поддержки субъектам МСП</a:t>
            </a:r>
            <a:r>
              <a:rPr lang="en-US" sz="2400" b="1" dirty="0">
                <a:solidFill>
                  <a:schemeClr val="tx2"/>
                </a:solidFill>
                <a:latin typeface="Century Gothic" pitchFamily="34" charset="0"/>
              </a:rPr>
              <a:t>:</a:t>
            </a:r>
            <a:endParaRPr lang="ru-RU" sz="24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20946"/>
            <a:ext cx="7776864" cy="483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8254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07628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4452" y="92312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u="sng" dirty="0">
                <a:solidFill>
                  <a:srgbClr val="FF0000"/>
                </a:solidFill>
              </a:rPr>
              <a:t>Основной вид деятельности ТОГФ </a:t>
            </a:r>
            <a:r>
              <a:rPr lang="ru-RU" sz="2000" dirty="0"/>
              <a:t>- предоставление поручительств по обязательствам (кредитам, займам, договорам лизинга и т.п.) субъектов малого и среднего предпринимательства Тульской области перед кредиторами</a:t>
            </a:r>
            <a:r>
              <a:rPr lang="ru-RU" sz="2000" dirty="0" smtClean="0"/>
              <a:t>.</a:t>
            </a:r>
          </a:p>
          <a:p>
            <a:pPr algn="just"/>
            <a:endParaRPr lang="ru-RU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184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moneymakerfactory.ru/Pics/verstka/img-721-14296847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651314"/>
            <a:ext cx="4289238" cy="362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8982" y="2806714"/>
            <a:ext cx="41044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Фонд не дает предприятиям прямой финансовой поддержки. Он </a:t>
            </a:r>
            <a:r>
              <a:rPr lang="ru-RU" sz="1600" dirty="0" smtClean="0"/>
              <a:t>открывает </a:t>
            </a:r>
            <a:r>
              <a:rPr lang="ru-RU" sz="1600" dirty="0"/>
              <a:t>для малых и средних предприятий дорогу к доступным  кредитным ресурсам. </a:t>
            </a:r>
            <a:endParaRPr lang="ru-RU" sz="1600" dirty="0" smtClean="0"/>
          </a:p>
          <a:p>
            <a:pPr algn="just"/>
            <a:r>
              <a:rPr lang="ru-RU" sz="1600" dirty="0" smtClean="0"/>
              <a:t>То </a:t>
            </a:r>
            <a:r>
              <a:rPr lang="ru-RU" sz="1600" dirty="0"/>
              <a:t>есть, если субъект малого или среднего бизнеса, например, не владеет залоговым имуществом необходимой оценочной стоимости, на недостающую сумму банком может быть принято обеспечение гарантийного фонда</a:t>
            </a:r>
          </a:p>
        </p:txBody>
      </p:sp>
    </p:spTree>
    <p:extLst>
      <p:ext uri="{BB962C8B-B14F-4D97-AF65-F5344CB8AC3E}">
        <p14:creationId xmlns:p14="http://schemas.microsoft.com/office/powerpoint/2010/main" val="352689718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028700" y="152400"/>
            <a:ext cx="7543800" cy="693739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prstClr val="black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88708" y="2737724"/>
            <a:ext cx="6223784" cy="280076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До 50 % от суммы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обязательств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гарантируемое обязательство – сумма кредита (ОД)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Вознаграждение фонду от 0,5% до 2%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годовых в зависимости от вида деятельности 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Сумма до 25 млн.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рублей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Совокупный объем поручительств на группу взаимосвязанных (аффилированных) компаний – не более 15% гарантийного капитала (до 78 млн. руб.)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Срок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неограничен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Срок рассмотрения заявок</a:t>
            </a:r>
            <a:r>
              <a:rPr lang="en-US" altLang="ru-RU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altLang="ru-RU" sz="1600" dirty="0" err="1" smtClean="0">
                <a:latin typeface="Arial" pitchFamily="34" charset="0"/>
                <a:cs typeface="Arial" pitchFamily="34" charset="0"/>
              </a:rPr>
              <a:t>раб.дня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 – при сумме до 5 млн. руб.</a:t>
            </a:r>
            <a:r>
              <a:rPr lang="en-US" altLang="ru-RU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5 раб. дней – свыше 5 млн. руб. 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380" y="1529215"/>
            <a:ext cx="8556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ТОГФ выступает гарантом исполнения субъектами МСП своих кредитных обязательств, предоставляя за них поручительства по банковским кредитам, банковским гарантиям, лизингу, займам</a:t>
            </a:r>
          </a:p>
        </p:txBody>
      </p:sp>
      <p:sp>
        <p:nvSpPr>
          <p:cNvPr id="11" name="Заголовок 5"/>
          <p:cNvSpPr txBox="1">
            <a:spLocks/>
          </p:cNvSpPr>
          <p:nvPr/>
        </p:nvSpPr>
        <p:spPr bwMode="auto">
          <a:xfrm>
            <a:off x="-584150" y="1000453"/>
            <a:ext cx="10225136" cy="105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  <a:defRPr/>
            </a:pPr>
            <a:r>
              <a:rPr lang="ru-RU" b="1" dirty="0" smtClean="0"/>
              <a:t>Основные параметры гарантийной поддержки </a:t>
            </a:r>
            <a:r>
              <a:rPr lang="ru-RU" altLang="ru-RU" b="1" dirty="0"/>
              <a:t>ТОГФ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89" y="87790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31385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91156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Century Gothic" pitchFamily="34" charset="0"/>
              </a:rPr>
              <a:t>Преимущества вовлечения ТОГФ в схему кредитования</a:t>
            </a:r>
            <a:r>
              <a:rPr lang="en-US" sz="2400" b="1" dirty="0" smtClean="0">
                <a:solidFill>
                  <a:schemeClr val="tx2"/>
                </a:solidFill>
                <a:latin typeface="Century Gothic" pitchFamily="34" charset="0"/>
              </a:rPr>
              <a:t>:</a:t>
            </a:r>
            <a:endParaRPr lang="ru-RU" sz="24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184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99297378"/>
              </p:ext>
            </p:extLst>
          </p:nvPr>
        </p:nvGraphicFramePr>
        <p:xfrm>
          <a:off x="1475656" y="2305675"/>
          <a:ext cx="626469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400907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079" y="971169"/>
            <a:ext cx="6246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Century Gothic" pitchFamily="34" charset="0"/>
              </a:rPr>
              <a:t>Банки-партнеры ТОГФ</a:t>
            </a:r>
            <a:r>
              <a:rPr lang="en-US" b="1" dirty="0">
                <a:solidFill>
                  <a:schemeClr val="tx2"/>
                </a:solidFill>
                <a:latin typeface="Century Gothic" pitchFamily="34" charset="0"/>
              </a:rPr>
              <a:t>:</a:t>
            </a:r>
            <a:endParaRPr lang="ru-RU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184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www.firmakbs.ru/media/sberbank-40896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96018"/>
            <a:ext cx="1122234" cy="93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u.vtb.am/about/news/Logo_VT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644" y="1672678"/>
            <a:ext cx="1629308" cy="109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oceanbank.ru/wp-content/uploads/2018/01/1447922630_logotip_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6889" y="1879639"/>
            <a:ext cx="1909418" cy="57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essobmr.ru/upload/000/u1/024/fff463e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6590" y="4441505"/>
            <a:ext cx="955429" cy="76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xn--1-8sbpg1a.xn--p1ai/wp-content/uploads/2017/09/Vostochnyj-1024x5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1069" y="1792885"/>
            <a:ext cx="1219055" cy="71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pr-bank.ru/images/upload/aresbank-logo_thumb51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49" y="2839126"/>
            <a:ext cx="769624" cy="92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refinansirovanie.org/uploads/posts/2018-02/1517577553_moskovskiy-industrialnyy-bank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826" y="2752905"/>
            <a:ext cx="1761291" cy="109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www.nnpf.ru/o_fonde/images/Spirit-Bank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29" y="2104839"/>
            <a:ext cx="1773590" cy="136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st3.prosto.im/cache/st3/4/0/2/2/4022/402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4892" y="2515273"/>
            <a:ext cx="1648495" cy="7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zaimitut.ru/wp-content/uploads/Bank-Rossijskij-Kapital-ponizil-stavki-po-potrebitelskim-kreditam-1024x700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9596" y="2460367"/>
            <a:ext cx="1135223" cy="93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s9.stc.all.kpcdn.net/share/i/12/4441142/inx960x64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341" y="3811267"/>
            <a:ext cx="1354078" cy="108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static.vl.ru/catalog/1490266480760_big_vlru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419" y="3652535"/>
            <a:ext cx="1943170" cy="90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tradernet.ru/data/blogs/users/800871/x1463129644_1.png.pagespeed.ic.8ib45lbA8X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055" y="3473037"/>
            <a:ext cx="2229375" cy="6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tus-dev.wizart.su/content/gazprom-01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729" y="3192376"/>
            <a:ext cx="1187510" cy="11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resbash.ru/foto_news/2015/11/20750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29" y="4508189"/>
            <a:ext cx="1598465" cy="119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pr-bank.ru/images/upload/forabank-logo_thumb512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408" y="4634120"/>
            <a:ext cx="823781" cy="98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s://zajmy.ru/wp-content/uploads/2017/06/1024x1024sr-768x768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2753" y="3473037"/>
            <a:ext cx="1193031" cy="143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pr-bank.ru/images/upload/eab-logo_thumb512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372" y="4580016"/>
            <a:ext cx="719514" cy="8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minvr.ru/upload/iblock/d4d/logo_true_color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334" y="1871944"/>
            <a:ext cx="2021384" cy="51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i2.wp.com/credit-online.ws/wp-content/uploads/2014/02/novikombank_logo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4504" y="4232968"/>
            <a:ext cx="1031467" cy="97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i.siteapi.org/3IkoFE8gvtHvnUMxjqs66loC3Ms=/fit-in/1400x1000/center/top/d3e2a80db0857e5.s.siteapi.org/img/63702fc744e53d55cc437ef1832184ecf0a694bc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574576"/>
            <a:ext cx="2947358" cy="109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8320" y="5622657"/>
            <a:ext cx="8756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       ТОГФ </a:t>
            </a:r>
            <a:r>
              <a:rPr lang="ru-RU" sz="1200" dirty="0"/>
              <a:t>заключает </a:t>
            </a:r>
            <a:r>
              <a:rPr lang="ru-RU" sz="1200" b="1" dirty="0"/>
              <a:t>соглашения о сотрудничестве </a:t>
            </a:r>
            <a:r>
              <a:rPr lang="ru-RU" sz="1200" dirty="0"/>
              <a:t>с кредитными организациями, осуществляющими деятельность на территории </a:t>
            </a:r>
            <a:r>
              <a:rPr lang="ru-RU" sz="1200" dirty="0" smtClean="0"/>
              <a:t>Тульского региона. </a:t>
            </a:r>
            <a:r>
              <a:rPr lang="ru-RU" sz="1200" dirty="0"/>
              <a:t>Это могут быть как крупные игроки банковского сектора, так и небольшие региональные организации. Причем отбор банков осуществляется на конкурсной основе. Перечень вовлеченных в программу финансовых организаций постоянно </a:t>
            </a:r>
            <a:r>
              <a:rPr lang="ru-RU" sz="1200" dirty="0" smtClean="0"/>
              <a:t>расширяется.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4130605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9594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Century Gothic" pitchFamily="34" charset="0"/>
              </a:rPr>
              <a:t>Доля каждого банка-партнера в общем портфеле поручительств ТОГФ по состоянию на 01.08.2018г.</a:t>
            </a:r>
            <a:r>
              <a:rPr lang="en-US" sz="2400" b="1" dirty="0" smtClean="0">
                <a:solidFill>
                  <a:schemeClr val="tx2"/>
                </a:solidFill>
                <a:latin typeface="Century Gothic" pitchFamily="34" charset="0"/>
              </a:rPr>
              <a:t>:</a:t>
            </a:r>
            <a:endParaRPr lang="ru-RU" sz="2400" b="1" dirty="0">
              <a:solidFill>
                <a:schemeClr val="tx2"/>
              </a:solidFill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1845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07870"/>
              </p:ext>
            </p:extLst>
          </p:nvPr>
        </p:nvGraphicFramePr>
        <p:xfrm>
          <a:off x="1403649" y="2093136"/>
          <a:ext cx="6219825" cy="4097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121894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 bwMode="auto">
          <a:xfrm>
            <a:off x="450690" y="894099"/>
            <a:ext cx="8513799" cy="105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None/>
              <a:defRPr/>
            </a:pPr>
            <a:r>
              <a:rPr lang="ru-RU" b="1" dirty="0"/>
              <a:t>Гарантийная поддержка </a:t>
            </a:r>
            <a:r>
              <a:rPr lang="ru-RU" altLang="ru-RU" b="1" dirty="0"/>
              <a:t>ТОГФ </a:t>
            </a:r>
            <a:r>
              <a:rPr lang="ru-RU" altLang="ru-RU" b="1" dirty="0" smtClean="0"/>
              <a:t>без участия Банка МСП и/или Корпорации </a:t>
            </a:r>
            <a:r>
              <a:rPr lang="ru-RU" altLang="ru-RU" b="1" dirty="0"/>
              <a:t>МСП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89" y="87790"/>
            <a:ext cx="25717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45325491"/>
              </p:ext>
            </p:extLst>
          </p:nvPr>
        </p:nvGraphicFramePr>
        <p:xfrm>
          <a:off x="531679" y="1675077"/>
          <a:ext cx="8136904" cy="4242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5589241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1200" dirty="0"/>
              <a:t>Следует отметить, что ТОГФ так же вправе отказать в предоставлении </a:t>
            </a:r>
            <a:r>
              <a:rPr lang="ru-RU" sz="1200" dirty="0" smtClean="0"/>
              <a:t>гарантии </a:t>
            </a:r>
            <a:r>
              <a:rPr lang="ru-RU" sz="1200" dirty="0"/>
              <a:t>– даже если </a:t>
            </a:r>
            <a:r>
              <a:rPr lang="ru-RU" sz="1200" dirty="0" smtClean="0"/>
              <a:t>Банк</a:t>
            </a:r>
            <a:r>
              <a:rPr lang="ru-RU" sz="1200" dirty="0"/>
              <a:t>  принял в отношении  заемщика положительное решение.  В своих действиях Фонд руководствуется регламентом федерального законодательства и </a:t>
            </a:r>
            <a:r>
              <a:rPr lang="ru-RU" sz="1200" dirty="0" smtClean="0"/>
              <a:t>собственными положениями.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04161570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8406</TotalTime>
  <Words>1444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Narrow</vt:lpstr>
      <vt:lpstr>Arial Unicode MS</vt:lpstr>
      <vt:lpstr>Calibri</vt:lpstr>
      <vt:lpstr>Century Gothic</vt:lpstr>
      <vt:lpstr>Segoe UI Semibold</vt:lpstr>
      <vt:lpstr>Tahoma</vt:lpstr>
      <vt:lpstr>Times New Roman</vt:lpstr>
      <vt:lpstr>Wingdings</vt:lpstr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Алексей Вячеславович Валиков</cp:lastModifiedBy>
  <cp:revision>1096</cp:revision>
  <cp:lastPrinted>2017-07-25T08:57:10Z</cp:lastPrinted>
  <dcterms:created xsi:type="dcterms:W3CDTF">2009-07-23T07:59:05Z</dcterms:created>
  <dcterms:modified xsi:type="dcterms:W3CDTF">2025-03-14T10:59:58Z</dcterms:modified>
</cp:coreProperties>
</file>