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49"/>
  </p:notesMasterIdLst>
  <p:sldIdLst>
    <p:sldId id="344" r:id="rId4"/>
    <p:sldId id="345" r:id="rId5"/>
    <p:sldId id="354" r:id="rId6"/>
    <p:sldId id="355" r:id="rId7"/>
    <p:sldId id="346" r:id="rId8"/>
    <p:sldId id="347" r:id="rId9"/>
    <p:sldId id="356" r:id="rId10"/>
    <p:sldId id="357" r:id="rId11"/>
    <p:sldId id="352" r:id="rId12"/>
    <p:sldId id="358" r:id="rId13"/>
    <p:sldId id="360" r:id="rId14"/>
    <p:sldId id="349" r:id="rId15"/>
    <p:sldId id="351" r:id="rId16"/>
    <p:sldId id="374" r:id="rId17"/>
    <p:sldId id="375" r:id="rId18"/>
    <p:sldId id="376" r:id="rId19"/>
    <p:sldId id="377" r:id="rId20"/>
    <p:sldId id="378" r:id="rId21"/>
    <p:sldId id="379" r:id="rId22"/>
    <p:sldId id="361" r:id="rId23"/>
    <p:sldId id="350" r:id="rId24"/>
    <p:sldId id="334" r:id="rId25"/>
    <p:sldId id="331" r:id="rId26"/>
    <p:sldId id="330" r:id="rId27"/>
    <p:sldId id="325" r:id="rId28"/>
    <p:sldId id="290" r:id="rId29"/>
    <p:sldId id="327" r:id="rId30"/>
    <p:sldId id="332" r:id="rId31"/>
    <p:sldId id="294" r:id="rId32"/>
    <p:sldId id="335" r:id="rId33"/>
    <p:sldId id="336" r:id="rId34"/>
    <p:sldId id="338" r:id="rId35"/>
    <p:sldId id="337" r:id="rId36"/>
    <p:sldId id="324" r:id="rId37"/>
    <p:sldId id="365" r:id="rId38"/>
    <p:sldId id="364" r:id="rId39"/>
    <p:sldId id="367" r:id="rId40"/>
    <p:sldId id="369" r:id="rId41"/>
    <p:sldId id="370" r:id="rId42"/>
    <p:sldId id="372" r:id="rId43"/>
    <p:sldId id="371" r:id="rId44"/>
    <p:sldId id="373" r:id="rId45"/>
    <p:sldId id="341" r:id="rId46"/>
    <p:sldId id="362" r:id="rId47"/>
    <p:sldId id="339" r:id="rId48"/>
  </p:sldIdLst>
  <p:sldSz cx="9906000" cy="6858000" type="A4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99CCFF"/>
    <a:srgbClr val="000099"/>
    <a:srgbClr val="53B7E8"/>
    <a:srgbClr val="9900CC"/>
    <a:srgbClr val="990000"/>
    <a:srgbClr val="777777"/>
    <a:srgbClr val="006600"/>
    <a:srgbClr val="EA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33" autoAdjust="0"/>
  </p:normalViewPr>
  <p:slideViewPr>
    <p:cSldViewPr snapToGrid="0">
      <p:cViewPr varScale="1">
        <p:scale>
          <a:sx n="67" d="100"/>
          <a:sy n="67" d="100"/>
        </p:scale>
        <p:origin x="-1218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9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660779-A590-48B7-B93E-BCA0572F46DC}" type="doc">
      <dgm:prSet loTypeId="urn:microsoft.com/office/officeart/2005/8/layout/arrow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A5550BC-B575-458D-A012-EFAA2000AA9F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C00000"/>
              </a:solidFill>
            </a:rPr>
            <a:t>На </a:t>
          </a:r>
          <a:r>
            <a:rPr lang="ru-RU" sz="1600" b="0" dirty="0" smtClean="0">
              <a:solidFill>
                <a:schemeClr val="tx1"/>
              </a:solidFill>
            </a:rPr>
            <a:t>проект =</a:t>
          </a:r>
        </a:p>
        <a:p>
          <a:r>
            <a:rPr lang="ru-RU" sz="1600" b="1" dirty="0" smtClean="0">
              <a:solidFill>
                <a:srgbClr val="C00000"/>
              </a:solidFill>
            </a:rPr>
            <a:t>расходы</a:t>
          </a:r>
          <a:endParaRPr lang="ru-RU" sz="1600" b="1" dirty="0">
            <a:solidFill>
              <a:srgbClr val="C00000"/>
            </a:solidFill>
          </a:endParaRPr>
        </a:p>
      </dgm:t>
    </dgm:pt>
    <dgm:pt modelId="{C036B96A-DA95-47F1-B902-E100F6B37D77}" type="parTrans" cxnId="{C7868786-97BC-4E68-93A2-E67A6910049A}">
      <dgm:prSet/>
      <dgm:spPr/>
      <dgm:t>
        <a:bodyPr/>
        <a:lstStyle/>
        <a:p>
          <a:endParaRPr lang="ru-RU"/>
        </a:p>
      </dgm:t>
    </dgm:pt>
    <dgm:pt modelId="{9A3143A8-B306-4BA4-B89A-44CBC2DCCD28}" type="sibTrans" cxnId="{C7868786-97BC-4E68-93A2-E67A6910049A}">
      <dgm:prSet/>
      <dgm:spPr/>
      <dgm:t>
        <a:bodyPr/>
        <a:lstStyle/>
        <a:p>
          <a:endParaRPr lang="ru-RU"/>
        </a:p>
      </dgm:t>
    </dgm:pt>
    <dgm:pt modelId="{FDF88699-9C51-48B0-8982-9897131075A1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8000"/>
              </a:solidFill>
            </a:rPr>
            <a:t>Бюджет</a:t>
          </a:r>
        </a:p>
        <a:p>
          <a:r>
            <a:rPr lang="ru-RU" sz="1600" dirty="0" smtClean="0"/>
            <a:t>Проекта =</a:t>
          </a:r>
        </a:p>
        <a:p>
          <a:r>
            <a:rPr lang="ru-RU" sz="1600" dirty="0" smtClean="0">
              <a:solidFill>
                <a:schemeClr val="tx1"/>
              </a:solidFill>
            </a:rPr>
            <a:t>баланс</a:t>
          </a:r>
          <a:r>
            <a:rPr lang="ru-RU" sz="1600" dirty="0" smtClean="0">
              <a:solidFill>
                <a:srgbClr val="008000"/>
              </a:solidFill>
            </a:rPr>
            <a:t> </a:t>
          </a:r>
          <a:r>
            <a:rPr lang="ru-RU" sz="1600" b="1" dirty="0" smtClean="0">
              <a:solidFill>
                <a:srgbClr val="008000"/>
              </a:solidFill>
            </a:rPr>
            <a:t>Д</a:t>
          </a:r>
          <a:r>
            <a:rPr lang="ru-RU" sz="1600" dirty="0" smtClean="0">
              <a:solidFill>
                <a:srgbClr val="008000"/>
              </a:solidFill>
            </a:rPr>
            <a:t> </a:t>
          </a:r>
          <a:r>
            <a:rPr lang="ru-RU" sz="1600" dirty="0" smtClean="0">
              <a:solidFill>
                <a:schemeClr val="tx1"/>
              </a:solidFill>
            </a:rPr>
            <a:t>и</a:t>
          </a:r>
          <a:r>
            <a:rPr lang="ru-RU" sz="1600" dirty="0" smtClean="0">
              <a:solidFill>
                <a:srgbClr val="008000"/>
              </a:solidFill>
            </a:rPr>
            <a:t> </a:t>
          </a:r>
          <a:r>
            <a:rPr lang="ru-RU" sz="1600" b="1" dirty="0" smtClean="0">
              <a:solidFill>
                <a:srgbClr val="C00000"/>
              </a:solidFill>
            </a:rPr>
            <a:t>Р</a:t>
          </a:r>
          <a:endParaRPr lang="ru-RU" sz="1600" b="1" dirty="0">
            <a:solidFill>
              <a:srgbClr val="C00000"/>
            </a:solidFill>
          </a:endParaRPr>
        </a:p>
      </dgm:t>
    </dgm:pt>
    <dgm:pt modelId="{6084FC3D-6808-45B9-9219-D0AE40E189B9}" type="parTrans" cxnId="{00799D80-095F-4446-9DDE-AA0235652319}">
      <dgm:prSet/>
      <dgm:spPr/>
      <dgm:t>
        <a:bodyPr/>
        <a:lstStyle/>
        <a:p>
          <a:endParaRPr lang="ru-RU"/>
        </a:p>
      </dgm:t>
    </dgm:pt>
    <dgm:pt modelId="{1D880E8A-214C-4411-B968-0187ADAE01D7}" type="sibTrans" cxnId="{00799D80-095F-4446-9DDE-AA0235652319}">
      <dgm:prSet/>
      <dgm:spPr/>
      <dgm:t>
        <a:bodyPr/>
        <a:lstStyle/>
        <a:p>
          <a:endParaRPr lang="ru-RU"/>
        </a:p>
      </dgm:t>
    </dgm:pt>
    <dgm:pt modelId="{A8C0F507-0971-411F-948E-32F214EE7537}" type="pres">
      <dgm:prSet presAssocID="{9B660779-A590-48B7-B93E-BCA0572F46D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8DAB12-29C8-4E4B-82A0-6A70D0CE8B63}" type="pres">
      <dgm:prSet presAssocID="{9B660779-A590-48B7-B93E-BCA0572F46DC}" presName="divider" presStyleLbl="fgShp" presStyleIdx="0" presStyleCn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</dgm:pt>
    <dgm:pt modelId="{AE034898-6921-486A-A2F3-684FB5270F95}" type="pres">
      <dgm:prSet presAssocID="{CA5550BC-B575-458D-A012-EFAA2000AA9F}" presName="downArrow" presStyleLbl="node1" presStyleIdx="0" presStyleCnt="2"/>
      <dgm:spPr>
        <a:solidFill>
          <a:srgbClr val="C0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07CB24A4-23AC-43CA-BDED-8582D4BCDCD9}" type="pres">
      <dgm:prSet presAssocID="{CA5550BC-B575-458D-A012-EFAA2000AA9F}" presName="downArrowText" presStyleLbl="revTx" presStyleIdx="0" presStyleCnt="2" custScaleX="1752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2BCE12-6743-4C90-BA7D-9D06A220685E}" type="pres">
      <dgm:prSet presAssocID="{FDF88699-9C51-48B0-8982-9897131075A1}" presName="upArrow" presStyleLbl="node1" presStyleIdx="1" presStyleCnt="2"/>
      <dgm:spPr>
        <a:solidFill>
          <a:schemeClr val="accent3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05573219-879C-4B38-B18F-68780CB83283}" type="pres">
      <dgm:prSet presAssocID="{FDF88699-9C51-48B0-8982-9897131075A1}" presName="upArrowText" presStyleLbl="revTx" presStyleIdx="1" presStyleCnt="2" custScaleX="1932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868786-97BC-4E68-93A2-E67A6910049A}" srcId="{9B660779-A590-48B7-B93E-BCA0572F46DC}" destId="{CA5550BC-B575-458D-A012-EFAA2000AA9F}" srcOrd="0" destOrd="0" parTransId="{C036B96A-DA95-47F1-B902-E100F6B37D77}" sibTransId="{9A3143A8-B306-4BA4-B89A-44CBC2DCCD28}"/>
    <dgm:cxn modelId="{00799D80-095F-4446-9DDE-AA0235652319}" srcId="{9B660779-A590-48B7-B93E-BCA0572F46DC}" destId="{FDF88699-9C51-48B0-8982-9897131075A1}" srcOrd="1" destOrd="0" parTransId="{6084FC3D-6808-45B9-9219-D0AE40E189B9}" sibTransId="{1D880E8A-214C-4411-B968-0187ADAE01D7}"/>
    <dgm:cxn modelId="{69D10F10-39A5-4DA4-BDEE-E56600AB97B7}" type="presOf" srcId="{9B660779-A590-48B7-B93E-BCA0572F46DC}" destId="{A8C0F507-0971-411F-948E-32F214EE7537}" srcOrd="0" destOrd="0" presId="urn:microsoft.com/office/officeart/2005/8/layout/arrow3"/>
    <dgm:cxn modelId="{7B28CC70-5612-425A-ABB6-0670BA7AB3EA}" type="presOf" srcId="{FDF88699-9C51-48B0-8982-9897131075A1}" destId="{05573219-879C-4B38-B18F-68780CB83283}" srcOrd="0" destOrd="0" presId="urn:microsoft.com/office/officeart/2005/8/layout/arrow3"/>
    <dgm:cxn modelId="{F0E61B86-FB5E-407B-8FAC-FF2D97C81830}" type="presOf" srcId="{CA5550BC-B575-458D-A012-EFAA2000AA9F}" destId="{07CB24A4-23AC-43CA-BDED-8582D4BCDCD9}" srcOrd="0" destOrd="0" presId="urn:microsoft.com/office/officeart/2005/8/layout/arrow3"/>
    <dgm:cxn modelId="{273632B1-E3E1-459B-AF0D-1D0D88E11BD7}" type="presParOf" srcId="{A8C0F507-0971-411F-948E-32F214EE7537}" destId="{518DAB12-29C8-4E4B-82A0-6A70D0CE8B63}" srcOrd="0" destOrd="0" presId="urn:microsoft.com/office/officeart/2005/8/layout/arrow3"/>
    <dgm:cxn modelId="{284D2C98-8820-451E-97B7-438B1B227AF2}" type="presParOf" srcId="{A8C0F507-0971-411F-948E-32F214EE7537}" destId="{AE034898-6921-486A-A2F3-684FB5270F95}" srcOrd="1" destOrd="0" presId="urn:microsoft.com/office/officeart/2005/8/layout/arrow3"/>
    <dgm:cxn modelId="{37857F6B-8679-47F8-A118-DB35B2142623}" type="presParOf" srcId="{A8C0F507-0971-411F-948E-32F214EE7537}" destId="{07CB24A4-23AC-43CA-BDED-8582D4BCDCD9}" srcOrd="2" destOrd="0" presId="urn:microsoft.com/office/officeart/2005/8/layout/arrow3"/>
    <dgm:cxn modelId="{4419B4D1-91AC-4726-BEF7-0B8286367627}" type="presParOf" srcId="{A8C0F507-0971-411F-948E-32F214EE7537}" destId="{802BCE12-6743-4C90-BA7D-9D06A220685E}" srcOrd="3" destOrd="0" presId="urn:microsoft.com/office/officeart/2005/8/layout/arrow3"/>
    <dgm:cxn modelId="{9B58D674-3A25-4767-8C66-FBEEAE0AE0F9}" type="presParOf" srcId="{A8C0F507-0971-411F-948E-32F214EE7537}" destId="{05573219-879C-4B38-B18F-68780CB83283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8DAB12-29C8-4E4B-82A0-6A70D0CE8B63}">
      <dsp:nvSpPr>
        <dsp:cNvPr id="0" name=""/>
        <dsp:cNvSpPr/>
      </dsp:nvSpPr>
      <dsp:spPr>
        <a:xfrm rot="21300000">
          <a:off x="8484" y="893835"/>
          <a:ext cx="2748001" cy="314687"/>
        </a:xfrm>
        <a:prstGeom prst="mathMinus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034898-6921-486A-A2F3-684FB5270F95}">
      <dsp:nvSpPr>
        <dsp:cNvPr id="0" name=""/>
        <dsp:cNvSpPr/>
      </dsp:nvSpPr>
      <dsp:spPr>
        <a:xfrm>
          <a:off x="331796" y="105117"/>
          <a:ext cx="829491" cy="840943"/>
        </a:xfrm>
        <a:prstGeom prst="downArrow">
          <a:avLst/>
        </a:prstGeom>
        <a:solidFill>
          <a:srgbClr val="C0000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CB24A4-23AC-43CA-BDED-8582D4BCDCD9}">
      <dsp:nvSpPr>
        <dsp:cNvPr id="0" name=""/>
        <dsp:cNvSpPr/>
      </dsp:nvSpPr>
      <dsp:spPr>
        <a:xfrm>
          <a:off x="1132434" y="0"/>
          <a:ext cx="1550790" cy="882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C00000"/>
              </a:solidFill>
            </a:rPr>
            <a:t>На </a:t>
          </a:r>
          <a:r>
            <a:rPr lang="ru-RU" sz="1600" b="0" kern="1200" dirty="0" smtClean="0">
              <a:solidFill>
                <a:schemeClr val="tx1"/>
              </a:solidFill>
            </a:rPr>
            <a:t>проект =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C00000"/>
              </a:solidFill>
            </a:rPr>
            <a:t>расходы</a:t>
          </a:r>
          <a:endParaRPr lang="ru-RU" sz="1600" b="1" kern="1200" dirty="0">
            <a:solidFill>
              <a:srgbClr val="C00000"/>
            </a:solidFill>
          </a:endParaRPr>
        </a:p>
      </dsp:txBody>
      <dsp:txXfrm>
        <a:off x="1132434" y="0"/>
        <a:ext cx="1550790" cy="882990"/>
      </dsp:txXfrm>
    </dsp:sp>
    <dsp:sp modelId="{802BCE12-6743-4C90-BA7D-9D06A220685E}">
      <dsp:nvSpPr>
        <dsp:cNvPr id="0" name=""/>
        <dsp:cNvSpPr/>
      </dsp:nvSpPr>
      <dsp:spPr>
        <a:xfrm>
          <a:off x="1603683" y="1156297"/>
          <a:ext cx="829491" cy="840943"/>
        </a:xfrm>
        <a:prstGeom prst="upArrow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573219-879C-4B38-B18F-68780CB83283}">
      <dsp:nvSpPr>
        <dsp:cNvPr id="0" name=""/>
        <dsp:cNvSpPr/>
      </dsp:nvSpPr>
      <dsp:spPr>
        <a:xfrm>
          <a:off x="2402" y="1219368"/>
          <a:ext cx="1709477" cy="882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8000"/>
              </a:solidFill>
            </a:rPr>
            <a:t>Бюджет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Проекта =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баланс</a:t>
          </a:r>
          <a:r>
            <a:rPr lang="ru-RU" sz="1600" kern="1200" dirty="0" smtClean="0">
              <a:solidFill>
                <a:srgbClr val="008000"/>
              </a:solidFill>
            </a:rPr>
            <a:t> </a:t>
          </a:r>
          <a:r>
            <a:rPr lang="ru-RU" sz="1600" b="1" kern="1200" dirty="0" smtClean="0">
              <a:solidFill>
                <a:srgbClr val="008000"/>
              </a:solidFill>
            </a:rPr>
            <a:t>Д</a:t>
          </a:r>
          <a:r>
            <a:rPr lang="ru-RU" sz="1600" kern="1200" dirty="0" smtClean="0">
              <a:solidFill>
                <a:srgbClr val="008000"/>
              </a:solidFill>
            </a:rPr>
            <a:t> </a:t>
          </a:r>
          <a:r>
            <a:rPr lang="ru-RU" sz="1600" kern="1200" dirty="0" smtClean="0">
              <a:solidFill>
                <a:schemeClr val="tx1"/>
              </a:solidFill>
            </a:rPr>
            <a:t>и</a:t>
          </a:r>
          <a:r>
            <a:rPr lang="ru-RU" sz="1600" kern="1200" dirty="0" smtClean="0">
              <a:solidFill>
                <a:srgbClr val="008000"/>
              </a:solidFill>
            </a:rPr>
            <a:t> </a:t>
          </a:r>
          <a:r>
            <a:rPr lang="ru-RU" sz="1600" b="1" kern="1200" dirty="0" smtClean="0">
              <a:solidFill>
                <a:srgbClr val="C00000"/>
              </a:solidFill>
            </a:rPr>
            <a:t>Р</a:t>
          </a:r>
          <a:endParaRPr lang="ru-RU" sz="1600" b="1" kern="1200" dirty="0">
            <a:solidFill>
              <a:srgbClr val="C00000"/>
            </a:solidFill>
          </a:endParaRPr>
        </a:p>
      </dsp:txBody>
      <dsp:txXfrm>
        <a:off x="2402" y="1219368"/>
        <a:ext cx="1709477" cy="8829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4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54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AAC17-8A7F-4A8D-B3A9-208A8C4A2ABB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1235075"/>
            <a:ext cx="48101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982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51F6EC-DDCF-461B-9129-FA480AF4C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48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Притча: Сын спрашивает у отца «Папа, а почему солнце восходит на Востоке, а заходит на Западе?»</a:t>
            </a:r>
          </a:p>
          <a:p>
            <a:r>
              <a:rPr lang="ru-RU" dirty="0" smtClean="0"/>
              <a:t>Отец – программист: «Оно восходит? Оно заходит? Оно РАБОТАЕТ! Ради Бога, ничего не трогай»</a:t>
            </a:r>
          </a:p>
          <a:p>
            <a:r>
              <a:rPr lang="ru-RU" dirty="0" smtClean="0"/>
              <a:t>Вывод: должны быть веские аргументы для изменений по критериям:</a:t>
            </a:r>
          </a:p>
          <a:p>
            <a:r>
              <a:rPr lang="ru-RU" dirty="0" smtClean="0"/>
              <a:t>Как сидит костюмчик?</a:t>
            </a:r>
          </a:p>
          <a:p>
            <a:r>
              <a:rPr lang="ru-RU" dirty="0" smtClean="0"/>
              <a:t>Претензии к пуговицам?</a:t>
            </a:r>
          </a:p>
          <a:p>
            <a:r>
              <a:rPr lang="ru-RU" dirty="0" smtClean="0"/>
              <a:t>«Каждый должен заниматься своим делом…»</a:t>
            </a:r>
          </a:p>
          <a:p>
            <a:r>
              <a:rPr lang="ru-RU" dirty="0" smtClean="0"/>
              <a:t>Оценка необходимости</a:t>
            </a:r>
            <a:r>
              <a:rPr lang="ru-RU" baseline="0" dirty="0" smtClean="0"/>
              <a:t> внедрения проектного менеджмента при действующей системе управления:</a:t>
            </a:r>
          </a:p>
          <a:p>
            <a:r>
              <a:rPr lang="ru-RU" baseline="0" dirty="0" smtClean="0"/>
              <a:t>- Надо ли внедрять проектный менеджмент, если действующая система обеспечивает оптимальные результаты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1F6EC-DDCF-461B-9129-FA480AF4CD11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104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51F6EC-DDCF-461B-9129-FA480AF4CD11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970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EAD3-64D6-4942-A32A-1143128CC11A}" type="datetime1">
              <a:rPr lang="ru-RU" smtClean="0"/>
              <a:t>23.08.2018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513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22F7E-CE1A-49F3-82CE-E722ADDBC8CE}" type="datetime1">
              <a:rPr lang="ru-RU" smtClean="0"/>
              <a:t>23.08.2018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800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5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41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CE5C2-7E67-4CDD-A7F6-A7F5A47C7E7F}" type="datetime1">
              <a:rPr lang="ru-RU" smtClean="0"/>
              <a:t>23.08.2018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562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3398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AD32-7F7B-4067-88CF-E5199B01AD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F87A-220D-4834-9E04-62957C8F00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2228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AD32-7F7B-4067-88CF-E5199B01AD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F87A-220D-4834-9E04-62957C8F00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899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AD32-7F7B-4067-88CF-E5199B01AD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F87A-220D-4834-9E04-62957C8F00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1660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AD32-7F7B-4067-88CF-E5199B01AD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F87A-220D-4834-9E04-62957C8F00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119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AD32-7F7B-4067-88CF-E5199B01AD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F87A-220D-4834-9E04-62957C8F00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9821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AD32-7F7B-4067-88CF-E5199B01AD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F87A-220D-4834-9E04-62957C8F00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37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AD32-7F7B-4067-88CF-E5199B01AD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F87A-220D-4834-9E04-62957C8F00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70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DA198-7333-49C8-B2E4-5CA935AB0B1D}" type="datetime1">
              <a:rPr lang="ru-RU" smtClean="0"/>
              <a:t>23.08.2018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6148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AD32-7F7B-4067-88CF-E5199B01AD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F87A-220D-4834-9E04-62957C8F00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344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AD32-7F7B-4067-88CF-E5199B01AD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F87A-220D-4834-9E04-62957C8F00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1297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AD32-7F7B-4067-88CF-E5199B01AD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F87A-220D-4834-9E04-62957C8F00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1210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AD32-7F7B-4067-88CF-E5199B01AD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F87A-220D-4834-9E04-62957C8F00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9195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600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EAD3-64D6-4942-A32A-1143128CC11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3327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DA198-7333-49C8-B2E4-5CA935AB0B1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9439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2" y="1709743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2" y="4589471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AE463-72D0-4D83-9D9A-AE8F5B79541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4936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CBE0-67E6-4569-BEF4-5DD6CCE696A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822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1" y="365129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391FB-E28A-4ECA-913E-132BAC6A84D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353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2" y="1709743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2" y="4589471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AE463-72D0-4D83-9D9A-AE8F5B795413}" type="datetime1">
              <a:rPr lang="ru-RU" smtClean="0"/>
              <a:t>23.08.2018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4506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F7EB3-8491-4C45-BCF3-76879A743DF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9033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975E3-AF53-45C4-B337-0B85B67B2B4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7150" y="6492881"/>
            <a:ext cx="2228850" cy="365125"/>
          </a:xfrm>
        </p:spPr>
        <p:txBody>
          <a:bodyPr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70C4BAC-7E0C-41BC-92F6-0D356E8769BD}" type="slidenum">
              <a:rPr lang="ru-RU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8748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1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1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E9D1D-36B0-4A6E-BA05-8A21C4E02B5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9207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1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1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72FA-5F06-4235-A133-A8C2683515A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0359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22F7E-CE1A-49F3-82CE-E722ADDBC8C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946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5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41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CE5C2-7E67-4CDD-A7F6-A7F5A47C7E7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129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CCBE0-67E6-4569-BEF4-5DD6CCE696AF}" type="datetime1">
              <a:rPr lang="ru-RU" smtClean="0"/>
              <a:t>23.08.2018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902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1" y="365129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391FB-E28A-4ECA-913E-132BAC6A84D9}" type="datetime1">
              <a:rPr lang="ru-RU" smtClean="0"/>
              <a:t>23.08.2018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36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F7EB3-8491-4C45-BCF3-76879A743DF7}" type="datetime1">
              <a:rPr lang="ru-RU" smtClean="0"/>
              <a:t>23.08.2018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894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975E3-AF53-45C4-B337-0B85B67B2B46}" type="datetime1">
              <a:rPr lang="ru-RU" smtClean="0"/>
              <a:t>23.08.2018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7150" y="6492881"/>
            <a:ext cx="2228850" cy="365125"/>
          </a:xfrm>
        </p:spPr>
        <p:txBody>
          <a:bodyPr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70C4BAC-7E0C-41BC-92F6-0D356E876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31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1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1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E9D1D-36B0-4A6E-BA05-8A21C4E02B5F}" type="datetime1">
              <a:rPr lang="ru-RU" smtClean="0"/>
              <a:t>23.08.2018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852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1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1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72FA-5F06-4235-A133-A8C2683515A4}" type="datetime1">
              <a:rPr lang="ru-RU" smtClean="0"/>
              <a:t>23.08.2018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411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41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41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8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78B2C-AD5F-4E20-9A02-906CEDFF46E7}" type="datetime1">
              <a:rPr lang="ru-RU" smtClean="0"/>
              <a:t>23.08.2018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6" y="6356358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8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C4BAC-7E0C-41BC-92F6-0D356E876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89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97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7AD32-7F7B-4067-88CF-E5199B01AD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3F87A-220D-4834-9E04-62957C8F00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874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41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41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8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78B2C-AD5F-4E20-9A02-906CEDFF46E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6" y="6356358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8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C4BAC-7E0C-41BC-92F6-0D356E8769B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948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6.png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1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mailto:cpm-edu@ranepa.ru" TargetMode="External"/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://asi.ru/upload/iblock/5cb/SLP.pdf" TargetMode="External"/><Relationship Id="rId3" Type="http://schemas.openxmlformats.org/officeDocument/2006/relationships/image" Target="../media/image82.png"/><Relationship Id="rId7" Type="http://schemas.openxmlformats.org/officeDocument/2006/relationships/hyperlink" Target="http://www.ranepa.ru/struktura/nauchno-obrazovatelnyj-tsentr-proektnogo-menedzhmenta" TargetMode="External"/><Relationship Id="rId2" Type="http://schemas.openxmlformats.org/officeDocument/2006/relationships/hyperlink" Target="https://asi.ru/investclimate/rating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sopm.ru/" TargetMode="External"/><Relationship Id="rId5" Type="http://schemas.openxmlformats.org/officeDocument/2006/relationships/hyperlink" Target="http://www.sovnet.ru/library/literature/" TargetMode="External"/><Relationship Id="rId4" Type="http://schemas.openxmlformats.org/officeDocument/2006/relationships/hyperlink" Target="https://asi.ru/investclimate/models/" TargetMode="External"/><Relationship Id="rId9" Type="http://schemas.openxmlformats.org/officeDocument/2006/relationships/hyperlink" Target="https://region-id.ru/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nepa.ru/struktura/nauchno-obrazovatelnyj-tsentr-proektnogo-menedzhmenta" TargetMode="External"/><Relationship Id="rId2" Type="http://schemas.openxmlformats.org/officeDocument/2006/relationships/hyperlink" Target="http://kremlin.ru/structure/councils#institution-1029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isopm.ru/" TargetMode="External"/><Relationship Id="rId4" Type="http://schemas.openxmlformats.org/officeDocument/2006/relationships/hyperlink" Target="http://www.sovnet.ru/library/literature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gif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" y="1412750"/>
            <a:ext cx="9904866" cy="49544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99275" y="1960293"/>
            <a:ext cx="6801181" cy="885027"/>
          </a:xfrm>
          <a:prstGeom prst="rect">
            <a:avLst/>
          </a:prstGeom>
          <a:noFill/>
        </p:spPr>
        <p:txBody>
          <a:bodyPr wrap="square" lIns="83988" tIns="41994" rIns="83988" bIns="41994" rtlCol="0">
            <a:spAutoFit/>
          </a:bodyPr>
          <a:lstStyle/>
          <a:p>
            <a:r>
              <a:rPr lang="ru-RU" sz="2600" b="1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Применение проектного управления на муниципальном уровне</a:t>
            </a:r>
            <a:endParaRPr lang="ru-RU" sz="26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348548" y="3219962"/>
            <a:ext cx="3468778" cy="49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3988" tIns="41994" rIns="83988" bIns="41994">
            <a:spAutoFit/>
          </a:bodyPr>
          <a:lstStyle/>
          <a:p>
            <a:r>
              <a:rPr lang="ru-RU" altLang="ru-RU" sz="1050" dirty="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Докладчик</a:t>
            </a:r>
          </a:p>
          <a:p>
            <a:r>
              <a:rPr lang="ru-RU" altLang="ru-RU" sz="16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Падилья Сароса Людмила Юрьевна</a:t>
            </a:r>
            <a:endParaRPr lang="ru-RU" altLang="ru-RU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Загнутый угол 6"/>
          <p:cNvSpPr/>
          <p:nvPr/>
        </p:nvSpPr>
        <p:spPr>
          <a:xfrm>
            <a:off x="5451566" y="250265"/>
            <a:ext cx="3984171" cy="1173723"/>
          </a:xfrm>
          <a:prstGeom prst="foldedCorner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Всероссийский практический семинар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УПРАВЛЕНИЕ</a:t>
            </a:r>
            <a:r>
              <a:rPr kumimoji="0" lang="ru-RU" sz="1400" b="1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ПРОЕКТНОЙ ДЕЯТЕЛЬНОСТЬЮ 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В МУНИЦИПАЛЬНОМ ОБРАЗОВАНИИ</a:t>
            </a:r>
            <a:r>
              <a:rPr kumimoji="0" lang="ru-RU" sz="1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ru-RU" sz="14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4" descr="АНО ДПО «Институт экономики, управления и социальных отношений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55737"/>
            <a:ext cx="2299276" cy="48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263885" y="6352120"/>
            <a:ext cx="3216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Москва, 23  августа 2018 г.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8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 descr="ÐÐ°ÑÑÐ¸Ð½ÐºÐ¸ Ð¿Ð¾ Ð·Ð°Ð¿ÑÐ¾ÑÑ Ð·Ð°ÐºÐ¾Ð½ Ð¸ÐºÐ¾Ð½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488"/>
            <a:ext cx="1151416" cy="115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1249" y="0"/>
            <a:ext cx="890475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«сверху» - общие</a:t>
            </a:r>
            <a:endParaRPr lang="ru-RU" sz="2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001248" y="523220"/>
            <a:ext cx="9191847" cy="637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1700" b="0" dirty="0">
                <a:solidFill>
                  <a:srgbClr val="C00000"/>
                </a:solidFill>
              </a:rPr>
              <a:t> </a:t>
            </a:r>
            <a:r>
              <a:rPr lang="ru-RU" altLang="ru-RU" sz="1700" b="0" dirty="0" smtClean="0"/>
              <a:t>Полномочия  ОМСУ -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131-ФЗ от 06.10.2003</a:t>
            </a:r>
          </a:p>
          <a:p>
            <a:pPr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1700" b="0" dirty="0" smtClean="0">
                <a:solidFill>
                  <a:srgbClr val="C00000"/>
                </a:solidFill>
              </a:rPr>
              <a:t> </a:t>
            </a:r>
            <a:r>
              <a:rPr lang="ru-RU" altLang="ru-RU" sz="1700" b="0" dirty="0" smtClean="0"/>
              <a:t>Правила инвестиционная деятельность (капвложения) -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39-ФЗ </a:t>
            </a:r>
            <a:r>
              <a:rPr lang="ru-RU" altLang="ru-RU" sz="1700" b="0" dirty="0">
                <a:solidFill>
                  <a:srgbClr val="C00000"/>
                </a:solidFill>
              </a:rPr>
              <a:t>от 25.02.1999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 </a:t>
            </a:r>
            <a:endParaRPr lang="ru-RU" altLang="ru-RU" sz="1700" b="0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1700" b="0" dirty="0" smtClean="0">
                <a:solidFill>
                  <a:srgbClr val="C00000"/>
                </a:solidFill>
              </a:rPr>
              <a:t> </a:t>
            </a:r>
            <a:r>
              <a:rPr lang="ru-RU" altLang="ru-RU" sz="1700" b="0" dirty="0" smtClean="0"/>
              <a:t>Предметы </a:t>
            </a:r>
            <a:r>
              <a:rPr lang="ru-RU" altLang="ru-RU" sz="1700" b="0" dirty="0"/>
              <a:t>совместного </a:t>
            </a:r>
            <a:r>
              <a:rPr lang="ru-RU" altLang="ru-RU" sz="1700" b="0" dirty="0" smtClean="0"/>
              <a:t>ведения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- Конституция</a:t>
            </a:r>
            <a:r>
              <a:rPr lang="ru-RU" altLang="ru-RU" sz="1700" b="0" dirty="0">
                <a:solidFill>
                  <a:srgbClr val="C00000"/>
                </a:solidFill>
              </a:rPr>
              <a:t>, ст.72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1700" b="0" dirty="0" smtClean="0">
                <a:solidFill>
                  <a:srgbClr val="C00000"/>
                </a:solidFill>
              </a:rPr>
              <a:t> </a:t>
            </a:r>
            <a:r>
              <a:rPr lang="ru-RU" altLang="ru-RU" sz="1700" b="0" dirty="0" smtClean="0"/>
              <a:t>Бюджетные инвестиции - </a:t>
            </a:r>
            <a:r>
              <a:rPr lang="ru-RU" altLang="ru-RU" sz="1700" b="0" dirty="0">
                <a:solidFill>
                  <a:srgbClr val="C00000"/>
                </a:solidFill>
              </a:rPr>
              <a:t>БК РФ, ст. 79,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80 </a:t>
            </a:r>
            <a:endParaRPr lang="ru-RU" altLang="ru-RU" sz="1700" b="0" dirty="0">
              <a:solidFill>
                <a:srgbClr val="C00000"/>
              </a:solidFill>
            </a:endParaRPr>
          </a:p>
          <a:p>
            <a:pPr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1700" b="0" dirty="0" smtClean="0">
                <a:solidFill>
                  <a:srgbClr val="C00000"/>
                </a:solidFill>
              </a:rPr>
              <a:t> </a:t>
            </a:r>
            <a:r>
              <a:rPr lang="ru-RU" altLang="ru-RU" sz="1700" b="0" dirty="0" smtClean="0"/>
              <a:t>Иностранные инвестиции -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160-ФЗ </a:t>
            </a:r>
            <a:r>
              <a:rPr lang="ru-RU" altLang="ru-RU" sz="1700" b="0" dirty="0">
                <a:solidFill>
                  <a:srgbClr val="C00000"/>
                </a:solidFill>
              </a:rPr>
              <a:t>от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09.07.1999  </a:t>
            </a:r>
            <a:endParaRPr lang="ru-RU" altLang="ru-RU" sz="1700" b="0" dirty="0">
              <a:solidFill>
                <a:srgbClr val="C00000"/>
              </a:solidFill>
            </a:endParaRPr>
          </a:p>
          <a:p>
            <a:pPr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1700" b="0" dirty="0" smtClean="0">
                <a:solidFill>
                  <a:srgbClr val="C00000"/>
                </a:solidFill>
              </a:rPr>
              <a:t> </a:t>
            </a:r>
            <a:r>
              <a:rPr lang="ru-RU" altLang="ru-RU" sz="1700" b="0" dirty="0" smtClean="0"/>
              <a:t>Специальные налоговые режимы -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НК </a:t>
            </a:r>
            <a:r>
              <a:rPr lang="ru-RU" altLang="ru-RU" sz="1700" b="0" dirty="0">
                <a:solidFill>
                  <a:srgbClr val="C00000"/>
                </a:solidFill>
              </a:rPr>
              <a:t>РФ, ст. 18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 </a:t>
            </a:r>
            <a:endParaRPr lang="ru-RU" altLang="ru-RU" sz="1700" b="0" dirty="0">
              <a:solidFill>
                <a:srgbClr val="C00000"/>
              </a:solidFill>
            </a:endParaRPr>
          </a:p>
          <a:p>
            <a:pPr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1700" b="0" dirty="0" smtClean="0">
                <a:solidFill>
                  <a:srgbClr val="C00000"/>
                </a:solidFill>
              </a:rPr>
              <a:t> </a:t>
            </a:r>
            <a:r>
              <a:rPr lang="ru-RU" altLang="ru-RU" sz="1700" b="0" dirty="0" smtClean="0"/>
              <a:t>Правила земельные участки –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ЗК РФ</a:t>
            </a:r>
          </a:p>
          <a:p>
            <a:pPr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1700" b="0" dirty="0">
                <a:solidFill>
                  <a:srgbClr val="C00000"/>
                </a:solidFill>
              </a:rPr>
              <a:t> </a:t>
            </a:r>
            <a:r>
              <a:rPr lang="ru-RU" altLang="ru-RU" sz="1700" b="0" dirty="0" smtClean="0"/>
              <a:t>Правила строительство объектов - </a:t>
            </a:r>
            <a:r>
              <a:rPr lang="ru-RU" altLang="ru-RU" sz="1700" b="0" dirty="0" err="1" smtClean="0">
                <a:solidFill>
                  <a:srgbClr val="C00000"/>
                </a:solidFill>
              </a:rPr>
              <a:t>ГрК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 РФ</a:t>
            </a:r>
          </a:p>
          <a:p>
            <a:pPr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1700" b="0" dirty="0">
                <a:solidFill>
                  <a:srgbClr val="C00000"/>
                </a:solidFill>
              </a:rPr>
              <a:t> </a:t>
            </a:r>
            <a:r>
              <a:rPr lang="ru-RU" altLang="ru-RU" sz="1700" b="0" dirty="0" smtClean="0"/>
              <a:t>Правила закупки для муниципальных нужд –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44-ФЗ от 05.04.2013</a:t>
            </a:r>
          </a:p>
          <a:p>
            <a:pPr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1700" b="0" dirty="0">
                <a:solidFill>
                  <a:srgbClr val="C00000"/>
                </a:solidFill>
              </a:rPr>
              <a:t> </a:t>
            </a:r>
            <a:r>
              <a:rPr lang="ru-RU" altLang="ru-RU" sz="1700" b="0" dirty="0" smtClean="0"/>
              <a:t>Инвестиционные фонды -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156-ФЗ от 29.11.2001</a:t>
            </a:r>
          </a:p>
          <a:p>
            <a:pPr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1700" b="0" dirty="0">
                <a:solidFill>
                  <a:srgbClr val="C00000"/>
                </a:solidFill>
              </a:rPr>
              <a:t> </a:t>
            </a:r>
            <a:r>
              <a:rPr lang="ru-RU" altLang="ru-RU" sz="1700" b="0" dirty="0" smtClean="0"/>
              <a:t>Фонд реформирования ЖКХ -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185-ФЗ от 21.07.2007</a:t>
            </a:r>
          </a:p>
          <a:p>
            <a:pPr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1700" b="0" dirty="0">
                <a:solidFill>
                  <a:srgbClr val="C00000"/>
                </a:solidFill>
              </a:rPr>
              <a:t> </a:t>
            </a:r>
            <a:r>
              <a:rPr lang="ru-RU" altLang="ru-RU" sz="1700" b="0" dirty="0" smtClean="0"/>
              <a:t>Особые экономические зоны –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116-ФЗ от 22.07.2005</a:t>
            </a:r>
          </a:p>
          <a:p>
            <a:pPr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1700" b="0" dirty="0">
                <a:solidFill>
                  <a:srgbClr val="C00000"/>
                </a:solidFill>
              </a:rPr>
              <a:t> </a:t>
            </a:r>
            <a:r>
              <a:rPr lang="ru-RU" altLang="ru-RU" sz="1700" b="0" dirty="0" smtClean="0"/>
              <a:t>Концессионные соглашения -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115-ФЗ от 21.07.2005</a:t>
            </a:r>
          </a:p>
          <a:p>
            <a:pPr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1700" b="0" dirty="0">
                <a:solidFill>
                  <a:srgbClr val="C00000"/>
                </a:solidFill>
              </a:rPr>
              <a:t> </a:t>
            </a:r>
            <a:r>
              <a:rPr lang="ru-RU" altLang="ru-RU" sz="1700" b="0" dirty="0" smtClean="0"/>
              <a:t>Изменение категории земель -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172-ФЗ от 21.12.2004</a:t>
            </a:r>
          </a:p>
          <a:p>
            <a:pPr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1700" b="0" dirty="0">
                <a:solidFill>
                  <a:srgbClr val="C00000"/>
                </a:solidFill>
              </a:rPr>
              <a:t> </a:t>
            </a:r>
            <a:r>
              <a:rPr lang="ru-RU" altLang="ru-RU" sz="1700" b="0" dirty="0" smtClean="0"/>
              <a:t>Промышленная политика -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488-ФЗ от 31.12.2014</a:t>
            </a:r>
          </a:p>
          <a:p>
            <a:pPr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altLang="ru-RU" sz="1700" b="0" dirty="0">
                <a:solidFill>
                  <a:srgbClr val="C00000"/>
                </a:solidFill>
              </a:rPr>
              <a:t> </a:t>
            </a:r>
            <a:r>
              <a:rPr lang="ru-RU" altLang="ru-RU" sz="1700" b="0" dirty="0" smtClean="0"/>
              <a:t>Эмиссия ценных бумаг - </a:t>
            </a:r>
            <a:r>
              <a:rPr lang="ru-RU" altLang="ru-RU" sz="1700" b="0" dirty="0" smtClean="0">
                <a:solidFill>
                  <a:srgbClr val="C00000"/>
                </a:solidFill>
              </a:rPr>
              <a:t>136-ФЗ от 29.07.1998</a:t>
            </a:r>
            <a:endParaRPr lang="ru-RU" altLang="ru-RU" sz="1700" b="0" dirty="0">
              <a:solidFill>
                <a:srgbClr val="C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F87A-220D-4834-9E04-62957C8F00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09" y="1831302"/>
            <a:ext cx="553998" cy="441588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НПА – по реализации законов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ашивка 6"/>
          <p:cNvSpPr/>
          <p:nvPr/>
        </p:nvSpPr>
        <p:spPr>
          <a:xfrm rot="16200000" flipH="1">
            <a:off x="6545882" y="3618845"/>
            <a:ext cx="4781566" cy="484632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Права – Обязанности - Правила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14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6177" y="0"/>
            <a:ext cx="9129823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Регулирование на местном уровне – ст.19 39-ФЗ</a:t>
            </a:r>
            <a:endParaRPr lang="ru-RU" sz="2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4787" y="701419"/>
            <a:ext cx="8888567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Создавать благоприятные условия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Устанавливать налоговые льготы и льготные условия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Защищать интересы инвесторов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Устанавливать  преференции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Предоставлять гарантии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Предоставлять субсидии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Обеспечивать равные права, гласность, доступность 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Привлекать ресурсы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Контролировать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целевое использование и выполнение обязательств</a:t>
            </a:r>
            <a:endParaRPr lang="ru-RU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Картинки по запросу инструменты ико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9" y="0"/>
            <a:ext cx="701418" cy="70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62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Практические шаги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8026" y="1166950"/>
            <a:ext cx="9064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Получить положительные эффекты от реализации проектов на условия жизни в конкретном месте </a:t>
            </a:r>
          </a:p>
          <a:p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8419" y="715891"/>
            <a:ext cx="1147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ЗАДАЧА</a:t>
            </a: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51267" y="632367"/>
            <a:ext cx="1459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ДЕЙСТВИЕ</a:t>
            </a: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87563" y="632367"/>
            <a:ext cx="1491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</a:t>
            </a: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436" y="2073095"/>
            <a:ext cx="3430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Определить приоритеты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2186" y="2058524"/>
            <a:ext cx="36860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Ревизия своих приоритетов</a:t>
            </a:r>
          </a:p>
          <a:p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учетом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федеральных стратегических проектов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391886" y="1889761"/>
            <a:ext cx="896112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648196" y="2108540"/>
            <a:ext cx="2140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Утвержденная Стратегия </a:t>
            </a: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6436" y="3159178"/>
            <a:ext cx="39443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Сформировать «портфель»</a:t>
            </a:r>
          </a:p>
          <a:p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проектов </a:t>
            </a:r>
          </a:p>
          <a:p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62186" y="3175763"/>
            <a:ext cx="36860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Определить «отрасли» для</a:t>
            </a:r>
          </a:p>
          <a:p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роектного решения задач Стратегии</a:t>
            </a:r>
            <a:endParaRPr lang="ru-RU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Принять план разработки приоритетных проектов</a:t>
            </a:r>
            <a:endParaRPr lang="ru-RU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Назначить руководителей приоритетных проектов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Определить порядок реализации проектов</a:t>
            </a:r>
            <a:endParaRPr lang="ru-RU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12605" y="5851844"/>
            <a:ext cx="3463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Найти средства </a:t>
            </a:r>
          </a:p>
          <a:p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для реализации  проектов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8943" y="5848772"/>
            <a:ext cx="38292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Дать информацию о проекте</a:t>
            </a:r>
            <a:endParaRPr lang="ru-RU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Сделать финансовые модели</a:t>
            </a:r>
          </a:p>
          <a:p>
            <a:r>
              <a:rPr lang="ru-RU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реализации проектов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48196" y="3175763"/>
            <a:ext cx="214023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НПА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реестр проектов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Параметры проектов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Структура управления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План работы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576456" y="5848772"/>
            <a:ext cx="2364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заинтересованные участники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бюджеты проектов</a:t>
            </a:r>
          </a:p>
        </p:txBody>
      </p:sp>
    </p:spTree>
    <p:extLst>
      <p:ext uri="{BB962C8B-B14F-4D97-AF65-F5344CB8AC3E}">
        <p14:creationId xmlns:p14="http://schemas.microsoft.com/office/powerpoint/2010/main" val="60834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545215" y="6492875"/>
            <a:ext cx="2228850" cy="365125"/>
          </a:xfrm>
        </p:spPr>
        <p:txBody>
          <a:bodyPr/>
          <a:lstStyle/>
          <a:p>
            <a:fld id="{B70C4BAC-7E0C-41BC-92F6-0D356E8769BD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906001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Алгоритм практических действий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1886" y="956801"/>
            <a:ext cx="863019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Принять решение о внедрении ПМ в систему управления 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Определить роль и функции ПМ в процессах управления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Сформировать проекты – от их специфики - органы управления проектами, определить их функции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Сформировать «портфель» проектов, заключить соглашения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Включить параметры проектов в Программы, АИП, Бюджет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Утвердить календарные планы реализации проектов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Установить контрольные точки по этапам реализации проектов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Включить контрольные точки проектов в систему контроля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Определить информационные ресурсы для  планирования и контроля реализации проектов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ашивка 6"/>
          <p:cNvSpPr/>
          <p:nvPr/>
        </p:nvSpPr>
        <p:spPr>
          <a:xfrm rot="16200000" flipH="1">
            <a:off x="6574673" y="3452654"/>
            <a:ext cx="5478290" cy="1184365"/>
          </a:xfrm>
          <a:prstGeom prst="chevron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ДОКУМЕНТИРОВАНИЕ: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kern="0" noProof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правовые акты</a:t>
            </a:r>
            <a:r>
              <a:rPr lang="ru-RU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внести изменения в действующие 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8506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" y="0"/>
            <a:ext cx="9906001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Создать и реализовать проект – практические действия</a:t>
            </a:r>
            <a:endParaRPr lang="ru-RU" sz="2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Картинки по запросу Цел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1342"/>
            <a:ext cx="1793787" cy="88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8446"/>
            <a:ext cx="1793787" cy="114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083688" y="660060"/>
            <a:ext cx="2057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Формулировка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решения проблемы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3396" y="1754361"/>
            <a:ext cx="2121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Перечень задач для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решения проблемы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33789" y="4900025"/>
            <a:ext cx="2007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Календарный план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проекта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15707" y="5966176"/>
            <a:ext cx="2025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Показатели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результата проекта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oberemokii.com/images/stories/do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987251"/>
            <a:ext cx="1160998" cy="87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915707" y="4079004"/>
            <a:ext cx="2619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 проекта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Модели финансирования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Картинки по запросу бюджет проект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83" y="4100842"/>
            <a:ext cx="938228" cy="56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utoShape 6" descr="Картинки по запросу календарный план проек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04729"/>
            <a:ext cx="1481758" cy="110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0" y="5761763"/>
            <a:ext cx="1470521" cy="1528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826650" y="774893"/>
            <a:ext cx="4084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………..</a:t>
            </a:r>
            <a:endParaRPr lang="ru-RU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6650" y="1738971"/>
            <a:ext cx="40843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………..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………..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………..</a:t>
            </a:r>
            <a:endParaRPr lang="ru-RU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52999" y="4062725"/>
            <a:ext cx="48789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 1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 2</a:t>
            </a:r>
            <a:endParaRPr lang="en-US" sz="14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 </a:t>
            </a:r>
            <a:r>
              <a:rPr lang="en-US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ru-RU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52999" y="5046843"/>
            <a:ext cx="4084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………..</a:t>
            </a:r>
            <a:endParaRPr lang="ru-RU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26650" y="5781511"/>
            <a:ext cx="47353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Показатель 1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Показатель 2</a:t>
            </a:r>
            <a:endParaRPr lang="en-US" sz="14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Показатель </a:t>
            </a:r>
            <a:r>
              <a:rPr lang="en-US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ru-RU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0" y="2859947"/>
            <a:ext cx="9906000" cy="44615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Принять решение о проекте – назначить руководителя проекта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3" name="Picture 9" descr="Картинки по запросу команда проекта состав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83" y="3402986"/>
            <a:ext cx="868432" cy="65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915706" y="3440467"/>
            <a:ext cx="18293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Команда проекта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52999" y="3255801"/>
            <a:ext cx="48789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Список участников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и результат участия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участия в проекте</a:t>
            </a:r>
          </a:p>
        </p:txBody>
      </p:sp>
      <p:sp>
        <p:nvSpPr>
          <p:cNvPr id="22" name="Штриховая стрелка вправо 21"/>
          <p:cNvSpPr/>
          <p:nvPr/>
        </p:nvSpPr>
        <p:spPr>
          <a:xfrm rot="6301433">
            <a:off x="2942122" y="4630871"/>
            <a:ext cx="3152384" cy="303629"/>
          </a:xfrm>
          <a:prstGeom prst="striped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Выноска со стрелкой вправо 2"/>
          <p:cNvSpPr/>
          <p:nvPr/>
        </p:nvSpPr>
        <p:spPr>
          <a:xfrm rot="5400000">
            <a:off x="6913986" y="4068694"/>
            <a:ext cx="3551896" cy="2026720"/>
          </a:xfrm>
          <a:prstGeom prst="rightArrowCallou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/>
              <a:t>Включить проект в:</a:t>
            </a:r>
          </a:p>
          <a:p>
            <a:pPr marL="285750" indent="-285750">
              <a:buFontTx/>
              <a:buChar char="-"/>
            </a:pPr>
            <a:r>
              <a:rPr lang="ru-RU" sz="1600" dirty="0" smtClean="0"/>
              <a:t>реестр приоритетных проектов</a:t>
            </a:r>
          </a:p>
          <a:p>
            <a:pPr marL="285750" indent="-285750">
              <a:buFontTx/>
              <a:buChar char="-"/>
            </a:pPr>
            <a:r>
              <a:rPr lang="ru-RU" sz="1600" dirty="0"/>
              <a:t>в</a:t>
            </a:r>
            <a:r>
              <a:rPr lang="ru-RU" sz="1600" dirty="0" smtClean="0"/>
              <a:t> программу (?)</a:t>
            </a:r>
          </a:p>
          <a:p>
            <a:pPr marL="285750" indent="-285750">
              <a:buFontTx/>
              <a:buChar char="-"/>
            </a:pPr>
            <a:r>
              <a:rPr lang="ru-RU" sz="1600" dirty="0"/>
              <a:t>в</a:t>
            </a:r>
            <a:r>
              <a:rPr lang="ru-RU" sz="1600" dirty="0" smtClean="0"/>
              <a:t> бюджет</a:t>
            </a:r>
          </a:p>
          <a:p>
            <a:pPr marL="285750" indent="-285750">
              <a:buFontTx/>
              <a:buChar char="-"/>
            </a:pPr>
            <a:r>
              <a:rPr lang="ru-RU" sz="1600" dirty="0"/>
              <a:t>в</a:t>
            </a:r>
            <a:r>
              <a:rPr lang="ru-RU" sz="1600" dirty="0" smtClean="0"/>
              <a:t> ИС мониторинга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2115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545215" y="6492875"/>
            <a:ext cx="2228850" cy="365125"/>
          </a:xfrm>
        </p:spPr>
        <p:txBody>
          <a:bodyPr/>
          <a:lstStyle/>
          <a:p>
            <a:fld id="{B70C4BAC-7E0C-41BC-92F6-0D356E8769BD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Портфель проектов, их оформление  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174171" y="1854926"/>
            <a:ext cx="8952412" cy="473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2200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altLang="ru-RU" sz="2200" dirty="0" smtClean="0">
                <a:latin typeface="Arial" charset="0"/>
              </a:rPr>
              <a:t>«отраслевая привязка» - </a:t>
            </a:r>
            <a:r>
              <a:rPr lang="ru-RU" altLang="ru-RU" sz="2200" dirty="0" smtClean="0">
                <a:solidFill>
                  <a:srgbClr val="C00000"/>
                </a:solidFill>
                <a:latin typeface="Arial" charset="0"/>
              </a:rPr>
              <a:t>уполномоченные органы</a:t>
            </a:r>
            <a:endParaRPr lang="ru-RU" altLang="ru-RU" sz="2200" dirty="0">
              <a:solidFill>
                <a:srgbClr val="C00000"/>
              </a:solidFill>
              <a:latin typeface="Arial" charset="0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2200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altLang="ru-RU" sz="2200" b="1" dirty="0" smtClean="0">
                <a:solidFill>
                  <a:srgbClr val="C00000"/>
                </a:solidFill>
                <a:latin typeface="Arial" charset="0"/>
              </a:rPr>
              <a:t>участники проекта с перечнем обязательств</a:t>
            </a:r>
            <a:endParaRPr lang="ru-RU" altLang="ru-RU" sz="2200" b="1" i="1" dirty="0">
              <a:solidFill>
                <a:srgbClr val="C00000"/>
              </a:solidFill>
              <a:latin typeface="Arial" charset="0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2200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altLang="ru-RU" sz="2200" dirty="0" smtClean="0">
                <a:latin typeface="Arial" charset="0"/>
              </a:rPr>
              <a:t>условия реализации и финансирования</a:t>
            </a:r>
            <a:endParaRPr lang="ru-RU" altLang="ru-RU" sz="2200" dirty="0">
              <a:solidFill>
                <a:srgbClr val="C00000"/>
              </a:solidFill>
              <a:latin typeface="Arial" charset="0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2200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altLang="ru-RU" sz="2200" dirty="0" smtClean="0">
                <a:latin typeface="Arial" charset="0"/>
              </a:rPr>
              <a:t>документирование проекта</a:t>
            </a:r>
            <a:endParaRPr lang="ru-RU" altLang="ru-RU" sz="2200" dirty="0">
              <a:solidFill>
                <a:srgbClr val="C00000"/>
              </a:solidFill>
              <a:latin typeface="Arial" charset="0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2200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altLang="ru-RU" sz="2200" dirty="0" smtClean="0">
                <a:solidFill>
                  <a:srgbClr val="C00000"/>
                </a:solidFill>
                <a:latin typeface="Arial" charset="0"/>
              </a:rPr>
              <a:t>«привязка»  </a:t>
            </a:r>
            <a:r>
              <a:rPr lang="ru-RU" altLang="ru-RU" sz="2200" dirty="0" smtClean="0">
                <a:latin typeface="Arial" charset="0"/>
              </a:rPr>
              <a:t>к документам стратегического планирования: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2200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altLang="ru-RU" sz="2200" dirty="0" smtClean="0">
                <a:solidFill>
                  <a:srgbClr val="C00000"/>
                </a:solidFill>
                <a:latin typeface="Arial" charset="0"/>
              </a:rPr>
              <a:t>     - </a:t>
            </a:r>
            <a:r>
              <a:rPr lang="ru-RU" altLang="ru-RU" sz="2200" dirty="0" smtClean="0">
                <a:latin typeface="Arial" charset="0"/>
              </a:rPr>
              <a:t>стратегия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2200" dirty="0" smtClean="0">
                <a:solidFill>
                  <a:srgbClr val="C00000"/>
                </a:solidFill>
                <a:latin typeface="Arial" charset="0"/>
              </a:rPr>
              <a:t>      - </a:t>
            </a:r>
            <a:r>
              <a:rPr lang="ru-RU" altLang="ru-RU" sz="2200" dirty="0" smtClean="0">
                <a:latin typeface="Arial" charset="0"/>
              </a:rPr>
              <a:t>Схема территориального планирования (Генеральный план) </a:t>
            </a:r>
            <a:endParaRPr lang="ru-RU" altLang="ru-RU" sz="2200" dirty="0" smtClean="0">
              <a:solidFill>
                <a:srgbClr val="C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2200" dirty="0" smtClean="0">
                <a:solidFill>
                  <a:srgbClr val="C00000"/>
                </a:solidFill>
                <a:latin typeface="Arial" charset="0"/>
              </a:rPr>
              <a:t>      - </a:t>
            </a:r>
            <a:r>
              <a:rPr lang="ru-RU" altLang="ru-RU" sz="2200" dirty="0" smtClean="0">
                <a:latin typeface="Arial" charset="0"/>
              </a:rPr>
              <a:t>государственные/муниципальные программы/АИП </a:t>
            </a:r>
            <a:endParaRPr lang="ru-RU" altLang="ru-RU" sz="2200" dirty="0" smtClean="0">
              <a:solidFill>
                <a:srgbClr val="C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2200" dirty="0" smtClean="0">
                <a:solidFill>
                  <a:srgbClr val="C00000"/>
                </a:solidFill>
                <a:latin typeface="Arial" charset="0"/>
              </a:rPr>
              <a:t>      - </a:t>
            </a:r>
            <a:r>
              <a:rPr lang="ru-RU" altLang="ru-RU" sz="2200" dirty="0" smtClean="0">
                <a:latin typeface="Arial" charset="0"/>
              </a:rPr>
              <a:t>прогноз СЭР и бюджетный прогноз</a:t>
            </a:r>
            <a:endParaRPr lang="ru-RU" altLang="ru-RU" sz="2200" dirty="0" smtClean="0">
              <a:solidFill>
                <a:srgbClr val="C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ru-RU" altLang="ru-RU" sz="2200" dirty="0" smtClean="0">
                <a:solidFill>
                  <a:srgbClr val="C00000"/>
                </a:solidFill>
                <a:latin typeface="Arial" charset="0"/>
              </a:rPr>
              <a:t>      - </a:t>
            </a:r>
            <a:r>
              <a:rPr lang="ru-RU" altLang="ru-RU" sz="2200" b="1" dirty="0" smtClean="0">
                <a:solidFill>
                  <a:srgbClr val="C00000"/>
                </a:solidFill>
                <a:latin typeface="Arial" charset="0"/>
              </a:rPr>
              <a:t>бюджет ПРОЕКТА в составе бюджета (разные модели!)</a:t>
            </a: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2200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altLang="ru-RU" sz="2200" dirty="0" smtClean="0">
                <a:latin typeface="Arial" charset="0"/>
              </a:rPr>
              <a:t>публичные материалы</a:t>
            </a:r>
            <a:endParaRPr lang="ru-RU" altLang="ru-RU" sz="2200" dirty="0">
              <a:latin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0234" y="748938"/>
            <a:ext cx="7715794" cy="4572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русле стратегических целей и задач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Нашивка 9"/>
          <p:cNvSpPr/>
          <p:nvPr/>
        </p:nvSpPr>
        <p:spPr>
          <a:xfrm rot="5400000">
            <a:off x="-170565" y="894928"/>
            <a:ext cx="1174105" cy="484632"/>
          </a:xfrm>
          <a:prstGeom prst="chevron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7646" y="1354965"/>
            <a:ext cx="5851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 = разовая (не повторяющаяся) «работа»  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4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9039" y="2265254"/>
            <a:ext cx="615087" cy="61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4213" y="5522281"/>
            <a:ext cx="615087" cy="61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76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906001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Главный вопрос: где взять средства?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62743" y="696686"/>
            <a:ext cx="6348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Руководитель проекта составляет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проекта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Блок-схема: несколько документов 4"/>
          <p:cNvSpPr/>
          <p:nvPr/>
        </p:nvSpPr>
        <p:spPr>
          <a:xfrm>
            <a:off x="3265715" y="1210491"/>
            <a:ext cx="1985554" cy="758952"/>
          </a:xfrm>
          <a:prstGeom prst="flowChartMulti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ИСТОЧНИКИ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795" y="2486078"/>
            <a:ext cx="2059576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ВНУТРЕННИЕ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794" y="3330810"/>
            <a:ext cx="2059576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ВНЕШНИЕ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Соединительная линия уступом 12"/>
          <p:cNvCxnSpPr>
            <a:stCxn id="5" idx="1"/>
            <a:endCxn id="7" idx="1"/>
          </p:cNvCxnSpPr>
          <p:nvPr/>
        </p:nvCxnSpPr>
        <p:spPr>
          <a:xfrm rot="10800000" flipV="1">
            <a:off x="857795" y="1589966"/>
            <a:ext cx="2407920" cy="1124711"/>
          </a:xfrm>
          <a:prstGeom prst="bentConnector3">
            <a:avLst>
              <a:gd name="adj1" fmla="val 109494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оединительная линия уступом 14"/>
          <p:cNvCxnSpPr>
            <a:endCxn id="8" idx="1"/>
          </p:cNvCxnSpPr>
          <p:nvPr/>
        </p:nvCxnSpPr>
        <p:spPr>
          <a:xfrm rot="16200000" flipH="1">
            <a:off x="328748" y="3030364"/>
            <a:ext cx="844732" cy="213360"/>
          </a:xfrm>
          <a:prstGeom prst="bentConnector2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3265715" y="2490213"/>
            <a:ext cx="2059576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БЮДЖЕТНЫЕ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65715" y="3330810"/>
            <a:ext cx="2059576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ВНЕБЮДЖЕТНЫЕ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656218" y="2524828"/>
            <a:ext cx="2059576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СОБСТВЕННЫЕ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56218" y="3330810"/>
            <a:ext cx="2059576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ЗАЕМНЫЕ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682343" y="4112186"/>
            <a:ext cx="2059576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БЕЗВОЗМЕЗДНЫЕ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82343" y="4848061"/>
            <a:ext cx="2059576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СУБСИДИИ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Соединительная линия уступом 22"/>
          <p:cNvCxnSpPr>
            <a:stCxn id="5" idx="3"/>
            <a:endCxn id="18" idx="3"/>
          </p:cNvCxnSpPr>
          <p:nvPr/>
        </p:nvCxnSpPr>
        <p:spPr>
          <a:xfrm>
            <a:off x="5251269" y="1589967"/>
            <a:ext cx="2464525" cy="1163461"/>
          </a:xfrm>
          <a:prstGeom prst="bentConnector3">
            <a:avLst>
              <a:gd name="adj1" fmla="val 109276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>
            <a:endCxn id="19" idx="3"/>
          </p:cNvCxnSpPr>
          <p:nvPr/>
        </p:nvCxnSpPr>
        <p:spPr>
          <a:xfrm rot="5400000">
            <a:off x="7426015" y="3043208"/>
            <a:ext cx="805982" cy="226423"/>
          </a:xfrm>
          <a:prstGeom prst="bentConnector2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оединительная линия уступом 26"/>
          <p:cNvCxnSpPr>
            <a:endCxn id="20" idx="3"/>
          </p:cNvCxnSpPr>
          <p:nvPr/>
        </p:nvCxnSpPr>
        <p:spPr>
          <a:xfrm rot="5400000">
            <a:off x="7451382" y="3849949"/>
            <a:ext cx="781375" cy="200299"/>
          </a:xfrm>
          <a:prstGeom prst="bentConnector2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Соединительная линия уступом 28"/>
          <p:cNvCxnSpPr>
            <a:endCxn id="21" idx="3"/>
          </p:cNvCxnSpPr>
          <p:nvPr/>
        </p:nvCxnSpPr>
        <p:spPr>
          <a:xfrm rot="5400000">
            <a:off x="7474132" y="4608574"/>
            <a:ext cx="735875" cy="200299"/>
          </a:xfrm>
          <a:prstGeom prst="bentConnector2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Соединительная линия уступом 30"/>
          <p:cNvCxnSpPr>
            <a:stCxn id="5" idx="1"/>
            <a:endCxn id="16" idx="1"/>
          </p:cNvCxnSpPr>
          <p:nvPr/>
        </p:nvCxnSpPr>
        <p:spPr>
          <a:xfrm rot="10800000" flipV="1">
            <a:off x="3265715" y="1589967"/>
            <a:ext cx="12700" cy="1128846"/>
          </a:xfrm>
          <a:prstGeom prst="bentConnector3">
            <a:avLst>
              <a:gd name="adj1" fmla="val 180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Соединительная линия уступом 32"/>
          <p:cNvCxnSpPr>
            <a:endCxn id="17" idx="1"/>
          </p:cNvCxnSpPr>
          <p:nvPr/>
        </p:nvCxnSpPr>
        <p:spPr>
          <a:xfrm rot="16200000" flipH="1">
            <a:off x="2740914" y="3034609"/>
            <a:ext cx="840596" cy="209006"/>
          </a:xfrm>
          <a:prstGeom prst="bentConnector2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-53815" y="5861793"/>
            <a:ext cx="7895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См.  </a:t>
            </a:r>
          </a:p>
          <a:p>
            <a:r>
              <a:rPr lang="ru-RU" i="1" dirty="0" smtClean="0"/>
              <a:t>раздаточные материалы: Стратегические проекты РФ/Финансирование</a:t>
            </a:r>
            <a:endParaRPr lang="ru-RU" dirty="0"/>
          </a:p>
        </p:txBody>
      </p:sp>
      <p:sp>
        <p:nvSpPr>
          <p:cNvPr id="9" name="AutoShape 2" descr="Картинки по запросу  проектное управл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Картинки по запросу  проектное управлени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1" name="Picture 13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34" y="3950098"/>
            <a:ext cx="1889760" cy="188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1649526435"/>
              </p:ext>
            </p:extLst>
          </p:nvPr>
        </p:nvGraphicFramePr>
        <p:xfrm>
          <a:off x="2560320" y="3950097"/>
          <a:ext cx="2764971" cy="21023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63" name="Picture 15" descr="Картинки по запросу результат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642" y="449255"/>
            <a:ext cx="2690359" cy="140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Похожее изображени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909" y="5433676"/>
            <a:ext cx="2401801" cy="142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Стрелка вправо с вырезом 23"/>
          <p:cNvSpPr/>
          <p:nvPr/>
        </p:nvSpPr>
        <p:spPr>
          <a:xfrm rot="16200000" flipH="1">
            <a:off x="7197457" y="2943319"/>
            <a:ext cx="4136929" cy="1280160"/>
          </a:xfrm>
          <a:prstGeom prst="notched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Ищите заинтересованных</a:t>
            </a:r>
          </a:p>
          <a:p>
            <a:pPr algn="ctr"/>
            <a:r>
              <a:rPr lang="ru-RU" dirty="0" smtClean="0"/>
              <a:t> в результатах проекта лиц …</a:t>
            </a:r>
            <a:endParaRPr lang="ru-RU" dirty="0"/>
          </a:p>
        </p:txBody>
      </p:sp>
      <p:pic>
        <p:nvPicPr>
          <p:cNvPr id="32" name="Picture 4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3952" y="2831567"/>
            <a:ext cx="615087" cy="61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725" y="4340786"/>
            <a:ext cx="615087" cy="61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548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545215" y="6492875"/>
            <a:ext cx="2228850" cy="365125"/>
          </a:xfrm>
        </p:spPr>
        <p:txBody>
          <a:bodyPr/>
          <a:lstStyle/>
          <a:p>
            <a:fld id="{B70C4BAC-7E0C-41BC-92F6-0D356E8769BD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Механизмы взаимодействия – зависят от цели     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0629" y="523220"/>
            <a:ext cx="4394601" cy="61401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ru-RU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Зависят от цели взаимодействия </a:t>
            </a:r>
          </a:p>
          <a:p>
            <a:pPr marL="285750" indent="-285750">
              <a:lnSpc>
                <a:spcPct val="200000"/>
              </a:lnSpc>
              <a:spcAft>
                <a:spcPts val="30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инициировать проект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согласовать, получить одобрение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привлечь участников и ресурсы</a:t>
            </a:r>
          </a:p>
          <a:p>
            <a:pPr marL="285750" indent="-285750">
              <a:lnSpc>
                <a:spcPct val="20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организовать мониторинг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получить экспертную оценку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подготовить публичные материалы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распространить информацию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13258" y="663252"/>
            <a:ext cx="4453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«кем» взаимодействовать и «как»</a:t>
            </a:r>
            <a:endParaRPr lang="ru-RU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13258" y="1044426"/>
            <a:ext cx="51255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 федеральном уровне – заявка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в Федеральный проектный офис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 региональном – заявка в орган в зависимости  от структуры управления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13258" y="2277231"/>
            <a:ext cx="5125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потенциальный функциональный заказчик   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67264" y="2785377"/>
            <a:ext cx="5125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довести информацию о проекте до «потенциальных инвесторов»   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заключить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соглашения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6882" y="3720446"/>
            <a:ext cx="5125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«встроить» проект в систему мониторинга  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включить в «госзаказ» на статистику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30629" y="2244755"/>
            <a:ext cx="9608175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0629" y="2785377"/>
            <a:ext cx="967179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30629" y="3708707"/>
            <a:ext cx="9608175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30629" y="4366777"/>
            <a:ext cx="966218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76882" y="4391521"/>
            <a:ext cx="5125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включить в план закупок  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определить «исполнителя»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получить результаты экспертизы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30629" y="5305973"/>
            <a:ext cx="967179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676882" y="5305973"/>
            <a:ext cx="5125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включить в план закупок  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определить «исполнителя»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получить публичные материалы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30629" y="6190058"/>
            <a:ext cx="9671799" cy="3924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613258" y="6229303"/>
            <a:ext cx="5125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разместить на сайте  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иной способ (презентация, рассылка, др.)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4" descr="Картинки по запросу бюджет икон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430" y="2843244"/>
            <a:ext cx="714409" cy="807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8" descr="Картинки по запросу бюджет иконк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546" y="2267990"/>
            <a:ext cx="508146" cy="50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056" y="4565368"/>
            <a:ext cx="575636" cy="57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50" descr="Картинки по запросу бюджет иконк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655" y="3789809"/>
            <a:ext cx="507603" cy="50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Картинки по запросу идея проекта иконка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533" y="1334279"/>
            <a:ext cx="617961" cy="617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0" descr="Похожее изображени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652" y="6190096"/>
            <a:ext cx="637842" cy="66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2" descr="Похожее изображени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056" y="5600730"/>
            <a:ext cx="589328" cy="58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655" y="504792"/>
            <a:ext cx="615087" cy="61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18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545215" y="6492875"/>
            <a:ext cx="2228850" cy="365125"/>
          </a:xfrm>
        </p:spPr>
        <p:txBody>
          <a:bodyPr/>
          <a:lstStyle/>
          <a:p>
            <a:fld id="{B70C4BAC-7E0C-41BC-92F6-0D356E8769BD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Главный вопрос - финансирование проектов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58" y="523219"/>
            <a:ext cx="1981951" cy="1724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лилиния 4"/>
          <p:cNvSpPr/>
          <p:nvPr/>
        </p:nvSpPr>
        <p:spPr>
          <a:xfrm>
            <a:off x="1193074" y="1071154"/>
            <a:ext cx="991917" cy="1132115"/>
          </a:xfrm>
          <a:custGeom>
            <a:avLst/>
            <a:gdLst>
              <a:gd name="connsiteX0" fmla="*/ 531223 w 991917"/>
              <a:gd name="connsiteY0" fmla="*/ 17417 h 1132115"/>
              <a:gd name="connsiteX1" fmla="*/ 487680 w 991917"/>
              <a:gd name="connsiteY1" fmla="*/ 43543 h 1132115"/>
              <a:gd name="connsiteX2" fmla="*/ 461555 w 991917"/>
              <a:gd name="connsiteY2" fmla="*/ 52252 h 1132115"/>
              <a:gd name="connsiteX3" fmla="*/ 409303 w 991917"/>
              <a:gd name="connsiteY3" fmla="*/ 95795 h 1132115"/>
              <a:gd name="connsiteX4" fmla="*/ 357052 w 991917"/>
              <a:gd name="connsiteY4" fmla="*/ 130629 h 1132115"/>
              <a:gd name="connsiteX5" fmla="*/ 339635 w 991917"/>
              <a:gd name="connsiteY5" fmla="*/ 156755 h 1132115"/>
              <a:gd name="connsiteX6" fmla="*/ 313509 w 991917"/>
              <a:gd name="connsiteY6" fmla="*/ 174172 h 1132115"/>
              <a:gd name="connsiteX7" fmla="*/ 296092 w 991917"/>
              <a:gd name="connsiteY7" fmla="*/ 209006 h 1132115"/>
              <a:gd name="connsiteX8" fmla="*/ 269966 w 991917"/>
              <a:gd name="connsiteY8" fmla="*/ 235132 h 1132115"/>
              <a:gd name="connsiteX9" fmla="*/ 252549 w 991917"/>
              <a:gd name="connsiteY9" fmla="*/ 261257 h 1132115"/>
              <a:gd name="connsiteX10" fmla="*/ 209006 w 991917"/>
              <a:gd name="connsiteY10" fmla="*/ 296092 h 1132115"/>
              <a:gd name="connsiteX11" fmla="*/ 174172 w 991917"/>
              <a:gd name="connsiteY11" fmla="*/ 339635 h 1132115"/>
              <a:gd name="connsiteX12" fmla="*/ 148046 w 991917"/>
              <a:gd name="connsiteY12" fmla="*/ 357052 h 1132115"/>
              <a:gd name="connsiteX13" fmla="*/ 95795 w 991917"/>
              <a:gd name="connsiteY13" fmla="*/ 435429 h 1132115"/>
              <a:gd name="connsiteX14" fmla="*/ 87086 w 991917"/>
              <a:gd name="connsiteY14" fmla="*/ 461555 h 1132115"/>
              <a:gd name="connsiteX15" fmla="*/ 52252 w 991917"/>
              <a:gd name="connsiteY15" fmla="*/ 513806 h 1132115"/>
              <a:gd name="connsiteX16" fmla="*/ 34835 w 991917"/>
              <a:gd name="connsiteY16" fmla="*/ 539932 h 1132115"/>
              <a:gd name="connsiteX17" fmla="*/ 17417 w 991917"/>
              <a:gd name="connsiteY17" fmla="*/ 653143 h 1132115"/>
              <a:gd name="connsiteX18" fmla="*/ 0 w 991917"/>
              <a:gd name="connsiteY18" fmla="*/ 714103 h 1132115"/>
              <a:gd name="connsiteX19" fmla="*/ 8709 w 991917"/>
              <a:gd name="connsiteY19" fmla="*/ 923109 h 1132115"/>
              <a:gd name="connsiteX20" fmla="*/ 17417 w 991917"/>
              <a:gd name="connsiteY20" fmla="*/ 957943 h 1132115"/>
              <a:gd name="connsiteX21" fmla="*/ 43543 w 991917"/>
              <a:gd name="connsiteY21" fmla="*/ 1018903 h 1132115"/>
              <a:gd name="connsiteX22" fmla="*/ 95795 w 991917"/>
              <a:gd name="connsiteY22" fmla="*/ 1062446 h 1132115"/>
              <a:gd name="connsiteX23" fmla="*/ 148046 w 991917"/>
              <a:gd name="connsiteY23" fmla="*/ 1105989 h 1132115"/>
              <a:gd name="connsiteX24" fmla="*/ 252549 w 991917"/>
              <a:gd name="connsiteY24" fmla="*/ 1132115 h 1132115"/>
              <a:gd name="connsiteX25" fmla="*/ 566057 w 991917"/>
              <a:gd name="connsiteY25" fmla="*/ 1123406 h 1132115"/>
              <a:gd name="connsiteX26" fmla="*/ 592183 w 991917"/>
              <a:gd name="connsiteY26" fmla="*/ 1114697 h 1132115"/>
              <a:gd name="connsiteX27" fmla="*/ 679269 w 991917"/>
              <a:gd name="connsiteY27" fmla="*/ 1088572 h 1132115"/>
              <a:gd name="connsiteX28" fmla="*/ 705395 w 991917"/>
              <a:gd name="connsiteY28" fmla="*/ 1079863 h 1132115"/>
              <a:gd name="connsiteX29" fmla="*/ 731520 w 991917"/>
              <a:gd name="connsiteY29" fmla="*/ 1053737 h 1132115"/>
              <a:gd name="connsiteX30" fmla="*/ 757646 w 991917"/>
              <a:gd name="connsiteY30" fmla="*/ 1036320 h 1132115"/>
              <a:gd name="connsiteX31" fmla="*/ 827315 w 991917"/>
              <a:gd name="connsiteY31" fmla="*/ 984069 h 1132115"/>
              <a:gd name="connsiteX32" fmla="*/ 844732 w 991917"/>
              <a:gd name="connsiteY32" fmla="*/ 957943 h 1132115"/>
              <a:gd name="connsiteX33" fmla="*/ 870857 w 991917"/>
              <a:gd name="connsiteY33" fmla="*/ 931817 h 1132115"/>
              <a:gd name="connsiteX34" fmla="*/ 879566 w 991917"/>
              <a:gd name="connsiteY34" fmla="*/ 905692 h 1132115"/>
              <a:gd name="connsiteX35" fmla="*/ 896983 w 991917"/>
              <a:gd name="connsiteY35" fmla="*/ 870857 h 1132115"/>
              <a:gd name="connsiteX36" fmla="*/ 923109 w 991917"/>
              <a:gd name="connsiteY36" fmla="*/ 818606 h 1132115"/>
              <a:gd name="connsiteX37" fmla="*/ 949235 w 991917"/>
              <a:gd name="connsiteY37" fmla="*/ 740229 h 1132115"/>
              <a:gd name="connsiteX38" fmla="*/ 966652 w 991917"/>
              <a:gd name="connsiteY38" fmla="*/ 714103 h 1132115"/>
              <a:gd name="connsiteX39" fmla="*/ 975360 w 991917"/>
              <a:gd name="connsiteY39" fmla="*/ 322217 h 1132115"/>
              <a:gd name="connsiteX40" fmla="*/ 923109 w 991917"/>
              <a:gd name="connsiteY40" fmla="*/ 243840 h 1132115"/>
              <a:gd name="connsiteX41" fmla="*/ 896983 w 991917"/>
              <a:gd name="connsiteY41" fmla="*/ 200297 h 1132115"/>
              <a:gd name="connsiteX42" fmla="*/ 853440 w 991917"/>
              <a:gd name="connsiteY42" fmla="*/ 148046 h 1132115"/>
              <a:gd name="connsiteX43" fmla="*/ 827315 w 991917"/>
              <a:gd name="connsiteY43" fmla="*/ 130629 h 1132115"/>
              <a:gd name="connsiteX44" fmla="*/ 809897 w 991917"/>
              <a:gd name="connsiteY44" fmla="*/ 113212 h 1132115"/>
              <a:gd name="connsiteX45" fmla="*/ 783772 w 991917"/>
              <a:gd name="connsiteY45" fmla="*/ 95795 h 1132115"/>
              <a:gd name="connsiteX46" fmla="*/ 705395 w 991917"/>
              <a:gd name="connsiteY46" fmla="*/ 34835 h 1132115"/>
              <a:gd name="connsiteX47" fmla="*/ 653143 w 991917"/>
              <a:gd name="connsiteY47" fmla="*/ 17417 h 1132115"/>
              <a:gd name="connsiteX48" fmla="*/ 557349 w 991917"/>
              <a:gd name="connsiteY48" fmla="*/ 0 h 1132115"/>
              <a:gd name="connsiteX49" fmla="*/ 531223 w 991917"/>
              <a:gd name="connsiteY49" fmla="*/ 8709 h 1132115"/>
              <a:gd name="connsiteX50" fmla="*/ 531223 w 991917"/>
              <a:gd name="connsiteY50" fmla="*/ 17417 h 1132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991917" h="1132115">
                <a:moveTo>
                  <a:pt x="531223" y="17417"/>
                </a:moveTo>
                <a:cubicBezTo>
                  <a:pt x="523966" y="23223"/>
                  <a:pt x="502819" y="35973"/>
                  <a:pt x="487680" y="43543"/>
                </a:cubicBezTo>
                <a:cubicBezTo>
                  <a:pt x="479470" y="47648"/>
                  <a:pt x="469765" y="48147"/>
                  <a:pt x="461555" y="52252"/>
                </a:cubicBezTo>
                <a:cubicBezTo>
                  <a:pt x="424209" y="70925"/>
                  <a:pt x="443974" y="68828"/>
                  <a:pt x="409303" y="95795"/>
                </a:cubicBezTo>
                <a:cubicBezTo>
                  <a:pt x="392780" y="108646"/>
                  <a:pt x="357052" y="130629"/>
                  <a:pt x="357052" y="130629"/>
                </a:cubicBezTo>
                <a:cubicBezTo>
                  <a:pt x="351246" y="139338"/>
                  <a:pt x="347036" y="149354"/>
                  <a:pt x="339635" y="156755"/>
                </a:cubicBezTo>
                <a:cubicBezTo>
                  <a:pt x="332234" y="164156"/>
                  <a:pt x="320210" y="166131"/>
                  <a:pt x="313509" y="174172"/>
                </a:cubicBezTo>
                <a:cubicBezTo>
                  <a:pt x="305198" y="184145"/>
                  <a:pt x="303638" y="198442"/>
                  <a:pt x="296092" y="209006"/>
                </a:cubicBezTo>
                <a:cubicBezTo>
                  <a:pt x="288934" y="219028"/>
                  <a:pt x="277851" y="225671"/>
                  <a:pt x="269966" y="235132"/>
                </a:cubicBezTo>
                <a:cubicBezTo>
                  <a:pt x="263266" y="243172"/>
                  <a:pt x="259087" y="253084"/>
                  <a:pt x="252549" y="261257"/>
                </a:cubicBezTo>
                <a:cubicBezTo>
                  <a:pt x="238365" y="278987"/>
                  <a:pt x="228408" y="283157"/>
                  <a:pt x="209006" y="296092"/>
                </a:cubicBezTo>
                <a:cubicBezTo>
                  <a:pt x="196076" y="315487"/>
                  <a:pt x="191897" y="325455"/>
                  <a:pt x="174172" y="339635"/>
                </a:cubicBezTo>
                <a:cubicBezTo>
                  <a:pt x="165999" y="346173"/>
                  <a:pt x="156755" y="351246"/>
                  <a:pt x="148046" y="357052"/>
                </a:cubicBezTo>
                <a:lnTo>
                  <a:pt x="95795" y="435429"/>
                </a:lnTo>
                <a:cubicBezTo>
                  <a:pt x="90703" y="443067"/>
                  <a:pt x="91544" y="453530"/>
                  <a:pt x="87086" y="461555"/>
                </a:cubicBezTo>
                <a:cubicBezTo>
                  <a:pt x="76920" y="479853"/>
                  <a:pt x="63863" y="496389"/>
                  <a:pt x="52252" y="513806"/>
                </a:cubicBezTo>
                <a:lnTo>
                  <a:pt x="34835" y="539932"/>
                </a:lnTo>
                <a:cubicBezTo>
                  <a:pt x="15184" y="618530"/>
                  <a:pt x="37476" y="522762"/>
                  <a:pt x="17417" y="653143"/>
                </a:cubicBezTo>
                <a:cubicBezTo>
                  <a:pt x="14292" y="673456"/>
                  <a:pt x="6504" y="694591"/>
                  <a:pt x="0" y="714103"/>
                </a:cubicBezTo>
                <a:cubicBezTo>
                  <a:pt x="2903" y="783772"/>
                  <a:pt x="3741" y="853557"/>
                  <a:pt x="8709" y="923109"/>
                </a:cubicBezTo>
                <a:cubicBezTo>
                  <a:pt x="9562" y="935047"/>
                  <a:pt x="14129" y="946435"/>
                  <a:pt x="17417" y="957943"/>
                </a:cubicBezTo>
                <a:cubicBezTo>
                  <a:pt x="22831" y="976893"/>
                  <a:pt x="32486" y="1003423"/>
                  <a:pt x="43543" y="1018903"/>
                </a:cubicBezTo>
                <a:cubicBezTo>
                  <a:pt x="65994" y="1050334"/>
                  <a:pt x="68834" y="1039978"/>
                  <a:pt x="95795" y="1062446"/>
                </a:cubicBezTo>
                <a:cubicBezTo>
                  <a:pt x="119236" y="1081980"/>
                  <a:pt x="120243" y="1093632"/>
                  <a:pt x="148046" y="1105989"/>
                </a:cubicBezTo>
                <a:cubicBezTo>
                  <a:pt x="189447" y="1124389"/>
                  <a:pt x="208734" y="1124812"/>
                  <a:pt x="252549" y="1132115"/>
                </a:cubicBezTo>
                <a:cubicBezTo>
                  <a:pt x="357052" y="1129212"/>
                  <a:pt x="461651" y="1128760"/>
                  <a:pt x="566057" y="1123406"/>
                </a:cubicBezTo>
                <a:cubicBezTo>
                  <a:pt x="575225" y="1122936"/>
                  <a:pt x="583356" y="1117219"/>
                  <a:pt x="592183" y="1114697"/>
                </a:cubicBezTo>
                <a:cubicBezTo>
                  <a:pt x="684318" y="1088373"/>
                  <a:pt x="555087" y="1129966"/>
                  <a:pt x="679269" y="1088572"/>
                </a:cubicBezTo>
                <a:lnTo>
                  <a:pt x="705395" y="1079863"/>
                </a:lnTo>
                <a:cubicBezTo>
                  <a:pt x="714103" y="1071154"/>
                  <a:pt x="722059" y="1061621"/>
                  <a:pt x="731520" y="1053737"/>
                </a:cubicBezTo>
                <a:cubicBezTo>
                  <a:pt x="739561" y="1047036"/>
                  <a:pt x="749769" y="1043212"/>
                  <a:pt x="757646" y="1036320"/>
                </a:cubicBezTo>
                <a:cubicBezTo>
                  <a:pt x="819226" y="982437"/>
                  <a:pt x="776552" y="1000989"/>
                  <a:pt x="827315" y="984069"/>
                </a:cubicBezTo>
                <a:cubicBezTo>
                  <a:pt x="833121" y="975360"/>
                  <a:pt x="838032" y="965984"/>
                  <a:pt x="844732" y="957943"/>
                </a:cubicBezTo>
                <a:cubicBezTo>
                  <a:pt x="852616" y="948482"/>
                  <a:pt x="864025" y="942064"/>
                  <a:pt x="870857" y="931817"/>
                </a:cubicBezTo>
                <a:cubicBezTo>
                  <a:pt x="875949" y="924179"/>
                  <a:pt x="875950" y="914129"/>
                  <a:pt x="879566" y="905692"/>
                </a:cubicBezTo>
                <a:cubicBezTo>
                  <a:pt x="884680" y="893760"/>
                  <a:pt x="891869" y="882789"/>
                  <a:pt x="896983" y="870857"/>
                </a:cubicBezTo>
                <a:cubicBezTo>
                  <a:pt x="918615" y="820383"/>
                  <a:pt x="889640" y="868811"/>
                  <a:pt x="923109" y="818606"/>
                </a:cubicBezTo>
                <a:lnTo>
                  <a:pt x="949235" y="740229"/>
                </a:lnTo>
                <a:cubicBezTo>
                  <a:pt x="952545" y="730300"/>
                  <a:pt x="960846" y="722812"/>
                  <a:pt x="966652" y="714103"/>
                </a:cubicBezTo>
                <a:cubicBezTo>
                  <a:pt x="993245" y="554543"/>
                  <a:pt x="1002994" y="537764"/>
                  <a:pt x="975360" y="322217"/>
                </a:cubicBezTo>
                <a:cubicBezTo>
                  <a:pt x="969919" y="279777"/>
                  <a:pt x="934538" y="278123"/>
                  <a:pt x="923109" y="243840"/>
                </a:cubicBezTo>
                <a:cubicBezTo>
                  <a:pt x="907985" y="198472"/>
                  <a:pt x="924306" y="234451"/>
                  <a:pt x="896983" y="200297"/>
                </a:cubicBezTo>
                <a:cubicBezTo>
                  <a:pt x="869583" y="166047"/>
                  <a:pt x="890674" y="179075"/>
                  <a:pt x="853440" y="148046"/>
                </a:cubicBezTo>
                <a:cubicBezTo>
                  <a:pt x="845400" y="141346"/>
                  <a:pt x="835488" y="137167"/>
                  <a:pt x="827315" y="130629"/>
                </a:cubicBezTo>
                <a:cubicBezTo>
                  <a:pt x="820904" y="125500"/>
                  <a:pt x="816308" y="118341"/>
                  <a:pt x="809897" y="113212"/>
                </a:cubicBezTo>
                <a:cubicBezTo>
                  <a:pt x="801724" y="106674"/>
                  <a:pt x="791812" y="102495"/>
                  <a:pt x="783772" y="95795"/>
                </a:cubicBezTo>
                <a:cubicBezTo>
                  <a:pt x="753716" y="70748"/>
                  <a:pt x="749415" y="49509"/>
                  <a:pt x="705395" y="34835"/>
                </a:cubicBezTo>
                <a:cubicBezTo>
                  <a:pt x="687978" y="29029"/>
                  <a:pt x="671253" y="20435"/>
                  <a:pt x="653143" y="17417"/>
                </a:cubicBezTo>
                <a:cubicBezTo>
                  <a:pt x="586292" y="6276"/>
                  <a:pt x="618206" y="12172"/>
                  <a:pt x="557349" y="0"/>
                </a:cubicBezTo>
                <a:cubicBezTo>
                  <a:pt x="548640" y="2903"/>
                  <a:pt x="537714" y="2218"/>
                  <a:pt x="531223" y="8709"/>
                </a:cubicBezTo>
                <a:cubicBezTo>
                  <a:pt x="524732" y="15200"/>
                  <a:pt x="538480" y="11611"/>
                  <a:pt x="531223" y="17417"/>
                </a:cubicBezTo>
                <a:close/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420982" y="748937"/>
            <a:ext cx="59654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Финансовые ресурсы необходимы для </a:t>
            </a:r>
            <a:r>
              <a:rPr lang="ru-RU" sz="16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любого проекта </a:t>
            </a:r>
            <a:endParaRPr lang="ru-RU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Загнутый угол 6"/>
          <p:cNvSpPr/>
          <p:nvPr/>
        </p:nvSpPr>
        <p:spPr>
          <a:xfrm>
            <a:off x="3013166" y="1489165"/>
            <a:ext cx="1724297" cy="574765"/>
          </a:xfrm>
          <a:prstGeom prst="foldedCorner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Инвестиционный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(капвложения)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нутый угол 10"/>
          <p:cNvSpPr/>
          <p:nvPr/>
        </p:nvSpPr>
        <p:spPr>
          <a:xfrm>
            <a:off x="5742179" y="1489164"/>
            <a:ext cx="1912655" cy="574765"/>
          </a:xfrm>
          <a:prstGeom prst="foldedCorner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инвестиционный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Прямая со стрелкой 8"/>
          <p:cNvCxnSpPr>
            <a:endCxn id="7" idx="0"/>
          </p:cNvCxnSpPr>
          <p:nvPr/>
        </p:nvCxnSpPr>
        <p:spPr>
          <a:xfrm flipH="1">
            <a:off x="3875315" y="1010194"/>
            <a:ext cx="3339045" cy="4789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11" idx="0"/>
          </p:cNvCxnSpPr>
          <p:nvPr/>
        </p:nvCxnSpPr>
        <p:spPr>
          <a:xfrm flipH="1">
            <a:off x="6698507" y="1010194"/>
            <a:ext cx="515853" cy="4789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Багетная рамка 13"/>
          <p:cNvSpPr/>
          <p:nvPr/>
        </p:nvSpPr>
        <p:spPr>
          <a:xfrm>
            <a:off x="1906105" y="2769318"/>
            <a:ext cx="1863635" cy="696685"/>
          </a:xfrm>
          <a:prstGeom prst="bevel">
            <a:avLst/>
          </a:prstGeom>
          <a:solidFill>
            <a:schemeClr val="bg1">
              <a:lumMod val="7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Собственные средства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Багетная рамка 17"/>
          <p:cNvSpPr/>
          <p:nvPr/>
        </p:nvSpPr>
        <p:spPr>
          <a:xfrm>
            <a:off x="4347572" y="2769320"/>
            <a:ext cx="2000977" cy="696685"/>
          </a:xfrm>
          <a:prstGeom prst="bevel">
            <a:avLst/>
          </a:prstGeom>
          <a:solidFill>
            <a:schemeClr val="bg1">
              <a:lumMod val="7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Собственные средства 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Багетная рамка 18"/>
          <p:cNvSpPr/>
          <p:nvPr/>
        </p:nvSpPr>
        <p:spPr>
          <a:xfrm>
            <a:off x="4347572" y="3466005"/>
            <a:ext cx="2000977" cy="696685"/>
          </a:xfrm>
          <a:prstGeom prst="bevel">
            <a:avLst/>
          </a:prstGeom>
          <a:solidFill>
            <a:schemeClr val="bg1">
              <a:lumMod val="7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Привлеченные средства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Багетная рамка 19"/>
          <p:cNvSpPr/>
          <p:nvPr/>
        </p:nvSpPr>
        <p:spPr>
          <a:xfrm>
            <a:off x="7101838" y="3466006"/>
            <a:ext cx="2094413" cy="696685"/>
          </a:xfrm>
          <a:prstGeom prst="bevel">
            <a:avLst/>
          </a:prstGeom>
          <a:solidFill>
            <a:schemeClr val="bg1">
              <a:lumMod val="7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Привлеченные средства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Багетная рамка 20"/>
          <p:cNvSpPr/>
          <p:nvPr/>
        </p:nvSpPr>
        <p:spPr>
          <a:xfrm>
            <a:off x="7101839" y="2769321"/>
            <a:ext cx="2094412" cy="696685"/>
          </a:xfrm>
          <a:prstGeom prst="bevel">
            <a:avLst/>
          </a:prstGeom>
          <a:solidFill>
            <a:schemeClr val="bg1">
              <a:lumMod val="75000"/>
            </a:schemeClr>
          </a:solidFill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Гарантии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Льготы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Соединительная линия уступом 15"/>
          <p:cNvCxnSpPr>
            <a:stCxn id="7" idx="2"/>
          </p:cNvCxnSpPr>
          <p:nvPr/>
        </p:nvCxnSpPr>
        <p:spPr>
          <a:xfrm rot="16200000" flipH="1">
            <a:off x="5273040" y="666204"/>
            <a:ext cx="12700" cy="2795451"/>
          </a:xfrm>
          <a:prstGeom prst="bentConnector4">
            <a:avLst>
              <a:gd name="adj1" fmla="val 1902874"/>
              <a:gd name="adj2" fmla="val 10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Блок-схема: узел 22"/>
          <p:cNvSpPr/>
          <p:nvPr/>
        </p:nvSpPr>
        <p:spPr>
          <a:xfrm>
            <a:off x="1994051" y="3091521"/>
            <a:ext cx="252116" cy="278681"/>
          </a:xfrm>
          <a:prstGeom prst="flowChartConnec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Блок-схема: узел 27"/>
          <p:cNvSpPr/>
          <p:nvPr/>
        </p:nvSpPr>
        <p:spPr>
          <a:xfrm>
            <a:off x="4485347" y="3100236"/>
            <a:ext cx="252116" cy="278681"/>
          </a:xfrm>
          <a:prstGeom prst="flowChartConnec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9" name="Блок-схема: узел 28"/>
          <p:cNvSpPr/>
          <p:nvPr/>
        </p:nvSpPr>
        <p:spPr>
          <a:xfrm>
            <a:off x="7214360" y="3021861"/>
            <a:ext cx="252116" cy="278681"/>
          </a:xfrm>
          <a:prstGeom prst="flowChartConnector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2048" name="Соединительная линия уступом 2047"/>
          <p:cNvCxnSpPr>
            <a:endCxn id="14" idx="6"/>
          </p:cNvCxnSpPr>
          <p:nvPr/>
        </p:nvCxnSpPr>
        <p:spPr>
          <a:xfrm rot="10800000" flipV="1">
            <a:off x="2837924" y="2516766"/>
            <a:ext cx="2378511" cy="25255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5" name="Соединительная линия уступом 2054"/>
          <p:cNvCxnSpPr>
            <a:endCxn id="21" idx="6"/>
          </p:cNvCxnSpPr>
          <p:nvPr/>
        </p:nvCxnSpPr>
        <p:spPr>
          <a:xfrm>
            <a:off x="5216435" y="2516766"/>
            <a:ext cx="2932610" cy="25255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7" name="Прямая соединительная линия 2056"/>
          <p:cNvCxnSpPr>
            <a:endCxn id="18" idx="6"/>
          </p:cNvCxnSpPr>
          <p:nvPr/>
        </p:nvCxnSpPr>
        <p:spPr>
          <a:xfrm>
            <a:off x="5348061" y="2316480"/>
            <a:ext cx="0" cy="4528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0" name="TextBox 2059"/>
          <p:cNvSpPr txBox="1"/>
          <p:nvPr/>
        </p:nvSpPr>
        <p:spPr>
          <a:xfrm>
            <a:off x="436337" y="5329645"/>
            <a:ext cx="7253332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Принимаем решение с учетом: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требований законодательства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финансового моделирования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оценки эффективности возможных моделей финансирования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1" name="Блок-схема: процесс 2060"/>
          <p:cNvSpPr/>
          <p:nvPr/>
        </p:nvSpPr>
        <p:spPr>
          <a:xfrm>
            <a:off x="6063778" y="4981299"/>
            <a:ext cx="1269456" cy="383177"/>
          </a:xfrm>
          <a:prstGeom prst="flowChartProcess">
            <a:avLst/>
          </a:prstGeom>
          <a:solidFill>
            <a:schemeClr val="bg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Займы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6063778" y="4598122"/>
            <a:ext cx="1269456" cy="383177"/>
          </a:xfrm>
          <a:prstGeom prst="flowChartProcess">
            <a:avLst/>
          </a:prstGeom>
          <a:solidFill>
            <a:schemeClr val="bg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Других участников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63" name="Соединительная линия уступом 2062"/>
          <p:cNvCxnSpPr>
            <a:stCxn id="19" idx="2"/>
          </p:cNvCxnSpPr>
          <p:nvPr/>
        </p:nvCxnSpPr>
        <p:spPr>
          <a:xfrm rot="16200000" flipH="1">
            <a:off x="5370330" y="4140421"/>
            <a:ext cx="818608" cy="86314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5" name="Соединительная линия уступом 2064"/>
          <p:cNvCxnSpPr>
            <a:stCxn id="20" idx="2"/>
          </p:cNvCxnSpPr>
          <p:nvPr/>
        </p:nvCxnSpPr>
        <p:spPr>
          <a:xfrm rot="5400000">
            <a:off x="7331835" y="4164091"/>
            <a:ext cx="818611" cy="815810"/>
          </a:xfrm>
          <a:prstGeom prst="bentConnector3">
            <a:avLst>
              <a:gd name="adj1" fmla="val 9893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 descr="Картинки по запросу бюджетный кодекс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19" y="5415635"/>
            <a:ext cx="737536" cy="543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04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545215" y="6492875"/>
            <a:ext cx="2228850" cy="365125"/>
          </a:xfrm>
        </p:spPr>
        <p:txBody>
          <a:bodyPr/>
          <a:lstStyle/>
          <a:p>
            <a:fld id="{B70C4BAC-7E0C-41BC-92F6-0D356E8769BD}" type="slidenum">
              <a:rPr lang="ru-RU" smtClean="0"/>
              <a:pPr/>
              <a:t>19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Варианты реализации проектов = разные модели   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1219744" y="543405"/>
            <a:ext cx="8081010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2200" dirty="0" smtClean="0">
                <a:solidFill>
                  <a:srgbClr val="C00000"/>
                </a:solidFill>
                <a:latin typeface="Arial" charset="0"/>
              </a:rPr>
              <a:t> при всех вариантах проекты направлены на реализацию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2200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altLang="ru-RU" sz="2200" dirty="0" smtClean="0">
                <a:solidFill>
                  <a:srgbClr val="C00000"/>
                </a:solidFill>
                <a:latin typeface="Arial" charset="0"/>
              </a:rPr>
              <a:t>    стратегических целей </a:t>
            </a:r>
            <a:r>
              <a:rPr lang="ru-RU" altLang="ru-RU" sz="2200" dirty="0">
                <a:solidFill>
                  <a:srgbClr val="C00000"/>
                </a:solidFill>
                <a:latin typeface="Arial" charset="0"/>
              </a:rPr>
              <a:t>и </a:t>
            </a:r>
            <a:r>
              <a:rPr lang="ru-RU" altLang="ru-RU" sz="2200" dirty="0" smtClean="0">
                <a:solidFill>
                  <a:srgbClr val="C00000"/>
                </a:solidFill>
                <a:latin typeface="Arial" charset="0"/>
              </a:rPr>
              <a:t>задач </a:t>
            </a:r>
            <a:endParaRPr lang="ru-RU" altLang="ru-RU" sz="2200" dirty="0">
              <a:solidFill>
                <a:srgbClr val="C00000"/>
              </a:solidFill>
              <a:latin typeface="Arial" charset="0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2200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altLang="ru-RU" sz="2200" dirty="0" smtClean="0">
                <a:latin typeface="Arial" charset="0"/>
              </a:rPr>
              <a:t>ресурсы: </a:t>
            </a:r>
            <a:r>
              <a:rPr lang="ru-RU" altLang="ru-RU" sz="2200" dirty="0" smtClean="0">
                <a:solidFill>
                  <a:srgbClr val="C00000"/>
                </a:solidFill>
                <a:latin typeface="Arial" charset="0"/>
              </a:rPr>
              <a:t>бюджетные и/или внебюджетные, др. условия</a:t>
            </a:r>
            <a:endParaRPr lang="ru-RU" altLang="ru-RU" sz="2200" i="1" dirty="0">
              <a:solidFill>
                <a:srgbClr val="C00000"/>
              </a:solidFill>
              <a:latin typeface="Arial" charset="0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altLang="ru-RU" sz="2200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altLang="ru-RU" sz="2200" dirty="0" smtClean="0">
                <a:latin typeface="Arial" charset="0"/>
              </a:rPr>
              <a:t>в составе программ либо отдельно</a:t>
            </a:r>
            <a:endParaRPr lang="ru-RU" altLang="ru-RU" sz="2200" b="1" dirty="0">
              <a:solidFill>
                <a:srgbClr val="C00000"/>
              </a:solidFill>
              <a:latin typeface="Arial" charset="0"/>
            </a:endParaRPr>
          </a:p>
          <a:p>
            <a:pPr marL="342900" indent="-342900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2200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altLang="ru-RU" sz="2200" dirty="0" smtClean="0">
                <a:latin typeface="Arial" charset="0"/>
              </a:rPr>
              <a:t>в зависимости от условий реализации –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2200" dirty="0">
                <a:latin typeface="Arial" charset="0"/>
              </a:rPr>
              <a:t> </a:t>
            </a:r>
            <a:r>
              <a:rPr lang="ru-RU" altLang="ru-RU" sz="2200" dirty="0" smtClean="0">
                <a:latin typeface="Arial" charset="0"/>
              </a:rPr>
              <a:t>    варианты  документирования обязательств 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ru-RU" altLang="ru-RU" sz="2200" dirty="0">
                <a:latin typeface="Arial" charset="0"/>
              </a:rPr>
              <a:t> </a:t>
            </a:r>
            <a:r>
              <a:rPr lang="ru-RU" altLang="ru-RU" sz="2200" dirty="0" smtClean="0">
                <a:latin typeface="Arial" charset="0"/>
              </a:rPr>
              <a:t>    участников  проекта</a:t>
            </a:r>
            <a:endParaRPr lang="ru-RU" altLang="ru-RU" sz="2200" dirty="0">
              <a:latin typeface="Arial" charset="0"/>
            </a:endParaRPr>
          </a:p>
        </p:txBody>
      </p:sp>
      <p:sp>
        <p:nvSpPr>
          <p:cNvPr id="11" name="Нашивка 10"/>
          <p:cNvSpPr/>
          <p:nvPr/>
        </p:nvSpPr>
        <p:spPr>
          <a:xfrm rot="16200000" flipH="1">
            <a:off x="-947363" y="1717461"/>
            <a:ext cx="3123181" cy="983528"/>
          </a:xfrm>
          <a:prstGeom prst="chevron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Зависят от источников финансирования  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2463" y="3857897"/>
            <a:ext cx="2299063" cy="1132114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Средства бюджета «одного» уровня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50826" y="3884023"/>
            <a:ext cx="2402172" cy="110598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Средства бюджетов «разных» уровней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150270" y="3897086"/>
            <a:ext cx="1976847" cy="110598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Средства бюджета +</a:t>
            </a:r>
          </a:p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внебюджетные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96304" y="3901439"/>
            <a:ext cx="2655571" cy="110598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Предоставление льгот, преференций,</a:t>
            </a:r>
          </a:p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р. условия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Загнутый угол 14"/>
          <p:cNvSpPr/>
          <p:nvPr/>
        </p:nvSpPr>
        <p:spPr>
          <a:xfrm>
            <a:off x="146548" y="5120640"/>
            <a:ext cx="2274977" cy="914400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программы, АИП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</a:t>
            </a:r>
            <a:endParaRPr lang="ru-RU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Загнутый угол 15"/>
          <p:cNvSpPr/>
          <p:nvPr/>
        </p:nvSpPr>
        <p:spPr>
          <a:xfrm>
            <a:off x="2550826" y="5120639"/>
            <a:ext cx="2538484" cy="1227909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соглашения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программы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консолидированный бюджет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Загнутый угол 16"/>
          <p:cNvSpPr/>
          <p:nvPr/>
        </p:nvSpPr>
        <p:spPr>
          <a:xfrm>
            <a:off x="5150270" y="5120636"/>
            <a:ext cx="2008719" cy="1227909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соглашения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программы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 +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Загнутый угол 17"/>
          <p:cNvSpPr/>
          <p:nvPr/>
        </p:nvSpPr>
        <p:spPr>
          <a:xfrm>
            <a:off x="7382995" y="5120637"/>
            <a:ext cx="2085638" cy="1227909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НПА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соглашения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8425814" y="1689462"/>
            <a:ext cx="0" cy="2211977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330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89677" cy="1117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8754" y="1117258"/>
            <a:ext cx="961724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Необходимость и экономическая эффективность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применения проектного управления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Нормативные правовые акты по проектному управлению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Организация проектных офисов, варианты структуры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Функции участников проектного управления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Технология формирования проектной команды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Оплата труда участников проектов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подготовка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Связь программ и проектов 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Создание системы разработки и реализации инвестиционных проектов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Модернизация коммунальной инфраструктуры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19497" y="0"/>
            <a:ext cx="8486503" cy="5232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Рассмотрим  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88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F87A-220D-4834-9E04-62957C8F00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0214" y="0"/>
            <a:ext cx="8725786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правовые акты</a:t>
            </a:r>
            <a:endParaRPr lang="ru-RU" sz="2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6" descr="ÐÐ°ÑÑÐ¸Ð½ÐºÐ¸ Ð¿Ð¾ Ð·Ð°Ð¿ÑÐ¾ÑÑ Ð½ÐµÑ Ð¸Ð½ÑÑÑÑÐºÑÐ¸Ð¹ Ð¸ÐºÐ¾Ð½Ðº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08" y="-1"/>
            <a:ext cx="850681" cy="85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9685" y="523220"/>
            <a:ext cx="9148272" cy="588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Приоритеты развития – «темы» для проектирования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Порядок бюджетного планирования с применением проектов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Структура и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Уполномоченные органы управления проектами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Порядок формирования программ с учетом проектов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Порядок ведения реестра проектов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Порядок мониторинга и оценки эффективности проектов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Контроль и приемка результатов проектов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Финансовое моделирование проектов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Календарные планы проектов и контрольные точки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ИС и сервисы проектного управления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Порядок – стимулирующие выплаты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12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906000" cy="5232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Организационная структура ПМ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052" y="1243072"/>
            <a:ext cx="1390651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0460" y="842963"/>
            <a:ext cx="71568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Особенность ПМ – разовая деятельность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235" y="2633724"/>
            <a:ext cx="90256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Деятельность ОМСУ – законодательные требования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720460" y="3514725"/>
            <a:ext cx="7958137" cy="5715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4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81152"/>
            <a:ext cx="870697" cy="87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70697" y="3781111"/>
            <a:ext cx="9219319" cy="27630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Принципы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достаточной необходимости</a:t>
            </a:r>
            <a:endParaRPr lang="ru-RU" sz="24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бюджетной эффективности</a:t>
            </a:r>
            <a:endParaRPr lang="ru-RU" sz="24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ориентированности на «потребителя» деятельности ОМСУ </a:t>
            </a:r>
            <a:endParaRPr lang="ru-RU" sz="24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извлечения «пользы» из локальных условий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4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" y="0"/>
            <a:ext cx="9906001" cy="49244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рекомендует Минэкономразвития (26р-АУ 14.04.2014)</a:t>
            </a:r>
            <a:endParaRPr lang="ru-RU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49486" y="574407"/>
            <a:ext cx="1591492" cy="46078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ПРОЕКТЫ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14697" y="1292119"/>
            <a:ext cx="1952897" cy="46078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ПРИОРИТЕТНЫЕ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049486" y="1292120"/>
            <a:ext cx="1591492" cy="46078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ВНУТРЕННИЕ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53200" y="1292121"/>
            <a:ext cx="1591492" cy="46078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ВНЕШНИЕ</a:t>
            </a:r>
            <a:endParaRPr lang="ru-RU" b="1" dirty="0"/>
          </a:p>
        </p:txBody>
      </p:sp>
      <p:cxnSp>
        <p:nvCxnSpPr>
          <p:cNvPr id="8" name="Соединительная линия уступом 7"/>
          <p:cNvCxnSpPr>
            <a:stCxn id="4" idx="2"/>
            <a:endCxn id="5" idx="0"/>
          </p:cNvCxnSpPr>
          <p:nvPr/>
        </p:nvCxnSpPr>
        <p:spPr>
          <a:xfrm rot="5400000">
            <a:off x="3339728" y="-213386"/>
            <a:ext cx="256923" cy="275408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Соединительная линия уступом 9"/>
          <p:cNvCxnSpPr>
            <a:endCxn id="7" idx="0"/>
          </p:cNvCxnSpPr>
          <p:nvPr/>
        </p:nvCxnSpPr>
        <p:spPr>
          <a:xfrm>
            <a:off x="4845232" y="1163657"/>
            <a:ext cx="2503714" cy="12846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6" idx="0"/>
          </p:cNvCxnSpPr>
          <p:nvPr/>
        </p:nvCxnSpPr>
        <p:spPr>
          <a:xfrm>
            <a:off x="4845232" y="1163657"/>
            <a:ext cx="0" cy="128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1987731" y="2320476"/>
            <a:ext cx="2754086" cy="46078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СТРУКТУРА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096589" y="3003353"/>
            <a:ext cx="2536371" cy="76745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ПРОЕКТНЫЙ </a:t>
            </a:r>
          </a:p>
          <a:p>
            <a:pPr algn="ctr"/>
            <a:r>
              <a:rPr lang="ru-RU" b="1" dirty="0" smtClean="0"/>
              <a:t>КОМИТЕТ</a:t>
            </a:r>
            <a:endParaRPr lang="ru-RU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096589" y="3971108"/>
            <a:ext cx="2536371" cy="76745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ПРОЕКТНЫЙ </a:t>
            </a:r>
          </a:p>
          <a:p>
            <a:pPr algn="ctr"/>
            <a:r>
              <a:rPr lang="ru-RU" b="1" dirty="0" smtClean="0"/>
              <a:t>ОФИС</a:t>
            </a:r>
            <a:endParaRPr lang="ru-RU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091144" y="5066240"/>
            <a:ext cx="2536371" cy="76745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Функциональные ПРОЕКТНЫЕ </a:t>
            </a:r>
          </a:p>
          <a:p>
            <a:pPr algn="ctr"/>
            <a:r>
              <a:rPr lang="ru-RU" b="1" dirty="0" smtClean="0"/>
              <a:t>ОФИСЫ</a:t>
            </a:r>
            <a:endParaRPr lang="ru-RU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091145" y="5993763"/>
            <a:ext cx="2536371" cy="76745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ПРОЕКТНЫЕ </a:t>
            </a:r>
          </a:p>
          <a:p>
            <a:pPr algn="ctr"/>
            <a:r>
              <a:rPr lang="ru-RU" b="1" dirty="0" smtClean="0"/>
              <a:t>ОФИСЫ</a:t>
            </a:r>
          </a:p>
          <a:p>
            <a:pPr algn="ctr"/>
            <a:r>
              <a:rPr lang="ru-RU" b="1" dirty="0" smtClean="0"/>
              <a:t>ПРОЕКТОВ</a:t>
            </a:r>
            <a:endParaRPr lang="ru-RU" b="1" dirty="0"/>
          </a:p>
        </p:txBody>
      </p:sp>
      <p:cxnSp>
        <p:nvCxnSpPr>
          <p:cNvPr id="20" name="Соединительная линия уступом 19"/>
          <p:cNvCxnSpPr>
            <a:stCxn id="14" idx="1"/>
            <a:endCxn id="15" idx="1"/>
          </p:cNvCxnSpPr>
          <p:nvPr/>
        </p:nvCxnSpPr>
        <p:spPr>
          <a:xfrm rot="10800000" flipH="1" flipV="1">
            <a:off x="1987731" y="2550870"/>
            <a:ext cx="108858" cy="836211"/>
          </a:xfrm>
          <a:prstGeom prst="bentConnector3">
            <a:avLst>
              <a:gd name="adj1" fmla="val -209998"/>
            </a:avLst>
          </a:prstGeom>
          <a:ln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21"/>
          <p:cNvCxnSpPr>
            <a:endCxn id="16" idx="1"/>
          </p:cNvCxnSpPr>
          <p:nvPr/>
        </p:nvCxnSpPr>
        <p:spPr>
          <a:xfrm rot="16200000" flipH="1">
            <a:off x="1448337" y="3706584"/>
            <a:ext cx="967755" cy="328749"/>
          </a:xfrm>
          <a:prstGeom prst="bentConnector2">
            <a:avLst/>
          </a:prstGeom>
          <a:ln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/>
          <p:cNvCxnSpPr>
            <a:endCxn id="17" idx="1"/>
          </p:cNvCxnSpPr>
          <p:nvPr/>
        </p:nvCxnSpPr>
        <p:spPr>
          <a:xfrm rot="16200000" flipH="1">
            <a:off x="1379203" y="4738027"/>
            <a:ext cx="1095133" cy="328749"/>
          </a:xfrm>
          <a:prstGeom prst="bentConnector2">
            <a:avLst/>
          </a:prstGeom>
          <a:ln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оединительная линия уступом 25"/>
          <p:cNvCxnSpPr>
            <a:endCxn id="18" idx="1"/>
          </p:cNvCxnSpPr>
          <p:nvPr/>
        </p:nvCxnSpPr>
        <p:spPr>
          <a:xfrm rot="16200000" flipH="1">
            <a:off x="1463009" y="5749356"/>
            <a:ext cx="927522" cy="328749"/>
          </a:xfrm>
          <a:prstGeom prst="bentConnector2">
            <a:avLst/>
          </a:prstGeom>
          <a:ln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5768157" y="2359281"/>
            <a:ext cx="3968026" cy="38317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Функции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68156" y="3003353"/>
            <a:ext cx="4046402" cy="64498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принимает решения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онтроль реализации проектов</a:t>
            </a:r>
            <a:endParaRPr lang="ru-R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Прямая соединительная линия 29"/>
          <p:cNvCxnSpPr>
            <a:endCxn id="28" idx="1"/>
          </p:cNvCxnSpPr>
          <p:nvPr/>
        </p:nvCxnSpPr>
        <p:spPr>
          <a:xfrm>
            <a:off x="4627515" y="3325846"/>
            <a:ext cx="1140641" cy="0"/>
          </a:xfrm>
          <a:prstGeom prst="line">
            <a:avLst/>
          </a:prstGeom>
          <a:ln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5768155" y="3870958"/>
            <a:ext cx="4046403" cy="103684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планирует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онтроль внедрения ПМ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дминистративная поддержка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азвитие ПМ </a:t>
            </a:r>
            <a:endParaRPr lang="ru-R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768156" y="5066240"/>
            <a:ext cx="4007214" cy="64498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недряют ПМ в «отрасли»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онтроль реализации проектов</a:t>
            </a:r>
            <a:endParaRPr lang="ru-R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807342" y="5993763"/>
            <a:ext cx="3968027" cy="64498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еализуют проекты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оставляют отчеты</a:t>
            </a:r>
            <a:endParaRPr lang="ru-R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V="1">
            <a:off x="4632960" y="4354834"/>
            <a:ext cx="1140640" cy="1"/>
          </a:xfrm>
          <a:prstGeom prst="line">
            <a:avLst/>
          </a:prstGeom>
          <a:ln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4627515" y="5465788"/>
            <a:ext cx="1140640" cy="1"/>
          </a:xfrm>
          <a:prstGeom prst="line">
            <a:avLst/>
          </a:prstGeom>
          <a:ln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4632960" y="6373686"/>
            <a:ext cx="1140640" cy="1"/>
          </a:xfrm>
          <a:prstGeom prst="line">
            <a:avLst/>
          </a:prstGeom>
          <a:ln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9768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Какую структуру и зачем создаем?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ашивка 1"/>
          <p:cNvSpPr/>
          <p:nvPr/>
        </p:nvSpPr>
        <p:spPr>
          <a:xfrm>
            <a:off x="-1" y="940526"/>
            <a:ext cx="2447110" cy="484632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ашивка 3"/>
          <p:cNvSpPr/>
          <p:nvPr/>
        </p:nvSpPr>
        <p:spPr>
          <a:xfrm>
            <a:off x="2159725" y="940526"/>
            <a:ext cx="1976846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Внедрение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3894255" y="940526"/>
            <a:ext cx="2288831" cy="484632"/>
          </a:xfrm>
          <a:prstGeom prst="chevr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ашивка 5"/>
          <p:cNvSpPr/>
          <p:nvPr/>
        </p:nvSpPr>
        <p:spPr>
          <a:xfrm>
            <a:off x="5858038" y="940526"/>
            <a:ext cx="2171265" cy="484632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7734735" y="940526"/>
            <a:ext cx="2171265" cy="484632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7382" y="545027"/>
            <a:ext cx="5133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Принципы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Целостность – Простота - Гибкость</a:t>
            </a:r>
            <a:endParaRPr lang="ru-RU" sz="1600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461" y="1541416"/>
            <a:ext cx="2248116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Постановка задач </a:t>
            </a:r>
            <a:endParaRPr lang="ru-RU" sz="15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НПА </a:t>
            </a:r>
            <a:endParaRPr lang="ru-RU" sz="15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Планирование </a:t>
            </a:r>
            <a:endParaRPr lang="ru-RU" sz="15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Структура </a:t>
            </a:r>
            <a:endParaRPr lang="ru-RU" sz="15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Обучение</a:t>
            </a:r>
            <a:endParaRPr lang="ru-RU" sz="15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59725" y="1541416"/>
            <a:ext cx="245509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АИС ПМ</a:t>
            </a:r>
            <a:endParaRPr lang="ru-RU" sz="15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Портфель проектов</a:t>
            </a:r>
            <a:endParaRPr lang="ru-RU" sz="15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Системы и функции:</a:t>
            </a:r>
          </a:p>
          <a:p>
            <a:r>
              <a:rPr lang="ru-RU" sz="1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Мониторинг</a:t>
            </a:r>
          </a:p>
          <a:p>
            <a:r>
              <a:rPr lang="ru-RU" sz="15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Анализ</a:t>
            </a:r>
          </a:p>
          <a:p>
            <a:r>
              <a:rPr lang="ru-RU" sz="15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Контроль</a:t>
            </a:r>
            <a:endParaRPr lang="ru-RU" sz="15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Обучение</a:t>
            </a:r>
            <a:endParaRPr lang="ru-RU" sz="15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Отладка систем  </a:t>
            </a:r>
            <a:endParaRPr lang="ru-RU" sz="15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2956" y="1542529"/>
            <a:ext cx="341773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Руководитель проекта</a:t>
            </a:r>
            <a:endParaRPr lang="ru-RU" sz="15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Проектная группа </a:t>
            </a:r>
            <a:endParaRPr lang="ru-RU" sz="15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План-график проекта</a:t>
            </a:r>
            <a:endParaRPr lang="ru-RU" sz="15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 проекта</a:t>
            </a:r>
            <a:endParaRPr lang="ru-RU" sz="15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Соглашения </a:t>
            </a:r>
            <a:endParaRPr lang="ru-RU" sz="15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Закупки </a:t>
            </a:r>
            <a:endParaRPr lang="ru-RU" sz="15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Отчеты о ходе реализации </a:t>
            </a:r>
            <a:endParaRPr lang="ru-RU" sz="15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5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Сдача реализованного проекта</a:t>
            </a:r>
            <a:endParaRPr lang="ru-RU" sz="15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87307" y="3517839"/>
            <a:ext cx="611808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Организовать проектную деятельность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Разработать (правовые акты, системы, проекты)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Запланировать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Обучить</a:t>
            </a: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Согласовать, принять решение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Администрировать реализацию проекта (-</a:t>
            </a:r>
            <a:r>
              <a:rPr lang="ru-RU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ов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                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Мониторинг и анализ реализации проектов                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Контроль реализации проектов </a:t>
            </a:r>
            <a:endParaRPr lang="ru-RU" sz="16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сдача-приемка результатов проектов                 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 rot="16200000">
            <a:off x="7653868" y="2185047"/>
            <a:ext cx="1980301" cy="612648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Изменяются в зависимости от проектов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1461" y="3535680"/>
            <a:ext cx="1405847" cy="38317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Функции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1958192" y="1005840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708562" y="1005840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8" name="Блок-схема: узел 17"/>
          <p:cNvSpPr/>
          <p:nvPr/>
        </p:nvSpPr>
        <p:spPr>
          <a:xfrm>
            <a:off x="5811701" y="1035311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7705797" y="1035311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534615" y="1005840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84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619788" y="6492875"/>
            <a:ext cx="2228850" cy="365125"/>
          </a:xfrm>
        </p:spPr>
        <p:txBody>
          <a:bodyPr/>
          <a:lstStyle/>
          <a:p>
            <a:fld id="{B70C4BAC-7E0C-41BC-92F6-0D356E8769BD}" type="slidenum">
              <a:rPr lang="ru-RU" smtClean="0"/>
              <a:pPr/>
              <a:t>24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Распределение функций – не шаблонный подход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455814"/>
            <a:ext cx="5662430" cy="5255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Организовать проектную деятельность</a:t>
            </a:r>
          </a:p>
          <a:p>
            <a:pPr marL="285750" indent="-285750">
              <a:lnSpc>
                <a:spcPct val="2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Разработать (правовые акты, системы, проекты)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Запланировать мероприятия и проекты</a:t>
            </a:r>
          </a:p>
          <a:p>
            <a:pPr marL="28575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Обучить</a:t>
            </a: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</a:p>
          <a:p>
            <a:pPr marL="285750" indent="-285750">
              <a:lnSpc>
                <a:spcPct val="2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Согласовать, принять решение</a:t>
            </a:r>
          </a:p>
          <a:p>
            <a:pPr marL="28575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Администрировать реализацию </a:t>
            </a:r>
            <a:r>
              <a:rPr lang="ru-RU" sz="1600" i="1" smtClean="0">
                <a:latin typeface="Arial" panose="020B0604020202020204" pitchFamily="34" charset="0"/>
                <a:cs typeface="Arial" panose="020B0604020202020204" pitchFamily="34" charset="0"/>
              </a:rPr>
              <a:t>проекта                   </a:t>
            </a:r>
            <a:endParaRPr lang="ru-RU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Мониторинг и анализ реализации проектов                  </a:t>
            </a:r>
          </a:p>
          <a:p>
            <a:pPr marL="285750" indent="-285750">
              <a:lnSpc>
                <a:spcPct val="200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Контроль реализации проектов </a:t>
            </a:r>
            <a:endParaRPr lang="ru-RU" sz="1600" i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дача-приемка проектов                  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5463" y="640175"/>
            <a:ext cx="1405847" cy="38317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Функции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86003" y="580797"/>
            <a:ext cx="1667691" cy="55586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Постоянство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функции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93282" y="593665"/>
            <a:ext cx="2571672" cy="5558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выполняет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6313075" y="1404693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93282" y="1289308"/>
            <a:ext cx="2571672" cy="553998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Глава</a:t>
            </a:r>
          </a:p>
          <a:p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Проектный офис - ПО</a:t>
            </a: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5812651" y="2044774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6310582" y="2044774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" name="Блок-схема: узел 11"/>
          <p:cNvSpPr/>
          <p:nvPr/>
        </p:nvSpPr>
        <p:spPr>
          <a:xfrm>
            <a:off x="6780574" y="2044774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93282" y="1875558"/>
            <a:ext cx="2575879" cy="523220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Отраслевые подразделения</a:t>
            </a:r>
          </a:p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Проектный офис 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5828964" y="2626177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Блок-схема: узел 14"/>
          <p:cNvSpPr/>
          <p:nvPr/>
        </p:nvSpPr>
        <p:spPr>
          <a:xfrm>
            <a:off x="6313075" y="2626177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6" name="Блок-схема: узел 15"/>
          <p:cNvSpPr/>
          <p:nvPr/>
        </p:nvSpPr>
        <p:spPr>
          <a:xfrm>
            <a:off x="6783324" y="2591108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97489" y="2398778"/>
            <a:ext cx="2571672" cy="738664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Отраслевые подразделения</a:t>
            </a:r>
          </a:p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Проектный офис</a:t>
            </a:r>
          </a:p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Экономисты/финансисты 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5812650" y="3164010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03555" y="3121538"/>
            <a:ext cx="2575879" cy="523220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Проектный офис </a:t>
            </a:r>
          </a:p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Исполнитель - аутсорсинге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93282" y="3644758"/>
            <a:ext cx="2571672" cy="738664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Руководители отраслевые</a:t>
            </a:r>
          </a:p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Руководитель ПО</a:t>
            </a:r>
          </a:p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Проектный комитет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5812649" y="3660086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6310581" y="3660086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3" name="Блок-схема: узел 22"/>
          <p:cNvSpPr/>
          <p:nvPr/>
        </p:nvSpPr>
        <p:spPr>
          <a:xfrm>
            <a:off x="6831877" y="3661212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6313075" y="3164010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5" name="Блок-схема: узел 24"/>
          <p:cNvSpPr/>
          <p:nvPr/>
        </p:nvSpPr>
        <p:spPr>
          <a:xfrm>
            <a:off x="6831876" y="4362644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97489" y="4377601"/>
            <a:ext cx="2571672" cy="523220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Руководитель ПО</a:t>
            </a:r>
          </a:p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Руководители проектов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6848406" y="4916149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93282" y="4900821"/>
            <a:ext cx="2571672" cy="738664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Проектный офис</a:t>
            </a:r>
          </a:p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Руководители проектов</a:t>
            </a:r>
          </a:p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ИС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Блок-схема: узел 28"/>
          <p:cNvSpPr/>
          <p:nvPr/>
        </p:nvSpPr>
        <p:spPr>
          <a:xfrm>
            <a:off x="6848405" y="5639485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276966" y="5639485"/>
            <a:ext cx="2571672" cy="738664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Руководитель ПО</a:t>
            </a:r>
          </a:p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Отраслевые кураторы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Проектный комитет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Блок-схема: узел 30"/>
          <p:cNvSpPr/>
          <p:nvPr/>
        </p:nvSpPr>
        <p:spPr>
          <a:xfrm>
            <a:off x="6815112" y="6371813"/>
            <a:ext cx="371385" cy="35400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76965" y="6363240"/>
            <a:ext cx="2629035" cy="523220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Руководители ПО и проектов</a:t>
            </a:r>
          </a:p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Отраслевые кураторы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Нашивка 33"/>
          <p:cNvSpPr/>
          <p:nvPr/>
        </p:nvSpPr>
        <p:spPr>
          <a:xfrm>
            <a:off x="2934788" y="589447"/>
            <a:ext cx="2490651" cy="484632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ужна, если</a:t>
            </a:r>
            <a:endParaRPr lang="ru-R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14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545215" y="6492875"/>
            <a:ext cx="2228850" cy="365125"/>
          </a:xfrm>
        </p:spPr>
        <p:txBody>
          <a:bodyPr/>
          <a:lstStyle/>
          <a:p>
            <a:fld id="{B70C4BAC-7E0C-41BC-92F6-0D356E8769BD}" type="slidenum">
              <a:rPr lang="ru-RU" smtClean="0"/>
              <a:pPr/>
              <a:t>25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Органы управления – от функций управления  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0509" y="549345"/>
            <a:ext cx="9160874" cy="1331705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Определяются «индивидуально» –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зависимости от условий реализации проектов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учетом федеральных рекомендаций и лучших практик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5308" y="2168434"/>
            <a:ext cx="2299063" cy="1619794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Рабочие органы: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постоянные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временные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структуре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вне структуры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88648" y="2168434"/>
            <a:ext cx="2299063" cy="1619794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Коллегиальные органы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действующие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специально созданные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019377" y="2211977"/>
            <a:ext cx="2299063" cy="1576251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Вспомогательные органы: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эксперты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исполнители «работ»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Загнутый угол 12"/>
          <p:cNvSpPr/>
          <p:nvPr/>
        </p:nvSpPr>
        <p:spPr>
          <a:xfrm>
            <a:off x="113753" y="3997235"/>
            <a:ext cx="3222171" cy="2473234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разработка проектов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планирование реализации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мониторинг, анализ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отчетов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оформление материалов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информационное сопровождение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ru-RU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Загнутый угол 13"/>
          <p:cNvSpPr/>
          <p:nvPr/>
        </p:nvSpPr>
        <p:spPr>
          <a:xfrm>
            <a:off x="3638276" y="3997235"/>
            <a:ext cx="2799805" cy="1358536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обсуждение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принятие решений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…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Загнутый угол 14"/>
          <p:cNvSpPr/>
          <p:nvPr/>
        </p:nvSpPr>
        <p:spPr>
          <a:xfrm>
            <a:off x="6769007" y="4014651"/>
            <a:ext cx="2799805" cy="1358536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независимая оценка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выполнение «работ» на определенных в проекте условиях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…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Багетная рамка 2"/>
          <p:cNvSpPr/>
          <p:nvPr/>
        </p:nvSpPr>
        <p:spPr>
          <a:xfrm>
            <a:off x="773425" y="5815584"/>
            <a:ext cx="3972746" cy="1042416"/>
          </a:xfrm>
          <a:prstGeom prst="bevel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Руководители проектов</a:t>
            </a:r>
          </a:p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Проектные группы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2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545215" y="6492875"/>
            <a:ext cx="2228850" cy="365125"/>
          </a:xfrm>
        </p:spPr>
        <p:txBody>
          <a:bodyPr/>
          <a:lstStyle/>
          <a:p>
            <a:fld id="{B70C4BAC-7E0C-41BC-92F6-0D356E8769BD}" type="slidenum">
              <a:rPr lang="ru-RU" smtClean="0"/>
              <a:pPr/>
              <a:t>26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Варианты решений: организационная структура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640" y="809898"/>
            <a:ext cx="316992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Определить 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ф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ункции ПМ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 действующей структуре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3188722" y="1025099"/>
            <a:ext cx="409303" cy="400594"/>
          </a:xfrm>
          <a:prstGeom prst="bevel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299" y="2091109"/>
            <a:ext cx="3115773" cy="2336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8640" y="2674750"/>
            <a:ext cx="316992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Создать 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овую структуру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Багетная рамка 9"/>
          <p:cNvSpPr/>
          <p:nvPr/>
        </p:nvSpPr>
        <p:spPr>
          <a:xfrm>
            <a:off x="3188721" y="2766840"/>
            <a:ext cx="409303" cy="400594"/>
          </a:xfrm>
          <a:prstGeom prst="bevel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8640" y="4065660"/>
            <a:ext cx="323088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Применять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действующую структуру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3188722" y="4157750"/>
            <a:ext cx="409303" cy="400594"/>
          </a:xfrm>
          <a:prstGeom prst="bevel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 rot="16200000">
            <a:off x="2481914" y="2390531"/>
            <a:ext cx="3840537" cy="67926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Проектные группы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онкретных проектов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741818" y="1425693"/>
            <a:ext cx="1301931" cy="95208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741818" y="2766840"/>
            <a:ext cx="1114959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4741818" y="3259525"/>
            <a:ext cx="1301931" cy="89822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633409" y="701404"/>
            <a:ext cx="38035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Постоянные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(нужны ли при действующей структуре</a:t>
            </a: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) и </a:t>
            </a: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временные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органы и </a:t>
            </a:r>
          </a:p>
          <a:p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участники проектов 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426719" y="5606796"/>
            <a:ext cx="8360229" cy="612648"/>
          </a:xfrm>
          <a:prstGeom prst="wedgeRoundRectCallout">
            <a:avLst>
              <a:gd name="adj1" fmla="val -21875"/>
              <a:gd name="adj2" fmla="val 109408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Решение принимается индивидуально</a:t>
            </a:r>
          </a:p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зависимости от «местных» условий и задач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10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Варианты организационной структуры ПМ  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123402" y="596754"/>
            <a:ext cx="1915885" cy="612648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 w="952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Коллегиальный орган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3310450" y="615260"/>
            <a:ext cx="1915885" cy="612648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 w="952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Рабочий орган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5505993" y="595665"/>
            <a:ext cx="2114007" cy="612648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 w="952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Вспомогательный орган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266" y="5676030"/>
            <a:ext cx="81318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В основе решения о муниципальной структуре проектного менеджмента: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распределение необходимых функций управления проектами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целесообразность и возможность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создания новых структур  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081344" y="1584960"/>
            <a:ext cx="4481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268392" y="1227908"/>
            <a:ext cx="0" cy="3570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081344" y="1227908"/>
            <a:ext cx="0" cy="3570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562996" y="1227908"/>
            <a:ext cx="0" cy="3570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1123402" y="1839685"/>
            <a:ext cx="2187048" cy="457200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овая структура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612670" y="1863634"/>
            <a:ext cx="3298979" cy="457200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действующей структуре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3310450" y="1584960"/>
            <a:ext cx="957942" cy="48332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268392" y="1584960"/>
            <a:ext cx="1344278" cy="50727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Блок-схема: процесс 23"/>
          <p:cNvSpPr/>
          <p:nvPr/>
        </p:nvSpPr>
        <p:spPr>
          <a:xfrm>
            <a:off x="1174078" y="3712350"/>
            <a:ext cx="1915885" cy="468957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 w="952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Проектный офис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5" name="Блок-схема: процесс 24"/>
          <p:cNvSpPr/>
          <p:nvPr/>
        </p:nvSpPr>
        <p:spPr>
          <a:xfrm>
            <a:off x="1174077" y="2677009"/>
            <a:ext cx="1915885" cy="468957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 w="952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Проектный совет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526125" y="4724401"/>
            <a:ext cx="1685104" cy="80989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Функции обеспечения -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Аутсорсинг (?)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33" name="Прямая соединительная линия 32"/>
          <p:cNvCxnSpPr>
            <a:stCxn id="18" idx="1"/>
          </p:cNvCxnSpPr>
          <p:nvPr/>
        </p:nvCxnSpPr>
        <p:spPr>
          <a:xfrm flipH="1">
            <a:off x="722811" y="2068285"/>
            <a:ext cx="4005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707705" y="2068285"/>
            <a:ext cx="15106" cy="3061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722810" y="2911487"/>
            <a:ext cx="40059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722811" y="3951836"/>
            <a:ext cx="40059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endCxn id="31" idx="1"/>
          </p:cNvCxnSpPr>
          <p:nvPr/>
        </p:nvCxnSpPr>
        <p:spPr>
          <a:xfrm>
            <a:off x="707705" y="5129349"/>
            <a:ext cx="281842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541231" y="2092234"/>
            <a:ext cx="1831207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cs typeface="Arial" panose="020B0604020202020204" pitchFamily="34" charset="0"/>
              </a:rPr>
              <a:t>Высшее </a:t>
            </a:r>
          </a:p>
          <a:p>
            <a:pPr algn="ctr"/>
            <a:r>
              <a:rPr lang="ru-RU" sz="1600" dirty="0" smtClean="0">
                <a:cs typeface="Arial" panose="020B0604020202020204" pitchFamily="34" charset="0"/>
              </a:rPr>
              <a:t>должностное лицо</a:t>
            </a:r>
            <a:endParaRPr lang="ru-RU" sz="1600" dirty="0"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541708" y="2709773"/>
            <a:ext cx="152105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cs typeface="Arial" panose="020B0604020202020204" pitchFamily="34" charset="0"/>
              </a:rPr>
              <a:t> Заместители</a:t>
            </a:r>
            <a:endParaRPr lang="ru-RU" sz="1600" dirty="0"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526125" y="3596532"/>
            <a:ext cx="153663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cs typeface="Arial" panose="020B0604020202020204" pitchFamily="34" charset="0"/>
              </a:rPr>
              <a:t>Руководитель –</a:t>
            </a:r>
          </a:p>
          <a:p>
            <a:pPr algn="ctr"/>
            <a:r>
              <a:rPr lang="ru-RU" sz="1600" dirty="0" smtClean="0">
                <a:cs typeface="Arial" panose="020B0604020202020204" pitchFamily="34" charset="0"/>
              </a:rPr>
              <a:t>Секретарь ПС</a:t>
            </a:r>
            <a:endParaRPr lang="ru-RU" sz="1600" dirty="0"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48900" y="3164467"/>
            <a:ext cx="151386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cs typeface="Arial" panose="020B0604020202020204" pitchFamily="34" charset="0"/>
              </a:rPr>
              <a:t> Члены Совета</a:t>
            </a:r>
            <a:endParaRPr lang="ru-RU" sz="1600" dirty="0">
              <a:cs typeface="Arial" panose="020B0604020202020204" pitchFamily="34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3396343" y="2384621"/>
            <a:ext cx="0" cy="9491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endCxn id="42" idx="1"/>
          </p:cNvCxnSpPr>
          <p:nvPr/>
        </p:nvCxnSpPr>
        <p:spPr>
          <a:xfrm>
            <a:off x="3396343" y="2384621"/>
            <a:ext cx="144888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3396343" y="3333744"/>
            <a:ext cx="1453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567261" y="4246509"/>
            <a:ext cx="149550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cs typeface="Arial" panose="020B0604020202020204" pitchFamily="34" charset="0"/>
              </a:rPr>
              <a:t> Специалисты</a:t>
            </a:r>
            <a:endParaRPr lang="ru-RU" sz="1600" dirty="0">
              <a:cs typeface="Arial" panose="020B0604020202020204" pitchFamily="34" charset="0"/>
            </a:endParaRPr>
          </a:p>
        </p:txBody>
      </p:sp>
      <p:cxnSp>
        <p:nvCxnSpPr>
          <p:cNvPr id="68" name="Прямая соединительная линия 67"/>
          <p:cNvCxnSpPr>
            <a:endCxn id="43" idx="1"/>
          </p:cNvCxnSpPr>
          <p:nvPr/>
        </p:nvCxnSpPr>
        <p:spPr>
          <a:xfrm>
            <a:off x="3089963" y="2879050"/>
            <a:ext cx="45174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>
            <a:endCxn id="44" idx="1"/>
          </p:cNvCxnSpPr>
          <p:nvPr/>
        </p:nvCxnSpPr>
        <p:spPr>
          <a:xfrm>
            <a:off x="3089963" y="3888919"/>
            <a:ext cx="436162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3315835" y="3888920"/>
            <a:ext cx="0" cy="5268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>
            <a:endCxn id="63" idx="1"/>
          </p:cNvCxnSpPr>
          <p:nvPr/>
        </p:nvCxnSpPr>
        <p:spPr>
          <a:xfrm>
            <a:off x="3315835" y="4415786"/>
            <a:ext cx="2514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Блок-схема: процесс 76"/>
          <p:cNvSpPr/>
          <p:nvPr/>
        </p:nvSpPr>
        <p:spPr>
          <a:xfrm>
            <a:off x="6562996" y="2489230"/>
            <a:ext cx="2288197" cy="656736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 w="952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д</a:t>
            </a:r>
            <a:r>
              <a:rPr lang="ru-RU" sz="1600" dirty="0" smtClean="0">
                <a:solidFill>
                  <a:schemeClr val="tx1"/>
                </a:solidFill>
              </a:rPr>
              <a:t>ействующие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Коллегиальные органы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8" name="Блок-схема: процесс 77"/>
          <p:cNvSpPr/>
          <p:nvPr/>
        </p:nvSpPr>
        <p:spPr>
          <a:xfrm>
            <a:off x="6584178" y="3503021"/>
            <a:ext cx="2191991" cy="526866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 w="952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Подразделение экономики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9" name="Блок-схема: процесс 78"/>
          <p:cNvSpPr/>
          <p:nvPr/>
        </p:nvSpPr>
        <p:spPr>
          <a:xfrm>
            <a:off x="1174078" y="4454322"/>
            <a:ext cx="1915885" cy="579232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 w="952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Функциональные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</a:rPr>
              <a:t>п</a:t>
            </a:r>
            <a:r>
              <a:rPr lang="ru-RU" sz="1600" dirty="0" smtClean="0">
                <a:solidFill>
                  <a:schemeClr val="tx1"/>
                </a:solidFill>
              </a:rPr>
              <a:t>роектные офисы</a:t>
            </a: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81" name="Прямая со стрелкой 80"/>
          <p:cNvCxnSpPr/>
          <p:nvPr/>
        </p:nvCxnSpPr>
        <p:spPr>
          <a:xfrm>
            <a:off x="715258" y="4743938"/>
            <a:ext cx="40814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Блок-схема: процесс 82"/>
          <p:cNvSpPr/>
          <p:nvPr/>
        </p:nvSpPr>
        <p:spPr>
          <a:xfrm>
            <a:off x="6584178" y="4204604"/>
            <a:ext cx="2200910" cy="788237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 w="952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Структурное подразделение, где больше всего проектов</a:t>
            </a:r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>
            <a:off x="8911649" y="2092234"/>
            <a:ext cx="4065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9318172" y="2092234"/>
            <a:ext cx="0" cy="30371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 flipH="1">
            <a:off x="5226335" y="5129349"/>
            <a:ext cx="409183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/>
          <p:nvPr/>
        </p:nvCxnSpPr>
        <p:spPr>
          <a:xfrm flipH="1">
            <a:off x="8911649" y="2817598"/>
            <a:ext cx="40652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/>
          <p:nvPr/>
        </p:nvCxnSpPr>
        <p:spPr>
          <a:xfrm flipH="1">
            <a:off x="8785088" y="3766454"/>
            <a:ext cx="53308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 стрелкой 97"/>
          <p:cNvCxnSpPr/>
          <p:nvPr/>
        </p:nvCxnSpPr>
        <p:spPr>
          <a:xfrm flipH="1">
            <a:off x="8785088" y="4598722"/>
            <a:ext cx="53308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Плюс 99"/>
          <p:cNvSpPr/>
          <p:nvPr/>
        </p:nvSpPr>
        <p:spPr>
          <a:xfrm>
            <a:off x="7737415" y="760475"/>
            <a:ext cx="345195" cy="322217"/>
          </a:xfrm>
          <a:prstGeom prst="mathPlus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Картинки по запросу автоматизированные системы управл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346" y="550408"/>
            <a:ext cx="1592605" cy="85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844" y="5730313"/>
            <a:ext cx="870697" cy="87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99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pPr/>
              <a:t>28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2" y="13118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Распределение  функций и ответственность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151" y="718001"/>
            <a:ext cx="3105693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Инициатор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Заказчик</a:t>
            </a:r>
          </a:p>
          <a:p>
            <a:pPr>
              <a:lnSpc>
                <a:spcPct val="200000"/>
              </a:lnSpc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spcAft>
                <a:spcPts val="3000"/>
              </a:spcAft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Куратор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Руководитель проекта </a:t>
            </a:r>
          </a:p>
          <a:p>
            <a:pPr>
              <a:lnSpc>
                <a:spcPct val="200000"/>
              </a:lnSpc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Исполнители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5368" y="718001"/>
            <a:ext cx="3663315" cy="574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предлагает проект</a:t>
            </a:r>
          </a:p>
          <a:p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формирует ТЗ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утверждает план проекта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финансирует проект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принимает результаты</a:t>
            </a:r>
          </a:p>
          <a:p>
            <a:pPr>
              <a:spcAft>
                <a:spcPts val="1200"/>
              </a:spcAft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проекта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назначает руководителя</a:t>
            </a:r>
          </a:p>
          <a:p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проекта</a:t>
            </a:r>
          </a:p>
          <a:p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согласует план проекта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принимает отчеты  в ходе</a:t>
            </a:r>
          </a:p>
          <a:p>
            <a:pPr>
              <a:spcAft>
                <a:spcPts val="1200"/>
              </a:spcAft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реализации проекта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формирует план проекта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формирует проектную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группу специалистов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распределяет функции</a:t>
            </a:r>
          </a:p>
          <a:p>
            <a:pPr>
              <a:spcAft>
                <a:spcPts val="600"/>
              </a:spcAft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представляет отчеты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создают результаты   проекта в соответствии с планом и функциями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2255519" y="875211"/>
            <a:ext cx="155448" cy="914400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00307" y="718000"/>
            <a:ext cx="3105693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зависит от проекта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ГРБС</a:t>
            </a:r>
          </a:p>
          <a:p>
            <a:pPr>
              <a:lnSpc>
                <a:spcPct val="200000"/>
              </a:lnSpc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spcAft>
                <a:spcPts val="3000"/>
              </a:spcAft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«отраслевой» зам.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spcAft>
                <a:spcPts val="2400"/>
              </a:spcAft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зависит от проекта </a:t>
            </a:r>
          </a:p>
          <a:p>
            <a:pPr>
              <a:lnSpc>
                <a:spcPct val="200000"/>
              </a:lnSpc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зависит от проекта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56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pPr/>
              <a:t>29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2" y="13118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Технология формирования проектной команды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8363" y="670560"/>
            <a:ext cx="8389989" cy="4001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зависимости от цели – для чего формируется проектная команда?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8362" y="1367247"/>
            <a:ext cx="3419203" cy="9144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Внедрение проектного менеджмента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18092" y="1405131"/>
            <a:ext cx="3204754" cy="914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Реализация проектов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927565" y="2013207"/>
            <a:ext cx="1690527" cy="612648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КРИТЕРИИ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8363" y="2440194"/>
            <a:ext cx="4121962" cy="3857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Профессиональное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владение методом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проектного управления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Знание особенностей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в сфере государственного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(муниципального) управления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Организаторские навыки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Умение расставлять приоритеты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Системное мышление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73313" y="2471321"/>
            <a:ext cx="4534831" cy="4196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Практические навыки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реализации проектов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Профессиональное «владение»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темой проекта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Умение планировать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Умение составлять бюджет проекта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Навыки подбора персонала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Аналитические навыки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Умение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формировать, оформлять и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представлять результаты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267810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Конкуренция территорий </a:t>
            </a:r>
            <a:endParaRPr lang="ru-RU" sz="2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ÐÐ°ÑÑÐ¸Ð½ÐºÐ¸ Ð¿Ð¾ Ð·Ð°Ð¿ÑÐ¾ÑÑ Ð¿ÐµÑÐµÑÑÐ³Ð¸Ð²Ð°Ð½Ð¸Ðµ ÐºÐ°Ð½Ð°ÑÐ° ÑÐ¸Ð½Ð¾Ð²Ð½Ð¸ÐºÐ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023331" cy="52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901" y="887143"/>
            <a:ext cx="664710" cy="66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0" descr="ÐÐ°ÑÑÐ¸Ð½ÐºÐ¸ Ð¿Ð¾ Ð·Ð°Ð¿ÑÐ¾ÑÑ ÑÑÑÐ¸Ð·Ð¼ Ð¸ÐºÐ¾Ð½ÐºÐ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449" y="1735489"/>
            <a:ext cx="636162" cy="63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2" descr="http://www.mosflat.ru/data/images/img/4_reg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139" y="5804200"/>
            <a:ext cx="674472" cy="67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agroyug.ru/htmledit/img/583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92" y="3371749"/>
            <a:ext cx="923697" cy="75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ÐÐ°ÑÑÐ¸Ð½ÐºÐ¸ Ð¿Ð¾ Ð·Ð°Ð¿ÑÐ¾ÑÑ ÑÑÐ°Ð½ÑÑÐµÑÑ ÑÐµÐ´ÐµÑÐ°Ð»ÑÐ½Ð¾Ð³Ð¾ Ð±ÑÐ´Ð¶ÐµÑÐ° Ð¸ÐºÐ¾Ð½ÐºÐ°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717" y="2585913"/>
            <a:ext cx="951071" cy="636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083614" y="761171"/>
            <a:ext cx="6613820" cy="654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Инвестиции извне </a:t>
            </a: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Высокопрофессиональные кадры</a:t>
            </a: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Современные технологии</a:t>
            </a: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Динамика развития</a:t>
            </a: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Новые рабочие места</a:t>
            </a: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Имидж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территории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Место в рейтинге</a:t>
            </a:r>
          </a:p>
          <a:p>
            <a:pPr>
              <a:lnSpc>
                <a:spcPct val="200000"/>
              </a:lnSpc>
              <a:spcAft>
                <a:spcPts val="600"/>
              </a:spcAft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6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559" y="4243278"/>
            <a:ext cx="607380" cy="60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ÐÐ°ÑÑÐ¸Ð½ÐºÐ¸ Ð¿Ð¾ Ð·Ð°Ð¿ÑÐ¾ÑÑ Ð¿Ð°Ð»ÐµÑ Ð²Ð²ÐµÑÑ Ð¸ÐºÐ¾Ð½ÐºÐ°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041" y="4984654"/>
            <a:ext cx="557421" cy="557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70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t>30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-3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Состав и функции специалистов проектной группы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5754" y="643375"/>
            <a:ext cx="1968137" cy="61830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Руководитель проекта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5755" y="2791096"/>
            <a:ext cx="1968137" cy="61830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Экономист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5755" y="4275339"/>
            <a:ext cx="1968137" cy="61830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Аналитик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5755" y="3496491"/>
            <a:ext cx="1968137" cy="61830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Финансист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65755" y="5176594"/>
            <a:ext cx="1968137" cy="80119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Специалисты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«отраслевые»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65755" y="6165666"/>
            <a:ext cx="1968137" cy="61830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Секретарь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6776" y="524278"/>
            <a:ext cx="72629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беспечивает реализацию проекта «под ключ»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формирует проектную группу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составляет План-график проекта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принимает «результаты» проекта от членов проектной группы в рамках Плана-графика и бюджета проекта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контроль Плана реализации проекта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представляет отчеты о реализации проекта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ведет переговоры и представляет интересы по проекту </a:t>
            </a:r>
            <a:endParaRPr lang="ru-RU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6772" y="2657454"/>
            <a:ext cx="47786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производит расчеты по параметрам проекта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формирует план закупок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ведет учет, составляет отчеты 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6776" y="3523090"/>
            <a:ext cx="55061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формирует бюджет проекта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ведет учет финансовых средств, составляет отчеты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6775" y="4242371"/>
            <a:ext cx="68940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анализирует параметры реализации проекта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составляет аналитические отчеты, представляет их руководителю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оценка рисков, предложения по корректировке Плана проекта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447107" y="617250"/>
            <a:ext cx="7332618" cy="1969131"/>
          </a:xfrm>
          <a:prstGeom prst="round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516774" y="2725782"/>
            <a:ext cx="7262951" cy="790380"/>
          </a:xfrm>
          <a:prstGeom prst="round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516772" y="3554868"/>
            <a:ext cx="7262953" cy="598641"/>
          </a:xfrm>
          <a:prstGeom prst="round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516771" y="4206236"/>
            <a:ext cx="7262954" cy="867132"/>
          </a:xfrm>
          <a:prstGeom prst="round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516776" y="5284802"/>
            <a:ext cx="61450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выполняют «работы» по Плану проекта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составляет отчеты о результатах работ по Плану проекта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516770" y="5238485"/>
            <a:ext cx="7262955" cy="677408"/>
          </a:xfrm>
          <a:prstGeom prst="round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516776" y="6143225"/>
            <a:ext cx="7316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ведет делопроизводство, корреспонденцию, документацию по проекту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ведет протоколы мероприятий по проекту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516776" y="6106566"/>
            <a:ext cx="7316298" cy="677408"/>
          </a:xfrm>
          <a:prstGeom prst="round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20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650752" y="6526368"/>
            <a:ext cx="2228850" cy="365125"/>
          </a:xfrm>
        </p:spPr>
        <p:txBody>
          <a:bodyPr/>
          <a:lstStyle/>
          <a:p>
            <a:fld id="{B70C4BAC-7E0C-41BC-92F6-0D356E8769BD}" type="slidenum">
              <a:rPr lang="ru-RU" smtClean="0">
                <a:solidFill>
                  <a:prstClr val="white">
                    <a:lumMod val="65000"/>
                  </a:prstClr>
                </a:solidFill>
              </a:rPr>
              <a:pPr/>
              <a:t>31</a:t>
            </a:fld>
            <a:endParaRPr lang="ru-RU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" y="0"/>
            <a:ext cx="9906001" cy="49244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Оплата труда участников проектов – логически </a:t>
            </a:r>
            <a:endParaRPr lang="ru-RU" sz="26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41966" y="987641"/>
            <a:ext cx="4850674" cy="84986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участники проектов – работники бюджетной сферы - внести изменения в законодательство и ПА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9336" y="1102341"/>
            <a:ext cx="4254137" cy="81719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Установить порядок финансирования оплаты труда специалистов, занятых в проектах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4393474" y="1520356"/>
            <a:ext cx="448492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72585" y="5605083"/>
            <a:ext cx="1330235" cy="47897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Штатные работники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2585" y="5149450"/>
            <a:ext cx="1330235" cy="4354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prstClr val="black"/>
                </a:solidFill>
              </a:rPr>
              <a:t>п</a:t>
            </a:r>
            <a:r>
              <a:rPr lang="ru-RU" sz="1600" i="1" dirty="0" smtClean="0">
                <a:solidFill>
                  <a:prstClr val="black"/>
                </a:solidFill>
              </a:rPr>
              <a:t>остоянные функции</a:t>
            </a:r>
            <a:endParaRPr lang="ru-RU" sz="1600" i="1" dirty="0">
              <a:solidFill>
                <a:prstClr val="black"/>
              </a:solidFill>
            </a:endParaRPr>
          </a:p>
        </p:txBody>
      </p:sp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803" y="5265381"/>
            <a:ext cx="1208857" cy="90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Скругленный прямоугольник 23"/>
          <p:cNvSpPr/>
          <p:nvPr/>
        </p:nvSpPr>
        <p:spPr>
          <a:xfrm>
            <a:off x="3712203" y="5270626"/>
            <a:ext cx="1129763" cy="38317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штатные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25" name="Плюс 24"/>
          <p:cNvSpPr/>
          <p:nvPr/>
        </p:nvSpPr>
        <p:spPr>
          <a:xfrm>
            <a:off x="4932607" y="5344609"/>
            <a:ext cx="217714" cy="272277"/>
          </a:xfrm>
          <a:prstGeom prst="mathPlus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225143" y="5270625"/>
            <a:ext cx="2617970" cy="383177"/>
          </a:xfrm>
          <a:prstGeom prst="roundRect">
            <a:avLst/>
          </a:prstGeom>
          <a:solidFill>
            <a:srgbClr val="FFC000"/>
          </a:solidFill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привлеченные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85303" y="4864198"/>
            <a:ext cx="1762855" cy="307777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Проектная группа</a:t>
            </a:r>
            <a:endParaRPr lang="ru-RU" sz="14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4" name="Picture 2" descr="K:\СЕМИНАРЫ\2017\ПРОЕКТНЫЙ МЕНЕДЖМЕНТ\КАРТИНКИ\штатные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356" y="5838668"/>
            <a:ext cx="636780" cy="435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3" descr="K:\СЕМИНАРЫ\2017\ПРОЕКТНЫЙ МЕНЕДЖМЕНТ\КАРТИНКИ\привлеченные_извне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354" y="5824474"/>
            <a:ext cx="540195" cy="46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4" descr="K:\СЕМИНАРЫ\2017\ПРОЕКТНЫЙ МЕНЕДЖМЕНТ\КАРТИНКИ\привлеченные_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936" y="5884165"/>
            <a:ext cx="639884" cy="443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3769631" y="4853456"/>
            <a:ext cx="4073482" cy="318519"/>
          </a:xfrm>
          <a:prstGeom prst="rect">
            <a:avLst/>
          </a:prstGeom>
          <a:solidFill>
            <a:srgbClr val="FFC000"/>
          </a:solidFill>
          <a:ln w="19050">
            <a:solidFill>
              <a:srgbClr val="C0000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prstClr val="black"/>
                </a:solidFill>
              </a:rPr>
              <a:t>Временные функции на период проекта</a:t>
            </a:r>
            <a:endParaRPr lang="ru-RU" sz="1600" i="1" dirty="0">
              <a:solidFill>
                <a:prstClr val="black"/>
              </a:solidFill>
            </a:endParaRPr>
          </a:p>
        </p:txBody>
      </p:sp>
      <p:sp>
        <p:nvSpPr>
          <p:cNvPr id="1037" name="TextBox 1036"/>
          <p:cNvSpPr txBox="1"/>
          <p:nvPr/>
        </p:nvSpPr>
        <p:spPr>
          <a:xfrm>
            <a:off x="753210" y="6116717"/>
            <a:ext cx="968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Зарплата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ФОТ</a:t>
            </a:r>
            <a:endParaRPr lang="ru-RU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96659" y="6327593"/>
            <a:ext cx="1736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Зарплата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+надбавка/премия</a:t>
            </a:r>
          </a:p>
        </p:txBody>
      </p:sp>
      <p:sp>
        <p:nvSpPr>
          <p:cNvPr id="1038" name="TextBox 1037"/>
          <p:cNvSpPr txBox="1"/>
          <p:nvPr/>
        </p:nvSpPr>
        <p:spPr>
          <a:xfrm>
            <a:off x="6999977" y="5605083"/>
            <a:ext cx="688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Извне</a:t>
            </a:r>
            <a:endParaRPr lang="ru-RU" sz="14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645531" y="5617515"/>
            <a:ext cx="931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Изнутри</a:t>
            </a:r>
            <a:endParaRPr lang="ru-RU" sz="14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58922" y="6327593"/>
            <a:ext cx="1858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Зарплата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+надбавка/премия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969034" y="6378730"/>
            <a:ext cx="8619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Договор</a:t>
            </a:r>
          </a:p>
        </p:txBody>
      </p:sp>
      <p:sp>
        <p:nvSpPr>
          <p:cNvPr id="1042" name="TextBox 1041"/>
          <p:cNvSpPr txBox="1"/>
          <p:nvPr/>
        </p:nvSpPr>
        <p:spPr>
          <a:xfrm>
            <a:off x="1779341" y="6101732"/>
            <a:ext cx="2063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ФОТ</a:t>
            </a:r>
            <a:r>
              <a:rPr lang="ru-RU" sz="16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бюджет проекта</a:t>
            </a:r>
            <a:endParaRPr lang="ru-RU" sz="1600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9337" y="618308"/>
            <a:ext cx="7703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Источник финансирования: Инициатор/Заказчик, Участники проекта?</a:t>
            </a:r>
            <a:endParaRPr lang="ru-RU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69816" y="2063171"/>
            <a:ext cx="4254137" cy="81719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Установить надбавки специалистам за результаты  работы в рамках проектов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872908" y="2063171"/>
            <a:ext cx="4819732" cy="92386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Установить порядок премирования участников проектов в зависимости от фактических результатов «работы» в проектах</a:t>
            </a:r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4444795" y="2507313"/>
            <a:ext cx="448492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Скругленный прямоугольник 44"/>
          <p:cNvSpPr/>
          <p:nvPr/>
        </p:nvSpPr>
        <p:spPr>
          <a:xfrm>
            <a:off x="127922" y="3239589"/>
            <a:ext cx="4254137" cy="101019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Лимиты оплаты труда участников проектов – </a:t>
            </a:r>
            <a:r>
              <a:rPr lang="ru-RU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 проекта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4899817" y="3165564"/>
            <a:ext cx="4792823" cy="131934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Оплата труда за «результаты»  в проекте: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штатным работникам - ФОТ с учетом бюджетов проектов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привлеченным извне – договоры с учетом бюджетов проектов</a:t>
            </a:r>
          </a:p>
        </p:txBody>
      </p:sp>
      <p:cxnSp>
        <p:nvCxnSpPr>
          <p:cNvPr id="51" name="Прямая со стрелкой 50"/>
          <p:cNvCxnSpPr/>
          <p:nvPr/>
        </p:nvCxnSpPr>
        <p:spPr>
          <a:xfrm>
            <a:off x="4423953" y="3693856"/>
            <a:ext cx="448492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915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Оплата труда – методика Минэкономразвития 26р-АУ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нутый угол 1"/>
          <p:cNvSpPr/>
          <p:nvPr/>
        </p:nvSpPr>
        <p:spPr>
          <a:xfrm>
            <a:off x="156753" y="670560"/>
            <a:ext cx="4545875" cy="1193074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 мотивацией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участников проектов 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п. 2.3.3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Типовое положение 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«Управление мотивацией» – прил. 4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6754" y="1863634"/>
            <a:ext cx="5016137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установление показателей эффективности деятельности (КПЭ)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оценка КПЭ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определение коэффициентов премирования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расчет премии участников проектной деятельности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организация выплаты премии</a:t>
            </a:r>
          </a:p>
          <a:p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КПЭ могут устанавливаться 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должностных регламентах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качестве показателей результативности</a:t>
            </a:r>
            <a:endParaRPr lang="ru-RU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4256" y="716264"/>
            <a:ext cx="4071257" cy="33855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КОММЕНТАРИИ</a:t>
            </a:r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4257" y="2738735"/>
            <a:ext cx="4071257" cy="9233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ДА,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учетом фактических результатов в конкретных проектах 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0047" y="4741101"/>
            <a:ext cx="5059679" cy="203132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НЕТ, с учетом: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роектная деятельность непостоянна – зависит от фактической «работы» в проекте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«работа» в организационном проектном офисе – основная – КПЭ – основной деятельности и «за зарплату»  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4876800" y="1863634"/>
            <a:ext cx="231647" cy="2673532"/>
          </a:xfrm>
          <a:prstGeom prst="rightBrace">
            <a:avLst>
              <a:gd name="adj1" fmla="val 8333"/>
              <a:gd name="adj2" fmla="val 51954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5793" y="6187651"/>
            <a:ext cx="43748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Пример практики – Белгородская область</a:t>
            </a:r>
          </a:p>
          <a:p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аздаточный материал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6906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подготовка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883683"/>
            <a:ext cx="2907142" cy="92333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 компетенций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роектного управления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(1050-ПП)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29025" y="883683"/>
            <a:ext cx="60293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систематизирует опыт проектного управления в органах государственной власти РФ и за рубежом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формирует комплекс образовательных программ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оказывает консультационную и экспертную поддержку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217" y="2779157"/>
            <a:ext cx="3675107" cy="120032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Научно-образовательный центр проектного менеджмента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РАНХ и ГС</a:t>
            </a:r>
          </a:p>
        </p:txBody>
      </p:sp>
      <p:cxnSp>
        <p:nvCxnSpPr>
          <p:cNvPr id="8" name="Прямая со стрелкой 7"/>
          <p:cNvCxnSpPr>
            <a:stCxn id="2" idx="2"/>
            <a:endCxn id="6" idx="0"/>
          </p:cNvCxnSpPr>
          <p:nvPr/>
        </p:nvCxnSpPr>
        <p:spPr>
          <a:xfrm>
            <a:off x="1910771" y="1807013"/>
            <a:ext cx="0" cy="97214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76675" y="2767497"/>
            <a:ext cx="60293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подготовка кадров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оценка компетенций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консультационная поддержка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4362" y="4586288"/>
            <a:ext cx="3014663" cy="13001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Повышение квалификации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азовые знания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 часов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34037" y="4586288"/>
            <a:ext cx="3014663" cy="13001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Дополнительное образование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глубленные знания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часа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43150" y="4115871"/>
            <a:ext cx="5087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 проектами в органах власти</a:t>
            </a:r>
            <a:endParaRPr lang="ru-RU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90937" y="4790777"/>
            <a:ext cx="18460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Дистанционное</a:t>
            </a:r>
          </a:p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очное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629025" y="6016109"/>
            <a:ext cx="21403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cpm-edu@ranepa.ru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96985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Регламент работы проектного офиса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136" y="880837"/>
            <a:ext cx="2676390" cy="92333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Приемка результатов</a:t>
            </a:r>
          </a:p>
          <a:p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48841" y="788504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sz="6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4286250" y="880837"/>
            <a:ext cx="3486150" cy="2519588"/>
          </a:xfrm>
          <a:prstGeom prst="flowChartMulti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ПРОЕКТЫ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20208" y="3969112"/>
            <a:ext cx="382348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Техническое задание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 проекта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Календарный план проекта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Акты выполненных работ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Отчеты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1620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Программное и проектное управление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264319" y="619014"/>
            <a:ext cx="4190702" cy="82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Инструмент управления</a:t>
            </a:r>
          </a:p>
          <a:p>
            <a:pPr algn="ctr"/>
            <a:endParaRPr lang="ru-RU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96676" y="963658"/>
            <a:ext cx="4856323" cy="28939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Программное управление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ru-RU" sz="24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Проектное управление</a:t>
            </a:r>
            <a:endParaRPr lang="ru-RU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5121469" y="523220"/>
            <a:ext cx="4211340" cy="82391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Специфика управления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4"/>
          </p:nvPr>
        </p:nvSpPr>
        <p:spPr>
          <a:xfrm>
            <a:off x="5059680" y="930216"/>
            <a:ext cx="4720045" cy="2927409"/>
          </a:xfrm>
        </p:spPr>
        <p:txBody>
          <a:bodyPr>
            <a:normAutofit/>
          </a:bodyPr>
          <a:lstStyle/>
          <a:p>
            <a:endParaRPr lang="ru-RU" sz="18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Реализация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сбалансированным по целям, задачам, срокам, ресурсам, исполнителям, показателям  -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мероприятий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endParaRPr lang="ru-RU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1200"/>
              </a:spcBef>
              <a:buNone/>
            </a:pPr>
            <a:endParaRPr lang="ru-RU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Создание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уникальных продуктов</a:t>
            </a:r>
            <a:endParaRPr lang="ru-RU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300038" y="3857625"/>
            <a:ext cx="9215437" cy="2857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Равно 6"/>
          <p:cNvSpPr/>
          <p:nvPr/>
        </p:nvSpPr>
        <p:spPr>
          <a:xfrm>
            <a:off x="300038" y="4064794"/>
            <a:ext cx="757237" cy="642937"/>
          </a:xfrm>
          <a:prstGeom prst="mathEqual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7363" y="4105690"/>
            <a:ext cx="690977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приоритеты - общие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ресурсы – ограниченно бюджетные + привлеченные извне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показатели – могут быть общими целевыми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сроки – ограничены бюджетным периодом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исполнители – внутренние + внешние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Не равно 12"/>
          <p:cNvSpPr/>
          <p:nvPr/>
        </p:nvSpPr>
        <p:spPr>
          <a:xfrm>
            <a:off x="300038" y="5886450"/>
            <a:ext cx="742950" cy="571500"/>
          </a:xfrm>
          <a:prstGeom prst="mathNotEqual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97363" y="5709284"/>
            <a:ext cx="77531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множество задач – уникальность задачи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периодичность – разовый характер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размытость сроков – жесткость сроков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относительное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постоянство участников – временность участников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4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348" y="4149391"/>
            <a:ext cx="870697" cy="87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63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545215" y="6492875"/>
            <a:ext cx="2228850" cy="365125"/>
          </a:xfrm>
        </p:spPr>
        <p:txBody>
          <a:bodyPr/>
          <a:lstStyle/>
          <a:p>
            <a:fld id="{B70C4BAC-7E0C-41BC-92F6-0D356E8769BD}" type="slidenum">
              <a:rPr lang="ru-RU" smtClean="0"/>
              <a:pPr/>
              <a:t>36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Как проекты «увязать» с программами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0262" y="705394"/>
            <a:ext cx="1854926" cy="4572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Вариант 1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705496" y="705394"/>
            <a:ext cx="1854926" cy="4572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Вариант 2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441473" y="705394"/>
            <a:ext cx="1854926" cy="4572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Вариант 3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7382" y="1306285"/>
            <a:ext cx="2220686" cy="3570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7382" y="1663336"/>
            <a:ext cx="2220686" cy="3396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и задачи П</a:t>
            </a:r>
            <a:endParaRPr lang="ru-RU" sz="16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7383" y="3152503"/>
            <a:ext cx="1550128" cy="33963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Мероприятия</a:t>
            </a:r>
            <a:endParaRPr lang="ru-RU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029095" y="2351691"/>
            <a:ext cx="1127761" cy="4437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Проекты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522616" y="1310638"/>
            <a:ext cx="2220686" cy="3570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22616" y="1667689"/>
            <a:ext cx="2220686" cy="3396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и задачи П</a:t>
            </a:r>
            <a:endParaRPr lang="ru-RU" sz="16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046910" y="3932685"/>
            <a:ext cx="1752602" cy="33963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</a:t>
            </a:r>
            <a:r>
              <a:rPr lang="ru-RU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80325" y="253497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. . .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996541" y="3932685"/>
            <a:ext cx="1127761" cy="43543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Проекты</a:t>
            </a:r>
          </a:p>
          <a:p>
            <a:pPr algn="ctr"/>
            <a:endParaRPr lang="ru-RU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258593" y="1301928"/>
            <a:ext cx="2220686" cy="3570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262946" y="1658979"/>
            <a:ext cx="2220686" cy="3396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и задачи</a:t>
            </a:r>
            <a:r>
              <a:rPr lang="en-US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endParaRPr lang="ru-RU" sz="16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379967" y="3257390"/>
            <a:ext cx="1711782" cy="33963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Мероприятие 1</a:t>
            </a:r>
            <a:endParaRPr lang="ru-RU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87382" y="2312507"/>
            <a:ext cx="1550128" cy="3530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Подпрограммы</a:t>
            </a:r>
            <a:endParaRPr lang="ru-RU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73" name="Прямая со стрелкой 3072"/>
          <p:cNvCxnSpPr>
            <a:stCxn id="11" idx="2"/>
            <a:endCxn id="28" idx="0"/>
          </p:cNvCxnSpPr>
          <p:nvPr/>
        </p:nvCxnSpPr>
        <p:spPr>
          <a:xfrm flipH="1">
            <a:off x="1062446" y="2002971"/>
            <a:ext cx="335279" cy="30953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6" name="Прямая со стрелкой 3075"/>
          <p:cNvCxnSpPr>
            <a:stCxn id="11" idx="2"/>
            <a:endCxn id="14" idx="0"/>
          </p:cNvCxnSpPr>
          <p:nvPr/>
        </p:nvCxnSpPr>
        <p:spPr>
          <a:xfrm>
            <a:off x="1397725" y="2002971"/>
            <a:ext cx="1195251" cy="34872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3639636" y="2285986"/>
            <a:ext cx="1986643" cy="3530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Подпрограмма 1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643989" y="2904304"/>
            <a:ext cx="1986643" cy="3530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Подпрограмма </a:t>
            </a:r>
            <a:r>
              <a:rPr lang="en-US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ru-RU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643989" y="3257391"/>
            <a:ext cx="1986643" cy="3396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и задачи ПП </a:t>
            </a:r>
            <a:r>
              <a:rPr lang="en-US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ru-RU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79" name="Прямая со стрелкой 3078"/>
          <p:cNvCxnSpPr>
            <a:stCxn id="20" idx="2"/>
            <a:endCxn id="38" idx="0"/>
          </p:cNvCxnSpPr>
          <p:nvPr/>
        </p:nvCxnSpPr>
        <p:spPr>
          <a:xfrm flipH="1">
            <a:off x="4632958" y="2007324"/>
            <a:ext cx="1" cy="27866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287383" y="2670334"/>
            <a:ext cx="1550128" cy="4821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и задачи ПП</a:t>
            </a:r>
            <a:endParaRPr lang="ru-RU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379967" y="2295068"/>
            <a:ext cx="1986643" cy="3530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Подпрограмма </a:t>
            </a:r>
            <a:r>
              <a:rPr lang="en-US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ru-RU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379967" y="2643813"/>
            <a:ext cx="1986643" cy="3396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и задачи ПП </a:t>
            </a:r>
            <a:r>
              <a:rPr lang="en-US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ru-RU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878907" y="349213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. . .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7412451" y="3828423"/>
            <a:ext cx="1679298" cy="33963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Мероприятие </a:t>
            </a:r>
            <a:r>
              <a:rPr lang="en-US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ru-RU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88" name="Соединительная линия уступом 3087"/>
          <p:cNvCxnSpPr>
            <a:stCxn id="51" idx="1"/>
            <a:endCxn id="54" idx="1"/>
          </p:cNvCxnSpPr>
          <p:nvPr/>
        </p:nvCxnSpPr>
        <p:spPr>
          <a:xfrm rot="10800000" flipH="1" flipV="1">
            <a:off x="7379967" y="2471611"/>
            <a:ext cx="32484" cy="1526629"/>
          </a:xfrm>
          <a:prstGeom prst="bentConnector3">
            <a:avLst>
              <a:gd name="adj1" fmla="val -703731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0" name="Прямая соединительная линия 3089"/>
          <p:cNvCxnSpPr/>
          <p:nvPr/>
        </p:nvCxnSpPr>
        <p:spPr>
          <a:xfrm>
            <a:off x="7158446" y="3427208"/>
            <a:ext cx="22152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7671977" y="4453796"/>
            <a:ext cx="1127761" cy="43543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</a:t>
            </a:r>
          </a:p>
          <a:p>
            <a:pPr algn="ctr"/>
            <a:endParaRPr lang="ru-RU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285032" y="3998240"/>
            <a:ext cx="1854926" cy="4572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Вариант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34809" y="4585834"/>
            <a:ext cx="2220686" cy="3570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34809" y="4955940"/>
            <a:ext cx="2220686" cy="3396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и задачи</a:t>
            </a:r>
            <a:r>
              <a:rPr lang="en-US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endParaRPr lang="ru-RU" sz="16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78967" y="5437280"/>
            <a:ext cx="1550128" cy="3530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Подпрограммы</a:t>
            </a:r>
            <a:endParaRPr lang="ru-RU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94" name="Прямая со стрелкой 3093"/>
          <p:cNvCxnSpPr>
            <a:stCxn id="30" idx="2"/>
            <a:endCxn id="51" idx="0"/>
          </p:cNvCxnSpPr>
          <p:nvPr/>
        </p:nvCxnSpPr>
        <p:spPr>
          <a:xfrm>
            <a:off x="8373289" y="1998614"/>
            <a:ext cx="0" cy="29645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Прямоугольник 67"/>
          <p:cNvSpPr/>
          <p:nvPr/>
        </p:nvSpPr>
        <p:spPr>
          <a:xfrm>
            <a:off x="474527" y="5797530"/>
            <a:ext cx="1550128" cy="4821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и задачи ПП</a:t>
            </a:r>
            <a:endParaRPr lang="ru-RU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478967" y="6279699"/>
            <a:ext cx="1550128" cy="33963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Мероприятия</a:t>
            </a:r>
            <a:endParaRPr lang="ru-RU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96" name="Прямая со стрелкой 3095"/>
          <p:cNvCxnSpPr>
            <a:stCxn id="64" idx="2"/>
            <a:endCxn id="65" idx="0"/>
          </p:cNvCxnSpPr>
          <p:nvPr/>
        </p:nvCxnSpPr>
        <p:spPr>
          <a:xfrm>
            <a:off x="1245152" y="5295575"/>
            <a:ext cx="8879" cy="14170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7" name="Плюс 3096"/>
          <p:cNvSpPr/>
          <p:nvPr/>
        </p:nvSpPr>
        <p:spPr>
          <a:xfrm>
            <a:off x="2508068" y="5208680"/>
            <a:ext cx="457200" cy="457200"/>
          </a:xfrm>
          <a:prstGeom prst="mathPlus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046910" y="5235950"/>
            <a:ext cx="1505497" cy="43543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Проекты</a:t>
            </a:r>
          </a:p>
          <a:p>
            <a:pPr algn="ctr"/>
            <a:endParaRPr lang="ru-RU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3046911" y="4764359"/>
            <a:ext cx="1505496" cy="4443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</a:t>
            </a:r>
            <a:r>
              <a:rPr lang="ru-RU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ь</a:t>
            </a:r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задачи проектов</a:t>
            </a:r>
            <a:endParaRPr lang="ru-RU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8" name="TextBox 3097"/>
          <p:cNvSpPr txBox="1"/>
          <p:nvPr/>
        </p:nvSpPr>
        <p:spPr>
          <a:xfrm>
            <a:off x="3034043" y="5671383"/>
            <a:ext cx="1518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Непрограммная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часть</a:t>
            </a:r>
            <a:endParaRPr lang="ru-RU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Прямая со стрелкой 11"/>
          <p:cNvCxnSpPr>
            <a:stCxn id="40" idx="2"/>
            <a:endCxn id="22" idx="0"/>
          </p:cNvCxnSpPr>
          <p:nvPr/>
        </p:nvCxnSpPr>
        <p:spPr>
          <a:xfrm flipH="1">
            <a:off x="3923211" y="3597026"/>
            <a:ext cx="714100" cy="33565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0" idx="2"/>
          </p:cNvCxnSpPr>
          <p:nvPr/>
        </p:nvCxnSpPr>
        <p:spPr>
          <a:xfrm>
            <a:off x="4637311" y="3597026"/>
            <a:ext cx="923110" cy="33565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59" idx="0"/>
          </p:cNvCxnSpPr>
          <p:nvPr/>
        </p:nvCxnSpPr>
        <p:spPr>
          <a:xfrm>
            <a:off x="8235857" y="4168058"/>
            <a:ext cx="1" cy="28573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803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" y="0"/>
            <a:ext cx="9906001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означает: перевод программ на проектное управление?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297" y="523220"/>
            <a:ext cx="9695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Из решения заседания президиума Совета при Президенте РФ по стратегическому развитию и приоритетным проектам от 04.04.2017</a:t>
            </a:r>
            <a:endParaRPr lang="ru-RU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Блок-схема: несколько документов 4"/>
          <p:cNvSpPr/>
          <p:nvPr/>
        </p:nvSpPr>
        <p:spPr>
          <a:xfrm>
            <a:off x="217715" y="1192313"/>
            <a:ext cx="1567542" cy="940525"/>
          </a:xfrm>
          <a:prstGeom prst="flowChartMulti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Программы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ашивка 5"/>
          <p:cNvSpPr/>
          <p:nvPr/>
        </p:nvSpPr>
        <p:spPr>
          <a:xfrm>
            <a:off x="1872343" y="1234333"/>
            <a:ext cx="4171406" cy="695162"/>
          </a:xfrm>
          <a:prstGeom prst="chevron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Перевод с 2018 г. ГП на ПМ =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Выделение в их составе проектов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Блок-схема: документ 6"/>
          <p:cNvSpPr/>
          <p:nvPr/>
        </p:nvSpPr>
        <p:spPr>
          <a:xfrm>
            <a:off x="6043749" y="969266"/>
            <a:ext cx="2438400" cy="612648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Образование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Блок-схема: документ 7"/>
          <p:cNvSpPr/>
          <p:nvPr/>
        </p:nvSpPr>
        <p:spPr>
          <a:xfrm>
            <a:off x="6278291" y="1510420"/>
            <a:ext cx="2700744" cy="85831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Здравоохранение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Блок-схема: документ 8"/>
          <p:cNvSpPr/>
          <p:nvPr/>
        </p:nvSpPr>
        <p:spPr>
          <a:xfrm>
            <a:off x="6428557" y="2246810"/>
            <a:ext cx="2873828" cy="1184367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Доступное и комфортное жилье и ЖКХ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Блок-схема: документ 9"/>
          <p:cNvSpPr/>
          <p:nvPr/>
        </p:nvSpPr>
        <p:spPr>
          <a:xfrm>
            <a:off x="6635931" y="3314315"/>
            <a:ext cx="2882537" cy="1188016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Транспортная система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Блок-схема: документ 10"/>
          <p:cNvSpPr/>
          <p:nvPr/>
        </p:nvSpPr>
        <p:spPr>
          <a:xfrm>
            <a:off x="6788921" y="4443112"/>
            <a:ext cx="3055748" cy="1193566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Сельское хозяйство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Регулирование рынка с/х продукции, сырья, продовольствия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75954" y="2132839"/>
            <a:ext cx="3770813" cy="74969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Формирование, реализация, оценка ГП с учетом требований ПМ  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22" name="Соединительная линия уступом 21"/>
          <p:cNvCxnSpPr>
            <a:endCxn id="12" idx="3"/>
          </p:cNvCxnSpPr>
          <p:nvPr/>
        </p:nvCxnSpPr>
        <p:spPr>
          <a:xfrm rot="5400000">
            <a:off x="5132371" y="1596310"/>
            <a:ext cx="925774" cy="896982"/>
          </a:xfrm>
          <a:prstGeom prst="bentConnector2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1375954" y="3025982"/>
            <a:ext cx="3770813" cy="10844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Доппотребность ресурсов на ГП в формате проектов (не связана с изменением прогноза, др. внешними факторами) 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25" name="Соединительная линия уступом 24"/>
          <p:cNvCxnSpPr>
            <a:endCxn id="23" idx="3"/>
          </p:cNvCxnSpPr>
          <p:nvPr/>
        </p:nvCxnSpPr>
        <p:spPr>
          <a:xfrm rot="5400000">
            <a:off x="5064995" y="2589460"/>
            <a:ext cx="1060526" cy="896982"/>
          </a:xfrm>
          <a:prstGeom prst="bentConnector2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1375953" y="4235959"/>
            <a:ext cx="3770813" cy="74969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Порядок определения приоритетных проектов  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28" name="Соединительная линия уступом 27"/>
          <p:cNvCxnSpPr>
            <a:endCxn id="26" idx="3"/>
          </p:cNvCxnSpPr>
          <p:nvPr/>
        </p:nvCxnSpPr>
        <p:spPr>
          <a:xfrm rot="5400000">
            <a:off x="5073961" y="3641020"/>
            <a:ext cx="1042594" cy="896983"/>
          </a:xfrm>
          <a:prstGeom prst="bentConnector2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1375954" y="5116284"/>
            <a:ext cx="3770813" cy="57912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 Закрепление ПМ в 172-ФЗ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33" name="Соединительная линия уступом 32"/>
          <p:cNvCxnSpPr/>
          <p:nvPr/>
        </p:nvCxnSpPr>
        <p:spPr>
          <a:xfrm rot="10800000" flipV="1">
            <a:off x="5146768" y="4610807"/>
            <a:ext cx="896983" cy="858175"/>
          </a:xfrm>
          <a:prstGeom prst="bentConnector3">
            <a:avLst>
              <a:gd name="adj1" fmla="val -1457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1375954" y="5847805"/>
            <a:ext cx="3770813" cy="91004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 Решения о финансировании ГП исходя из внедрения ПМ и отдачи от проектов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Картинки по запросу логотип образова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649" y="874205"/>
            <a:ext cx="795661" cy="70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966" y="1705356"/>
            <a:ext cx="412245" cy="41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746" y="2774295"/>
            <a:ext cx="825203" cy="50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логотип  транспорт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211" y="3961811"/>
            <a:ext cx="406360" cy="40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Рисунок 43" descr="Картинки по запросу логотип  сельское хозяйство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276" y="4985657"/>
            <a:ext cx="461301" cy="50950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" name="Соединительная линия уступом 39"/>
          <p:cNvCxnSpPr/>
          <p:nvPr/>
        </p:nvCxnSpPr>
        <p:spPr>
          <a:xfrm rot="10800000" flipV="1">
            <a:off x="5146765" y="5495163"/>
            <a:ext cx="896986" cy="833845"/>
          </a:xfrm>
          <a:prstGeom prst="bentConnector3">
            <a:avLst>
              <a:gd name="adj1" fmla="val -2427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45324" y="3234098"/>
            <a:ext cx="5483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sz="6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олилиния 1"/>
          <p:cNvSpPr/>
          <p:nvPr/>
        </p:nvSpPr>
        <p:spPr>
          <a:xfrm>
            <a:off x="691567" y="5024846"/>
            <a:ext cx="4925462" cy="1863634"/>
          </a:xfrm>
          <a:custGeom>
            <a:avLst/>
            <a:gdLst>
              <a:gd name="connsiteX0" fmla="*/ 397004 w 4925462"/>
              <a:gd name="connsiteY0" fmla="*/ 78377 h 1863634"/>
              <a:gd name="connsiteX1" fmla="*/ 353462 w 4925462"/>
              <a:gd name="connsiteY1" fmla="*/ 113211 h 1863634"/>
              <a:gd name="connsiteX2" fmla="*/ 336044 w 4925462"/>
              <a:gd name="connsiteY2" fmla="*/ 130628 h 1863634"/>
              <a:gd name="connsiteX3" fmla="*/ 309919 w 4925462"/>
              <a:gd name="connsiteY3" fmla="*/ 139337 h 1863634"/>
              <a:gd name="connsiteX4" fmla="*/ 257667 w 4925462"/>
              <a:gd name="connsiteY4" fmla="*/ 182880 h 1863634"/>
              <a:gd name="connsiteX5" fmla="*/ 231542 w 4925462"/>
              <a:gd name="connsiteY5" fmla="*/ 200297 h 1863634"/>
              <a:gd name="connsiteX6" fmla="*/ 187999 w 4925462"/>
              <a:gd name="connsiteY6" fmla="*/ 243840 h 1863634"/>
              <a:gd name="connsiteX7" fmla="*/ 153164 w 4925462"/>
              <a:gd name="connsiteY7" fmla="*/ 296091 h 1863634"/>
              <a:gd name="connsiteX8" fmla="*/ 135747 w 4925462"/>
              <a:gd name="connsiteY8" fmla="*/ 357051 h 1863634"/>
              <a:gd name="connsiteX9" fmla="*/ 118330 w 4925462"/>
              <a:gd name="connsiteY9" fmla="*/ 409303 h 1863634"/>
              <a:gd name="connsiteX10" fmla="*/ 92204 w 4925462"/>
              <a:gd name="connsiteY10" fmla="*/ 496388 h 1863634"/>
              <a:gd name="connsiteX11" fmla="*/ 74787 w 4925462"/>
              <a:gd name="connsiteY11" fmla="*/ 548640 h 1863634"/>
              <a:gd name="connsiteX12" fmla="*/ 57370 w 4925462"/>
              <a:gd name="connsiteY12" fmla="*/ 574765 h 1863634"/>
              <a:gd name="connsiteX13" fmla="*/ 39953 w 4925462"/>
              <a:gd name="connsiteY13" fmla="*/ 635725 h 1863634"/>
              <a:gd name="connsiteX14" fmla="*/ 31244 w 4925462"/>
              <a:gd name="connsiteY14" fmla="*/ 670560 h 1863634"/>
              <a:gd name="connsiteX15" fmla="*/ 13827 w 4925462"/>
              <a:gd name="connsiteY15" fmla="*/ 731520 h 1863634"/>
              <a:gd name="connsiteX16" fmla="*/ 13827 w 4925462"/>
              <a:gd name="connsiteY16" fmla="*/ 1149531 h 1863634"/>
              <a:gd name="connsiteX17" fmla="*/ 39953 w 4925462"/>
              <a:gd name="connsiteY17" fmla="*/ 1254034 h 1863634"/>
              <a:gd name="connsiteX18" fmla="*/ 48662 w 4925462"/>
              <a:gd name="connsiteY18" fmla="*/ 1288868 h 1863634"/>
              <a:gd name="connsiteX19" fmla="*/ 74787 w 4925462"/>
              <a:gd name="connsiteY19" fmla="*/ 1314994 h 1863634"/>
              <a:gd name="connsiteX20" fmla="*/ 100913 w 4925462"/>
              <a:gd name="connsiteY20" fmla="*/ 1367245 h 1863634"/>
              <a:gd name="connsiteX21" fmla="*/ 118330 w 4925462"/>
              <a:gd name="connsiteY21" fmla="*/ 1384663 h 1863634"/>
              <a:gd name="connsiteX22" fmla="*/ 161873 w 4925462"/>
              <a:gd name="connsiteY22" fmla="*/ 1428205 h 1863634"/>
              <a:gd name="connsiteX23" fmla="*/ 196707 w 4925462"/>
              <a:gd name="connsiteY23" fmla="*/ 1480457 h 1863634"/>
              <a:gd name="connsiteX24" fmla="*/ 231542 w 4925462"/>
              <a:gd name="connsiteY24" fmla="*/ 1524000 h 1863634"/>
              <a:gd name="connsiteX25" fmla="*/ 240250 w 4925462"/>
              <a:gd name="connsiteY25" fmla="*/ 1550125 h 1863634"/>
              <a:gd name="connsiteX26" fmla="*/ 309919 w 4925462"/>
              <a:gd name="connsiteY26" fmla="*/ 1602377 h 1863634"/>
              <a:gd name="connsiteX27" fmla="*/ 336044 w 4925462"/>
              <a:gd name="connsiteY27" fmla="*/ 1619794 h 1863634"/>
              <a:gd name="connsiteX28" fmla="*/ 362170 w 4925462"/>
              <a:gd name="connsiteY28" fmla="*/ 1628503 h 1863634"/>
              <a:gd name="connsiteX29" fmla="*/ 414422 w 4925462"/>
              <a:gd name="connsiteY29" fmla="*/ 1654628 h 1863634"/>
              <a:gd name="connsiteX30" fmla="*/ 440547 w 4925462"/>
              <a:gd name="connsiteY30" fmla="*/ 1672045 h 1863634"/>
              <a:gd name="connsiteX31" fmla="*/ 501507 w 4925462"/>
              <a:gd name="connsiteY31" fmla="*/ 1689463 h 1863634"/>
              <a:gd name="connsiteX32" fmla="*/ 623427 w 4925462"/>
              <a:gd name="connsiteY32" fmla="*/ 1706880 h 1863634"/>
              <a:gd name="connsiteX33" fmla="*/ 649553 w 4925462"/>
              <a:gd name="connsiteY33" fmla="*/ 1715588 h 1863634"/>
              <a:gd name="connsiteX34" fmla="*/ 693096 w 4925462"/>
              <a:gd name="connsiteY34" fmla="*/ 1724297 h 1863634"/>
              <a:gd name="connsiteX35" fmla="*/ 727930 w 4925462"/>
              <a:gd name="connsiteY35" fmla="*/ 1733005 h 1863634"/>
              <a:gd name="connsiteX36" fmla="*/ 806307 w 4925462"/>
              <a:gd name="connsiteY36" fmla="*/ 1759131 h 1863634"/>
              <a:gd name="connsiteX37" fmla="*/ 832433 w 4925462"/>
              <a:gd name="connsiteY37" fmla="*/ 1767840 h 1863634"/>
              <a:gd name="connsiteX38" fmla="*/ 945644 w 4925462"/>
              <a:gd name="connsiteY38" fmla="*/ 1785257 h 1863634"/>
              <a:gd name="connsiteX39" fmla="*/ 989187 w 4925462"/>
              <a:gd name="connsiteY39" fmla="*/ 1811383 h 1863634"/>
              <a:gd name="connsiteX40" fmla="*/ 1137233 w 4925462"/>
              <a:gd name="connsiteY40" fmla="*/ 1828800 h 1863634"/>
              <a:gd name="connsiteX41" fmla="*/ 1354947 w 4925462"/>
              <a:gd name="connsiteY41" fmla="*/ 1846217 h 1863634"/>
              <a:gd name="connsiteX42" fmla="*/ 1381073 w 4925462"/>
              <a:gd name="connsiteY42" fmla="*/ 1854925 h 1863634"/>
              <a:gd name="connsiteX43" fmla="*/ 1415907 w 4925462"/>
              <a:gd name="connsiteY43" fmla="*/ 1863634 h 1863634"/>
              <a:gd name="connsiteX44" fmla="*/ 2060342 w 4925462"/>
              <a:gd name="connsiteY44" fmla="*/ 1854925 h 1863634"/>
              <a:gd name="connsiteX45" fmla="*/ 2086467 w 4925462"/>
              <a:gd name="connsiteY45" fmla="*/ 1846217 h 1863634"/>
              <a:gd name="connsiteX46" fmla="*/ 2356433 w 4925462"/>
              <a:gd name="connsiteY46" fmla="*/ 1837508 h 1863634"/>
              <a:gd name="connsiteX47" fmla="*/ 2399976 w 4925462"/>
              <a:gd name="connsiteY47" fmla="*/ 1828800 h 1863634"/>
              <a:gd name="connsiteX48" fmla="*/ 2452227 w 4925462"/>
              <a:gd name="connsiteY48" fmla="*/ 1811383 h 1863634"/>
              <a:gd name="connsiteX49" fmla="*/ 2504479 w 4925462"/>
              <a:gd name="connsiteY49" fmla="*/ 1802674 h 1863634"/>
              <a:gd name="connsiteX50" fmla="*/ 2556730 w 4925462"/>
              <a:gd name="connsiteY50" fmla="*/ 1785257 h 1863634"/>
              <a:gd name="connsiteX51" fmla="*/ 2582856 w 4925462"/>
              <a:gd name="connsiteY51" fmla="*/ 1776548 h 1863634"/>
              <a:gd name="connsiteX52" fmla="*/ 2617690 w 4925462"/>
              <a:gd name="connsiteY52" fmla="*/ 1767840 h 1863634"/>
              <a:gd name="connsiteX53" fmla="*/ 3009576 w 4925462"/>
              <a:gd name="connsiteY53" fmla="*/ 1785257 h 1863634"/>
              <a:gd name="connsiteX54" fmla="*/ 3044410 w 4925462"/>
              <a:gd name="connsiteY54" fmla="*/ 1793965 h 1863634"/>
              <a:gd name="connsiteX55" fmla="*/ 3087953 w 4925462"/>
              <a:gd name="connsiteY55" fmla="*/ 1802674 h 1863634"/>
              <a:gd name="connsiteX56" fmla="*/ 3114079 w 4925462"/>
              <a:gd name="connsiteY56" fmla="*/ 1811383 h 1863634"/>
              <a:gd name="connsiteX57" fmla="*/ 3175039 w 4925462"/>
              <a:gd name="connsiteY57" fmla="*/ 1828800 h 1863634"/>
              <a:gd name="connsiteX58" fmla="*/ 3958810 w 4925462"/>
              <a:gd name="connsiteY58" fmla="*/ 1820091 h 1863634"/>
              <a:gd name="connsiteX59" fmla="*/ 4037187 w 4925462"/>
              <a:gd name="connsiteY59" fmla="*/ 1811383 h 1863634"/>
              <a:gd name="connsiteX60" fmla="*/ 4246193 w 4925462"/>
              <a:gd name="connsiteY60" fmla="*/ 1802674 h 1863634"/>
              <a:gd name="connsiteX61" fmla="*/ 4542284 w 4925462"/>
              <a:gd name="connsiteY61" fmla="*/ 1785257 h 1863634"/>
              <a:gd name="connsiteX62" fmla="*/ 4559702 w 4925462"/>
              <a:gd name="connsiteY62" fmla="*/ 1767840 h 1863634"/>
              <a:gd name="connsiteX63" fmla="*/ 4585827 w 4925462"/>
              <a:gd name="connsiteY63" fmla="*/ 1759131 h 1863634"/>
              <a:gd name="connsiteX64" fmla="*/ 4603244 w 4925462"/>
              <a:gd name="connsiteY64" fmla="*/ 1733005 h 1863634"/>
              <a:gd name="connsiteX65" fmla="*/ 4646787 w 4925462"/>
              <a:gd name="connsiteY65" fmla="*/ 1689463 h 1863634"/>
              <a:gd name="connsiteX66" fmla="*/ 4681622 w 4925462"/>
              <a:gd name="connsiteY66" fmla="*/ 1645920 h 1863634"/>
              <a:gd name="connsiteX67" fmla="*/ 4690330 w 4925462"/>
              <a:gd name="connsiteY67" fmla="*/ 1619794 h 1863634"/>
              <a:gd name="connsiteX68" fmla="*/ 4733873 w 4925462"/>
              <a:gd name="connsiteY68" fmla="*/ 1567543 h 1863634"/>
              <a:gd name="connsiteX69" fmla="*/ 4768707 w 4925462"/>
              <a:gd name="connsiteY69" fmla="*/ 1480457 h 1863634"/>
              <a:gd name="connsiteX70" fmla="*/ 4777416 w 4925462"/>
              <a:gd name="connsiteY70" fmla="*/ 1454331 h 1863634"/>
              <a:gd name="connsiteX71" fmla="*/ 4829667 w 4925462"/>
              <a:gd name="connsiteY71" fmla="*/ 1349828 h 1863634"/>
              <a:gd name="connsiteX72" fmla="*/ 4847084 w 4925462"/>
              <a:gd name="connsiteY72" fmla="*/ 1280160 h 1863634"/>
              <a:gd name="connsiteX73" fmla="*/ 4855793 w 4925462"/>
              <a:gd name="connsiteY73" fmla="*/ 1245325 h 1863634"/>
              <a:gd name="connsiteX74" fmla="*/ 4864502 w 4925462"/>
              <a:gd name="connsiteY74" fmla="*/ 1158240 h 1863634"/>
              <a:gd name="connsiteX75" fmla="*/ 4873210 w 4925462"/>
              <a:gd name="connsiteY75" fmla="*/ 1123405 h 1863634"/>
              <a:gd name="connsiteX76" fmla="*/ 4881919 w 4925462"/>
              <a:gd name="connsiteY76" fmla="*/ 1053737 h 1863634"/>
              <a:gd name="connsiteX77" fmla="*/ 4890627 w 4925462"/>
              <a:gd name="connsiteY77" fmla="*/ 1001485 h 1863634"/>
              <a:gd name="connsiteX78" fmla="*/ 4899336 w 4925462"/>
              <a:gd name="connsiteY78" fmla="*/ 957943 h 1863634"/>
              <a:gd name="connsiteX79" fmla="*/ 4925462 w 4925462"/>
              <a:gd name="connsiteY79" fmla="*/ 766354 h 1863634"/>
              <a:gd name="connsiteX80" fmla="*/ 4916753 w 4925462"/>
              <a:gd name="connsiteY80" fmla="*/ 505097 h 1863634"/>
              <a:gd name="connsiteX81" fmla="*/ 4908044 w 4925462"/>
              <a:gd name="connsiteY81" fmla="*/ 478971 h 1863634"/>
              <a:gd name="connsiteX82" fmla="*/ 4890627 w 4925462"/>
              <a:gd name="connsiteY82" fmla="*/ 452845 h 1863634"/>
              <a:gd name="connsiteX83" fmla="*/ 4847084 w 4925462"/>
              <a:gd name="connsiteY83" fmla="*/ 374468 h 1863634"/>
              <a:gd name="connsiteX84" fmla="*/ 4812250 w 4925462"/>
              <a:gd name="connsiteY84" fmla="*/ 330925 h 1863634"/>
              <a:gd name="connsiteX85" fmla="*/ 4803542 w 4925462"/>
              <a:gd name="connsiteY85" fmla="*/ 304800 h 1863634"/>
              <a:gd name="connsiteX86" fmla="*/ 4786124 w 4925462"/>
              <a:gd name="connsiteY86" fmla="*/ 278674 h 1863634"/>
              <a:gd name="connsiteX87" fmla="*/ 4751290 w 4925462"/>
              <a:gd name="connsiteY87" fmla="*/ 200297 h 1863634"/>
              <a:gd name="connsiteX88" fmla="*/ 4742582 w 4925462"/>
              <a:gd name="connsiteY88" fmla="*/ 174171 h 1863634"/>
              <a:gd name="connsiteX89" fmla="*/ 4725164 w 4925462"/>
              <a:gd name="connsiteY89" fmla="*/ 156754 h 1863634"/>
              <a:gd name="connsiteX90" fmla="*/ 4699039 w 4925462"/>
              <a:gd name="connsiteY90" fmla="*/ 121920 h 1863634"/>
              <a:gd name="connsiteX91" fmla="*/ 4646787 w 4925462"/>
              <a:gd name="connsiteY91" fmla="*/ 69668 h 1863634"/>
              <a:gd name="connsiteX92" fmla="*/ 4594536 w 4925462"/>
              <a:gd name="connsiteY92" fmla="*/ 52251 h 1863634"/>
              <a:gd name="connsiteX93" fmla="*/ 4568410 w 4925462"/>
              <a:gd name="connsiteY93" fmla="*/ 43543 h 1863634"/>
              <a:gd name="connsiteX94" fmla="*/ 4411656 w 4925462"/>
              <a:gd name="connsiteY94" fmla="*/ 17417 h 1863634"/>
              <a:gd name="connsiteX95" fmla="*/ 3314376 w 4925462"/>
              <a:gd name="connsiteY95" fmla="*/ 8708 h 1863634"/>
              <a:gd name="connsiteX96" fmla="*/ 2739610 w 4925462"/>
              <a:gd name="connsiteY96" fmla="*/ 17417 h 1863634"/>
              <a:gd name="connsiteX97" fmla="*/ 2399976 w 4925462"/>
              <a:gd name="connsiteY97" fmla="*/ 26125 h 1863634"/>
              <a:gd name="connsiteX98" fmla="*/ 971770 w 4925462"/>
              <a:gd name="connsiteY98" fmla="*/ 17417 h 1863634"/>
              <a:gd name="connsiteX99" fmla="*/ 841142 w 4925462"/>
              <a:gd name="connsiteY99" fmla="*/ 0 h 1863634"/>
              <a:gd name="connsiteX100" fmla="*/ 501507 w 4925462"/>
              <a:gd name="connsiteY100" fmla="*/ 8708 h 1863634"/>
              <a:gd name="connsiteX101" fmla="*/ 475382 w 4925462"/>
              <a:gd name="connsiteY101" fmla="*/ 17417 h 1863634"/>
              <a:gd name="connsiteX102" fmla="*/ 431839 w 4925462"/>
              <a:gd name="connsiteY102" fmla="*/ 60960 h 1863634"/>
              <a:gd name="connsiteX103" fmla="*/ 405713 w 4925462"/>
              <a:gd name="connsiteY103" fmla="*/ 87085 h 1863634"/>
              <a:gd name="connsiteX104" fmla="*/ 379587 w 4925462"/>
              <a:gd name="connsiteY104" fmla="*/ 95794 h 1863634"/>
              <a:gd name="connsiteX105" fmla="*/ 353462 w 4925462"/>
              <a:gd name="connsiteY105" fmla="*/ 121920 h 1863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4925462" h="1863634">
                <a:moveTo>
                  <a:pt x="397004" y="78377"/>
                </a:moveTo>
                <a:cubicBezTo>
                  <a:pt x="382490" y="89988"/>
                  <a:pt x="367574" y="101115"/>
                  <a:pt x="353462" y="113211"/>
                </a:cubicBezTo>
                <a:cubicBezTo>
                  <a:pt x="347228" y="118554"/>
                  <a:pt x="343085" y="126404"/>
                  <a:pt x="336044" y="130628"/>
                </a:cubicBezTo>
                <a:cubicBezTo>
                  <a:pt x="328173" y="135351"/>
                  <a:pt x="318129" y="135232"/>
                  <a:pt x="309919" y="139337"/>
                </a:cubicBezTo>
                <a:cubicBezTo>
                  <a:pt x="277485" y="155555"/>
                  <a:pt x="286559" y="158803"/>
                  <a:pt x="257667" y="182880"/>
                </a:cubicBezTo>
                <a:cubicBezTo>
                  <a:pt x="249627" y="189580"/>
                  <a:pt x="239419" y="193405"/>
                  <a:pt x="231542" y="200297"/>
                </a:cubicBezTo>
                <a:cubicBezTo>
                  <a:pt x="216094" y="213814"/>
                  <a:pt x="199385" y="226761"/>
                  <a:pt x="187999" y="243840"/>
                </a:cubicBezTo>
                <a:lnTo>
                  <a:pt x="153164" y="296091"/>
                </a:lnTo>
                <a:cubicBezTo>
                  <a:pt x="123889" y="383922"/>
                  <a:pt x="168564" y="247663"/>
                  <a:pt x="135747" y="357051"/>
                </a:cubicBezTo>
                <a:cubicBezTo>
                  <a:pt x="130471" y="374636"/>
                  <a:pt x="122783" y="391492"/>
                  <a:pt x="118330" y="409303"/>
                </a:cubicBezTo>
                <a:cubicBezTo>
                  <a:pt x="105168" y="461956"/>
                  <a:pt x="113410" y="432771"/>
                  <a:pt x="92204" y="496388"/>
                </a:cubicBezTo>
                <a:cubicBezTo>
                  <a:pt x="92202" y="496393"/>
                  <a:pt x="74790" y="548636"/>
                  <a:pt x="74787" y="548640"/>
                </a:cubicBezTo>
                <a:lnTo>
                  <a:pt x="57370" y="574765"/>
                </a:lnTo>
                <a:cubicBezTo>
                  <a:pt x="30160" y="683615"/>
                  <a:pt x="64930" y="548310"/>
                  <a:pt x="39953" y="635725"/>
                </a:cubicBezTo>
                <a:cubicBezTo>
                  <a:pt x="36665" y="647233"/>
                  <a:pt x="34532" y="659051"/>
                  <a:pt x="31244" y="670560"/>
                </a:cubicBezTo>
                <a:cubicBezTo>
                  <a:pt x="6257" y="758015"/>
                  <a:pt x="41054" y="622616"/>
                  <a:pt x="13827" y="731520"/>
                </a:cubicBezTo>
                <a:cubicBezTo>
                  <a:pt x="-8260" y="908226"/>
                  <a:pt x="-563" y="818568"/>
                  <a:pt x="13827" y="1149531"/>
                </a:cubicBezTo>
                <a:cubicBezTo>
                  <a:pt x="16225" y="1204696"/>
                  <a:pt x="26652" y="1200832"/>
                  <a:pt x="39953" y="1254034"/>
                </a:cubicBezTo>
                <a:cubicBezTo>
                  <a:pt x="42856" y="1265645"/>
                  <a:pt x="42724" y="1278476"/>
                  <a:pt x="48662" y="1288868"/>
                </a:cubicBezTo>
                <a:cubicBezTo>
                  <a:pt x="54772" y="1299561"/>
                  <a:pt x="66079" y="1306285"/>
                  <a:pt x="74787" y="1314994"/>
                </a:cubicBezTo>
                <a:cubicBezTo>
                  <a:pt x="83986" y="1342589"/>
                  <a:pt x="81619" y="1343127"/>
                  <a:pt x="100913" y="1367245"/>
                </a:cubicBezTo>
                <a:cubicBezTo>
                  <a:pt x="106042" y="1373656"/>
                  <a:pt x="113201" y="1378252"/>
                  <a:pt x="118330" y="1384663"/>
                </a:cubicBezTo>
                <a:cubicBezTo>
                  <a:pt x="151503" y="1426130"/>
                  <a:pt x="117088" y="1398349"/>
                  <a:pt x="161873" y="1428205"/>
                </a:cubicBezTo>
                <a:cubicBezTo>
                  <a:pt x="177178" y="1474119"/>
                  <a:pt x="160467" y="1436967"/>
                  <a:pt x="196707" y="1480457"/>
                </a:cubicBezTo>
                <a:cubicBezTo>
                  <a:pt x="251619" y="1546354"/>
                  <a:pt x="180882" y="1473343"/>
                  <a:pt x="231542" y="1524000"/>
                </a:cubicBezTo>
                <a:cubicBezTo>
                  <a:pt x="234445" y="1532708"/>
                  <a:pt x="235527" y="1542254"/>
                  <a:pt x="240250" y="1550125"/>
                </a:cubicBezTo>
                <a:cubicBezTo>
                  <a:pt x="250991" y="1568027"/>
                  <a:pt x="305591" y="1599492"/>
                  <a:pt x="309919" y="1602377"/>
                </a:cubicBezTo>
                <a:cubicBezTo>
                  <a:pt x="318627" y="1608183"/>
                  <a:pt x="326115" y="1616484"/>
                  <a:pt x="336044" y="1619794"/>
                </a:cubicBezTo>
                <a:cubicBezTo>
                  <a:pt x="344753" y="1622697"/>
                  <a:pt x="353959" y="1624398"/>
                  <a:pt x="362170" y="1628503"/>
                </a:cubicBezTo>
                <a:cubicBezTo>
                  <a:pt x="429690" y="1662263"/>
                  <a:pt x="348760" y="1632742"/>
                  <a:pt x="414422" y="1654628"/>
                </a:cubicBezTo>
                <a:cubicBezTo>
                  <a:pt x="423130" y="1660434"/>
                  <a:pt x="431186" y="1667364"/>
                  <a:pt x="440547" y="1672045"/>
                </a:cubicBezTo>
                <a:cubicBezTo>
                  <a:pt x="454466" y="1679005"/>
                  <a:pt x="488487" y="1685743"/>
                  <a:pt x="501507" y="1689463"/>
                </a:cubicBezTo>
                <a:cubicBezTo>
                  <a:pt x="571867" y="1709566"/>
                  <a:pt x="470235" y="1692953"/>
                  <a:pt x="623427" y="1706880"/>
                </a:cubicBezTo>
                <a:cubicBezTo>
                  <a:pt x="632136" y="1709783"/>
                  <a:pt x="640647" y="1713362"/>
                  <a:pt x="649553" y="1715588"/>
                </a:cubicBezTo>
                <a:cubicBezTo>
                  <a:pt x="663913" y="1719178"/>
                  <a:pt x="678647" y="1721086"/>
                  <a:pt x="693096" y="1724297"/>
                </a:cubicBezTo>
                <a:cubicBezTo>
                  <a:pt x="704780" y="1726893"/>
                  <a:pt x="716319" y="1730102"/>
                  <a:pt x="727930" y="1733005"/>
                </a:cubicBezTo>
                <a:cubicBezTo>
                  <a:pt x="761835" y="1766912"/>
                  <a:pt x="732284" y="1744327"/>
                  <a:pt x="806307" y="1759131"/>
                </a:cubicBezTo>
                <a:cubicBezTo>
                  <a:pt x="815309" y="1760931"/>
                  <a:pt x="823472" y="1765849"/>
                  <a:pt x="832433" y="1767840"/>
                </a:cubicBezTo>
                <a:cubicBezTo>
                  <a:pt x="854170" y="1772670"/>
                  <a:pt x="926214" y="1782481"/>
                  <a:pt x="945644" y="1785257"/>
                </a:cubicBezTo>
                <a:cubicBezTo>
                  <a:pt x="960158" y="1793966"/>
                  <a:pt x="973471" y="1805097"/>
                  <a:pt x="989187" y="1811383"/>
                </a:cubicBezTo>
                <a:cubicBezTo>
                  <a:pt x="1017854" y="1822850"/>
                  <a:pt x="1134056" y="1828535"/>
                  <a:pt x="1137233" y="1828800"/>
                </a:cubicBezTo>
                <a:cubicBezTo>
                  <a:pt x="1239462" y="1854356"/>
                  <a:pt x="1118362" y="1826502"/>
                  <a:pt x="1354947" y="1846217"/>
                </a:cubicBezTo>
                <a:cubicBezTo>
                  <a:pt x="1364095" y="1846979"/>
                  <a:pt x="1372247" y="1852403"/>
                  <a:pt x="1381073" y="1854925"/>
                </a:cubicBezTo>
                <a:cubicBezTo>
                  <a:pt x="1392581" y="1858213"/>
                  <a:pt x="1404296" y="1860731"/>
                  <a:pt x="1415907" y="1863634"/>
                </a:cubicBezTo>
                <a:lnTo>
                  <a:pt x="2060342" y="1854925"/>
                </a:lnTo>
                <a:cubicBezTo>
                  <a:pt x="2069518" y="1854687"/>
                  <a:pt x="2077303" y="1846756"/>
                  <a:pt x="2086467" y="1846217"/>
                </a:cubicBezTo>
                <a:cubicBezTo>
                  <a:pt x="2176347" y="1840930"/>
                  <a:pt x="2266444" y="1840411"/>
                  <a:pt x="2356433" y="1837508"/>
                </a:cubicBezTo>
                <a:cubicBezTo>
                  <a:pt x="2370947" y="1834605"/>
                  <a:pt x="2385696" y="1832695"/>
                  <a:pt x="2399976" y="1828800"/>
                </a:cubicBezTo>
                <a:cubicBezTo>
                  <a:pt x="2417688" y="1823970"/>
                  <a:pt x="2434118" y="1814401"/>
                  <a:pt x="2452227" y="1811383"/>
                </a:cubicBezTo>
                <a:lnTo>
                  <a:pt x="2504479" y="1802674"/>
                </a:lnTo>
                <a:lnTo>
                  <a:pt x="2556730" y="1785257"/>
                </a:lnTo>
                <a:cubicBezTo>
                  <a:pt x="2565439" y="1782354"/>
                  <a:pt x="2573950" y="1778774"/>
                  <a:pt x="2582856" y="1776548"/>
                </a:cubicBezTo>
                <a:lnTo>
                  <a:pt x="2617690" y="1767840"/>
                </a:lnTo>
                <a:lnTo>
                  <a:pt x="3009576" y="1785257"/>
                </a:lnTo>
                <a:cubicBezTo>
                  <a:pt x="3021522" y="1785988"/>
                  <a:pt x="3032726" y="1791369"/>
                  <a:pt x="3044410" y="1793965"/>
                </a:cubicBezTo>
                <a:cubicBezTo>
                  <a:pt x="3058859" y="1797176"/>
                  <a:pt x="3073593" y="1799084"/>
                  <a:pt x="3087953" y="1802674"/>
                </a:cubicBezTo>
                <a:cubicBezTo>
                  <a:pt x="3096859" y="1804901"/>
                  <a:pt x="3105252" y="1808861"/>
                  <a:pt x="3114079" y="1811383"/>
                </a:cubicBezTo>
                <a:cubicBezTo>
                  <a:pt x="3190624" y="1833253"/>
                  <a:pt x="3112397" y="1807919"/>
                  <a:pt x="3175039" y="1828800"/>
                </a:cubicBezTo>
                <a:lnTo>
                  <a:pt x="3958810" y="1820091"/>
                </a:lnTo>
                <a:cubicBezTo>
                  <a:pt x="3985091" y="1819560"/>
                  <a:pt x="4010949" y="1812973"/>
                  <a:pt x="4037187" y="1811383"/>
                </a:cubicBezTo>
                <a:cubicBezTo>
                  <a:pt x="4106788" y="1807165"/>
                  <a:pt x="4176536" y="1805840"/>
                  <a:pt x="4246193" y="1802674"/>
                </a:cubicBezTo>
                <a:cubicBezTo>
                  <a:pt x="4423443" y="1794617"/>
                  <a:pt x="4388746" y="1796223"/>
                  <a:pt x="4542284" y="1785257"/>
                </a:cubicBezTo>
                <a:cubicBezTo>
                  <a:pt x="4548090" y="1779451"/>
                  <a:pt x="4552661" y="1772064"/>
                  <a:pt x="4559702" y="1767840"/>
                </a:cubicBezTo>
                <a:cubicBezTo>
                  <a:pt x="4567573" y="1763117"/>
                  <a:pt x="4578659" y="1764866"/>
                  <a:pt x="4585827" y="1759131"/>
                </a:cubicBezTo>
                <a:cubicBezTo>
                  <a:pt x="4594000" y="1752592"/>
                  <a:pt x="4596352" y="1740882"/>
                  <a:pt x="4603244" y="1733005"/>
                </a:cubicBezTo>
                <a:cubicBezTo>
                  <a:pt x="4616761" y="1717558"/>
                  <a:pt x="4646787" y="1689463"/>
                  <a:pt x="4646787" y="1689463"/>
                </a:cubicBezTo>
                <a:cubicBezTo>
                  <a:pt x="4668678" y="1623792"/>
                  <a:pt x="4636602" y="1702196"/>
                  <a:pt x="4681622" y="1645920"/>
                </a:cubicBezTo>
                <a:cubicBezTo>
                  <a:pt x="4687356" y="1638752"/>
                  <a:pt x="4686225" y="1628005"/>
                  <a:pt x="4690330" y="1619794"/>
                </a:cubicBezTo>
                <a:cubicBezTo>
                  <a:pt x="4702454" y="1595544"/>
                  <a:pt x="4714612" y="1586803"/>
                  <a:pt x="4733873" y="1567543"/>
                </a:cubicBezTo>
                <a:cubicBezTo>
                  <a:pt x="4759501" y="1516286"/>
                  <a:pt x="4747184" y="1545026"/>
                  <a:pt x="4768707" y="1480457"/>
                </a:cubicBezTo>
                <a:cubicBezTo>
                  <a:pt x="4771610" y="1471748"/>
                  <a:pt x="4772324" y="1461969"/>
                  <a:pt x="4777416" y="1454331"/>
                </a:cubicBezTo>
                <a:cubicBezTo>
                  <a:pt x="4811473" y="1403246"/>
                  <a:pt x="4815245" y="1407517"/>
                  <a:pt x="4829667" y="1349828"/>
                </a:cubicBezTo>
                <a:lnTo>
                  <a:pt x="4847084" y="1280160"/>
                </a:lnTo>
                <a:lnTo>
                  <a:pt x="4855793" y="1245325"/>
                </a:lnTo>
                <a:cubicBezTo>
                  <a:pt x="4858696" y="1216297"/>
                  <a:pt x="4860376" y="1187120"/>
                  <a:pt x="4864502" y="1158240"/>
                </a:cubicBezTo>
                <a:cubicBezTo>
                  <a:pt x="4866195" y="1146391"/>
                  <a:pt x="4871242" y="1135211"/>
                  <a:pt x="4873210" y="1123405"/>
                </a:cubicBezTo>
                <a:cubicBezTo>
                  <a:pt x="4877057" y="1100320"/>
                  <a:pt x="4878609" y="1076905"/>
                  <a:pt x="4881919" y="1053737"/>
                </a:cubicBezTo>
                <a:cubicBezTo>
                  <a:pt x="4884416" y="1036257"/>
                  <a:pt x="4887468" y="1018858"/>
                  <a:pt x="4890627" y="1001485"/>
                </a:cubicBezTo>
                <a:cubicBezTo>
                  <a:pt x="4893275" y="986922"/>
                  <a:pt x="4897243" y="972596"/>
                  <a:pt x="4899336" y="957943"/>
                </a:cubicBezTo>
                <a:cubicBezTo>
                  <a:pt x="4938549" y="683457"/>
                  <a:pt x="4901662" y="909148"/>
                  <a:pt x="4925462" y="766354"/>
                </a:cubicBezTo>
                <a:cubicBezTo>
                  <a:pt x="4922559" y="679268"/>
                  <a:pt x="4922024" y="592071"/>
                  <a:pt x="4916753" y="505097"/>
                </a:cubicBezTo>
                <a:cubicBezTo>
                  <a:pt x="4916198" y="495934"/>
                  <a:pt x="4912149" y="487182"/>
                  <a:pt x="4908044" y="478971"/>
                </a:cubicBezTo>
                <a:cubicBezTo>
                  <a:pt x="4903363" y="469610"/>
                  <a:pt x="4896433" y="461554"/>
                  <a:pt x="4890627" y="452845"/>
                </a:cubicBezTo>
                <a:cubicBezTo>
                  <a:pt x="4875300" y="406861"/>
                  <a:pt x="4887011" y="434357"/>
                  <a:pt x="4847084" y="374468"/>
                </a:cubicBezTo>
                <a:cubicBezTo>
                  <a:pt x="4825113" y="341512"/>
                  <a:pt x="4837067" y="355744"/>
                  <a:pt x="4812250" y="330925"/>
                </a:cubicBezTo>
                <a:cubicBezTo>
                  <a:pt x="4809347" y="322217"/>
                  <a:pt x="4807647" y="313010"/>
                  <a:pt x="4803542" y="304800"/>
                </a:cubicBezTo>
                <a:cubicBezTo>
                  <a:pt x="4798861" y="295438"/>
                  <a:pt x="4790375" y="288238"/>
                  <a:pt x="4786124" y="278674"/>
                </a:cubicBezTo>
                <a:cubicBezTo>
                  <a:pt x="4744667" y="185398"/>
                  <a:pt x="4790709" y="259427"/>
                  <a:pt x="4751290" y="200297"/>
                </a:cubicBezTo>
                <a:cubicBezTo>
                  <a:pt x="4748387" y="191588"/>
                  <a:pt x="4747305" y="182042"/>
                  <a:pt x="4742582" y="174171"/>
                </a:cubicBezTo>
                <a:cubicBezTo>
                  <a:pt x="4738358" y="167130"/>
                  <a:pt x="4730420" y="163062"/>
                  <a:pt x="4725164" y="156754"/>
                </a:cubicBezTo>
                <a:cubicBezTo>
                  <a:pt x="4715872" y="145604"/>
                  <a:pt x="4708748" y="132708"/>
                  <a:pt x="4699039" y="121920"/>
                </a:cubicBezTo>
                <a:cubicBezTo>
                  <a:pt x="4682561" y="103611"/>
                  <a:pt x="4670155" y="77457"/>
                  <a:pt x="4646787" y="69668"/>
                </a:cubicBezTo>
                <a:lnTo>
                  <a:pt x="4594536" y="52251"/>
                </a:lnTo>
                <a:cubicBezTo>
                  <a:pt x="4585827" y="49348"/>
                  <a:pt x="4577316" y="45770"/>
                  <a:pt x="4568410" y="43543"/>
                </a:cubicBezTo>
                <a:cubicBezTo>
                  <a:pt x="4517235" y="30749"/>
                  <a:pt x="4464742" y="18203"/>
                  <a:pt x="4411656" y="17417"/>
                </a:cubicBezTo>
                <a:lnTo>
                  <a:pt x="3314376" y="8708"/>
                </a:lnTo>
                <a:lnTo>
                  <a:pt x="2739610" y="17417"/>
                </a:lnTo>
                <a:cubicBezTo>
                  <a:pt x="2626382" y="19574"/>
                  <a:pt x="2513225" y="26125"/>
                  <a:pt x="2399976" y="26125"/>
                </a:cubicBezTo>
                <a:lnTo>
                  <a:pt x="971770" y="17417"/>
                </a:lnTo>
                <a:cubicBezTo>
                  <a:pt x="936543" y="11545"/>
                  <a:pt x="873125" y="0"/>
                  <a:pt x="841142" y="0"/>
                </a:cubicBezTo>
                <a:cubicBezTo>
                  <a:pt x="727893" y="0"/>
                  <a:pt x="614719" y="5805"/>
                  <a:pt x="501507" y="8708"/>
                </a:cubicBezTo>
                <a:cubicBezTo>
                  <a:pt x="492799" y="11611"/>
                  <a:pt x="482726" y="11909"/>
                  <a:pt x="475382" y="17417"/>
                </a:cubicBezTo>
                <a:cubicBezTo>
                  <a:pt x="458961" y="29733"/>
                  <a:pt x="446353" y="46446"/>
                  <a:pt x="431839" y="60960"/>
                </a:cubicBezTo>
                <a:cubicBezTo>
                  <a:pt x="423130" y="69668"/>
                  <a:pt x="417397" y="83190"/>
                  <a:pt x="405713" y="87085"/>
                </a:cubicBezTo>
                <a:lnTo>
                  <a:pt x="379587" y="95794"/>
                </a:lnTo>
                <a:lnTo>
                  <a:pt x="353462" y="121920"/>
                </a:lnTo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10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545215" y="6492875"/>
            <a:ext cx="2228850" cy="365125"/>
          </a:xfrm>
        </p:spPr>
        <p:txBody>
          <a:bodyPr/>
          <a:lstStyle/>
          <a:p>
            <a:fld id="{B70C4BAC-7E0C-41BC-92F6-0D356E8769BD}" type="slidenum">
              <a:rPr lang="ru-RU" smtClean="0"/>
              <a:pPr/>
              <a:t>38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1" y="0"/>
            <a:ext cx="9906001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Создание системы разработки и реализации инвестпроектов 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00326" y="614183"/>
            <a:ext cx="3955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Модель проектного управления</a:t>
            </a:r>
            <a:endParaRPr lang="ru-RU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2193184" y="3143698"/>
            <a:ext cx="2578324" cy="1757363"/>
          </a:xfrm>
          <a:prstGeom prst="flowChartMulti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Инвестиционные проекты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8" descr="ÐÐ°ÑÑÐ¸Ð½ÐºÐ¸ Ð¿Ð¾ Ð·Ð°Ð¿ÑÐ¾ÑÑ ÑÑÑÐ°ÑÐµÐ³Ð¸ÑÐµÑÐºÐ¾Ðµ Ð¿Ð»Ð°Ð½Ð¸ÑÐ¾Ð²Ð°Ð½Ð¸Ðµ Ð¸ÐºÐ¾Ð½Ðº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87" y="814238"/>
            <a:ext cx="2064813" cy="25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нутый угол 9"/>
          <p:cNvSpPr/>
          <p:nvPr/>
        </p:nvSpPr>
        <p:spPr>
          <a:xfrm>
            <a:off x="2272600" y="1471732"/>
            <a:ext cx="2419492" cy="1243012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Инвестиционная стратегия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2260765" y="5238940"/>
            <a:ext cx="2443162" cy="1390460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Инвестиционная политика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8" descr="ÐÐ°ÑÑÐ¸Ð½ÐºÐ¸ Ð¿Ð¾ Ð·Ð°Ð¿ÑÐ¾ÑÑ Ð»ÑÐ³Ð¾ÑÑ  Ð¸Ð½Ð²ÐµÑÑÐ¾ÑÑ Ð¸ÐºÐ¾Ð½ÐºÐ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85" y="3715818"/>
            <a:ext cx="1904856" cy="1185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27" y="5470197"/>
            <a:ext cx="1360132" cy="115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285378" y="1471732"/>
            <a:ext cx="4434419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Особенности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привлечение внешних инвестиций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продвижение имиджа территории 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бюджетные расходы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на развитие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инфраструктуры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регулирование, правила: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гарантии, льготы, преференции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инвестору: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сервисы, сопровождение</a:t>
            </a:r>
          </a:p>
          <a:p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страхование рисков</a:t>
            </a:r>
          </a:p>
          <a:p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маркетинговая аналитика</a:t>
            </a:r>
          </a:p>
          <a:p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офсетные контракты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социальные программы для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стимулирования потребительского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спроса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52999" y="5771701"/>
            <a:ext cx="848351" cy="85769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972175" y="6229290"/>
            <a:ext cx="2558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20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примере Москвы</a:t>
            </a:r>
            <a:endParaRPr lang="ru-RU" sz="2000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95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pPr/>
              <a:t>39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16874" y="18752"/>
            <a:ext cx="7769939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Модернизация коммунальной инфраструктуры 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ÐÐ°ÑÑÐ¸Ð½ÐºÐ¸ Ð¿Ð¾ Ð·Ð°Ð¿ÑÐ¾ÑÑ Ð´Ð¾ÑÐ¾Ð³Ð¸ Ð¸ÐºÐ¾Ð½Ðº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91" y="230832"/>
            <a:ext cx="988083" cy="98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ÐÐ°ÑÑÐ¸Ð½ÐºÐ¸ Ð¿Ð¾ Ð·Ð°Ð¿ÑÐ¾ÑÑ Ð´Ð¾ÑÐ¾Ð³Ð¸ Ð¸ÐºÐ¾Ð½ÐºÐ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665468" y="18752"/>
            <a:ext cx="1040578" cy="1040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2" descr="ÐÐ°ÑÑÐ¸Ð½ÐºÐ¸ Ð¿Ð¾ Ð·Ð°Ð¿ÑÐ¾ÑÑ ÑÑÑÐ¸Ð·Ð¼ Ð¸ÐºÐ¾Ð½ÐºÐ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494" y="1059330"/>
            <a:ext cx="1047779" cy="1047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43238" y="655490"/>
            <a:ext cx="3222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Синергетический эффект</a:t>
            </a:r>
            <a:endParaRPr lang="ru-RU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56163" y="2571750"/>
            <a:ext cx="6488699" cy="2805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повышение качества ЖКУ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снижение эксплуатационных затрат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объективность тарифов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повышение качества «городской среды»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стимулирование экономической активности</a:t>
            </a:r>
            <a:endParaRPr lang="ru-RU" sz="20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выполнение национальных стратегических задач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4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651" y="703528"/>
            <a:ext cx="870697" cy="87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18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81737" y="0"/>
            <a:ext cx="9024263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Привлекательность территории </a:t>
            </a:r>
            <a:endParaRPr lang="ru-RU" sz="2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1737" y="1204157"/>
            <a:ext cx="88045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Инфраструктура  и ресурсы: </a:t>
            </a: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наличие-качество-доступность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Регуляторная среда: правила – </a:t>
            </a: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барьеры- качество услуг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Инвестиционная стратегия и политика: </a:t>
            </a: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определенность и понятность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Поддержка, преференции, гарантии: </a:t>
            </a: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наличие и обязательства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Сервисы инвестору: </a:t>
            </a: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оперативного взаимодействия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Деловая репутация и активность местных властей: </a:t>
            </a: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организационные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риски</a:t>
            </a:r>
            <a:endParaRPr lang="ru-RU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ÐÐ°ÑÑÐ¸Ð½ÐºÐ¸ Ð¿Ð¾ Ð·Ð°Ð¿ÑÐ¾ÑÑ ÑÐ¼Ð¾ÑÑÑ  ÑÐµÑÐµÐ· Ð»ÑÐ¿Ñ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86" y="69669"/>
            <a:ext cx="794651" cy="73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6" name="Нашивка 5"/>
          <p:cNvSpPr/>
          <p:nvPr/>
        </p:nvSpPr>
        <p:spPr>
          <a:xfrm rot="16200000" flipH="1">
            <a:off x="-1709771" y="2858519"/>
            <a:ext cx="4388364" cy="484632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Зависит решение инвестора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Gente 3d - carÃ¡cter humano, persona con la lupa en la mano y un maletÃ­n. Hombre de negocios. 3d render Foto de archivo - 148002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775" y="4510310"/>
            <a:ext cx="2456886" cy="234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62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906001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Национальные приоритеты и цели </a:t>
            </a:r>
            <a:endParaRPr lang="ru-RU" sz="2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685799" y="571114"/>
            <a:ext cx="4267201" cy="2816841"/>
          </a:xfrm>
          <a:prstGeom prst="wedgeRectCallou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илье семьям со средним достатком </a:t>
            </a:r>
          </a:p>
          <a:p>
            <a:r>
              <a:rPr lang="ru-RU" sz="15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ставка ипотеки менее 8%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объем строительства жилья</a:t>
            </a:r>
          </a:p>
          <a:p>
            <a:r>
              <a:rPr lang="ru-RU" sz="15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 млн. кв.м/в год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Индекс качества городской среды</a:t>
            </a:r>
          </a:p>
          <a:p>
            <a:r>
              <a:rPr lang="ru-RU" sz="15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на </a:t>
            </a:r>
            <a:r>
              <a:rPr lang="ru-RU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0%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Число городов с неблагоприятной средой</a:t>
            </a:r>
          </a:p>
          <a:p>
            <a:r>
              <a:rPr lang="ru-RU" sz="15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в 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раза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Доля граждан участвующих в развитии городской среды 30%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15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099015" y="1857614"/>
            <a:ext cx="313508" cy="243840"/>
          </a:xfrm>
          <a:prstGeom prst="triangl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0800000">
            <a:off x="1099015" y="2312507"/>
            <a:ext cx="313508" cy="243840"/>
          </a:xfrm>
          <a:prstGeom prst="triangl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9" descr="K:\СЕМИНАРЫ\КАРТИНКИ\city-fill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014"/>
            <a:ext cx="685799" cy="685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ая выноска 8"/>
          <p:cNvSpPr/>
          <p:nvPr/>
        </p:nvSpPr>
        <p:spPr>
          <a:xfrm>
            <a:off x="881741" y="3819272"/>
            <a:ext cx="3875315" cy="2365447"/>
          </a:xfrm>
          <a:prstGeom prst="wedgeRectCallou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Ликвидация свалок вблизи городов</a:t>
            </a:r>
            <a:endParaRPr lang="ru-RU" sz="15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Загрязняющие выбросы в атмосферу</a:t>
            </a:r>
          </a:p>
          <a:p>
            <a:r>
              <a:rPr lang="ru-RU" sz="15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на 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 совокупного объема </a:t>
            </a:r>
          </a:p>
          <a:p>
            <a:pPr>
              <a:spcAft>
                <a:spcPts val="600"/>
              </a:spcAft>
            </a:pPr>
            <a:r>
              <a:rPr lang="ru-RU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в наиболее загрязненных городах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15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ачество питьевой воды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здоровление водных объектов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овые особо охраняемые природные зоны 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менее 24</a:t>
            </a:r>
            <a:endParaRPr lang="ru-RU" sz="15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1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06" y="4811494"/>
            <a:ext cx="559594" cy="38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Равнобедренный треугольник 10"/>
          <p:cNvSpPr/>
          <p:nvPr/>
        </p:nvSpPr>
        <p:spPr>
          <a:xfrm rot="10800000">
            <a:off x="1251415" y="4480140"/>
            <a:ext cx="313508" cy="243840"/>
          </a:xfrm>
          <a:prstGeom prst="triangl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1251415" y="5031760"/>
            <a:ext cx="313508" cy="243840"/>
          </a:xfrm>
          <a:prstGeom prst="triangl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5295898" y="1007923"/>
            <a:ext cx="4536079" cy="5201287"/>
          </a:xfrm>
          <a:prstGeom prst="wedgeRectCallou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Доля региональных автодорог, соответствующих нормативам безопасности, </a:t>
            </a:r>
          </a:p>
          <a:p>
            <a:r>
              <a:rPr lang="ru-RU" sz="15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в их общей протяженности на 31.12.2017 </a:t>
            </a:r>
          </a:p>
          <a:p>
            <a:pPr>
              <a:spcAft>
                <a:spcPts val="600"/>
              </a:spcAft>
            </a:pPr>
            <a:r>
              <a:rPr lang="ru-RU" sz="15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менее 50%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Доля перегруженных федеральных и региональных автодорог в их общей протяженности        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10% 2024/2017</a:t>
            </a:r>
            <a:endParaRPr lang="ru-RU" sz="15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Число мест концентрации ДТП </a:t>
            </a:r>
            <a:endParaRPr lang="ru-RU" sz="15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в 2 раза 2024/2017 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смертность в ДТП  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– к 2030 году</a:t>
            </a:r>
            <a:endParaRPr lang="ru-RU" sz="15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5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3,5 раза 2024/2017</a:t>
            </a:r>
          </a:p>
          <a:p>
            <a:pPr>
              <a:spcAft>
                <a:spcPts val="600"/>
              </a:spcAft>
            </a:pPr>
            <a:r>
              <a:rPr lang="ru-RU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не более 4 чел./100 тыс. населения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Доля автодорог крупных агломераций, соответствующих нормативам в их общей протяженности 85%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 зачисления в бюджеты субъектов РФ акцизы на ГСМ 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Система контроля средств Дорожных фондов всех уровней - </a:t>
            </a:r>
            <a:r>
              <a:rPr lang="ru-RU" sz="1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2019 году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15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2" descr="ÐÐ°ÑÑÐ¸Ð½ÐºÐ¸ Ð¿Ð¾ Ð·Ð°Ð¿ÑÐ¾ÑÑ Ð´Ð¾ÑÐ¾Ð³Ð¸ Ð¸ÐºÐ¾Ð½ÐºÐ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027" y="486042"/>
            <a:ext cx="521881" cy="52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Равнобедренный треугольник 14"/>
          <p:cNvSpPr/>
          <p:nvPr/>
        </p:nvSpPr>
        <p:spPr>
          <a:xfrm>
            <a:off x="7081286" y="2476306"/>
            <a:ext cx="313508" cy="243840"/>
          </a:xfrm>
          <a:prstGeom prst="triangl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 rot="10800000">
            <a:off x="5712519" y="3128344"/>
            <a:ext cx="313508" cy="243840"/>
          </a:xfrm>
          <a:prstGeom prst="triangl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 rot="10800000">
            <a:off x="5712519" y="3699647"/>
            <a:ext cx="313508" cy="243840"/>
          </a:xfrm>
          <a:prstGeom prst="triangl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825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pPr/>
              <a:t>41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906001" cy="83099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Законодательное регулирование инициативного бюджетирования </a:t>
            </a:r>
            <a:endParaRPr lang="ru-RU" sz="2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ÐÐ°ÑÑÐ¸Ð½ÐºÐ¸ Ð¿Ð¾ Ð·Ð°Ð¿ÑÐ¾ÑÑ ÑÐ¼Ð¾ÑÑÑ  ÑÐµÑÐµÐ· Ð»ÑÐ¿Ñ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75" y="1038702"/>
            <a:ext cx="916549" cy="85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28774" y="1014413"/>
            <a:ext cx="74136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Международный опыт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софинансирование гражданами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роектов, отобранных в результате согласительных процедур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ля реализации за счет региональных и муниципальных бюджетов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44" descr="ÐÐ°ÑÑÐ¸Ð½ÐºÐ¸ Ð¿Ð¾ Ð·Ð°Ð¿ÑÐ¾ÑÑ ÑÐµÐ³Ð¸Ð¾Ð½Ñ Ð Ð¾ÑÑÐ¸Ð¸ Ð¸ÐºÐ¾Ð½ÐºÐ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72" y="2251448"/>
            <a:ext cx="1027402" cy="62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751627" y="2169253"/>
            <a:ext cx="792287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Российский опыт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еализуются проекты с применением данного механизма в 47 регионах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Лидеры: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Вологодская, Ярославская, Кировская, Тульская, Ленинградская,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Тверская, Ульяновская, Башкортостан, Карелия, Коми, Марий Эл,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С-Петербург, Ставропольский, Пермский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175" y="3952101"/>
            <a:ext cx="6111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2017 год      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около 10 млрд руб.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 реализацию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проектов инициативного бюджетирования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Блок-схема: документ 9"/>
          <p:cNvSpPr/>
          <p:nvPr/>
        </p:nvSpPr>
        <p:spPr>
          <a:xfrm>
            <a:off x="225539" y="4850285"/>
            <a:ext cx="1577502" cy="744664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Поручения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95474" y="4850285"/>
            <a:ext cx="78636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изменение законодательства – законопроект изменений в 131-ФЗ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правовые основы инициативного бюджетирования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полномочия ОИВ и ОМСУ – установление особенностей процедуры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Загнутый угол 11"/>
          <p:cNvSpPr/>
          <p:nvPr/>
        </p:nvSpPr>
        <p:spPr>
          <a:xfrm>
            <a:off x="225539" y="5790224"/>
            <a:ext cx="1957387" cy="914400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18.07.2018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ешения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Совет Федерации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82926" y="5773615"/>
            <a:ext cx="63680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доработать законопроект с учетом замечаний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создать рабочую группу для доработки законопроекта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78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pPr/>
              <a:t>42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906001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Стимулирование реализации муниципальных проектов</a:t>
            </a:r>
            <a:endParaRPr lang="ru-RU" sz="2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8888" y="533102"/>
            <a:ext cx="870225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конкурс проектов создания комфортной городской среды –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ПП РФ – 237  от 07.03.2018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законопроекты в сфере градостроения и ЖКХ –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приказ Минстроя России – 101/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от 20.02.2018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порядок признания проектной документации повторного использования экономически эффективной –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ПП РФ – 389 от 31.03.2017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ГП «Обеспечение доступными комфортным жильем и коммунальными услугами граждан РФ» - ПП РФ-1710 от 30.12.2017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финансовая поддержка модернизации коммунальной инфраструктуры – ПП РФ – 997 от 25.08.2017</a:t>
            </a:r>
            <a:endParaRPr lang="ru-RU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правила - субсидии субъектам РФ на реализацию государственных и муниципальных программ формирования современной городской среды –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ПП РФ – 169 от 10.02.2017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16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pPr/>
              <a:t>43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Выводы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7681" y="757647"/>
            <a:ext cx="8778240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Решение о создании органа проектного управления принимается индивидуально в зависимости от необходимости создания такого органа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Организационная структура проектного управления зависит от целей ее создания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Количество проектных офисов и «набор» специалистов в их составе непостоянно и зависит от числа и специфики проектов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Материальное стимулирование участников проектов напрямую зависит от результатов выполненных работ по проекту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Руководитель проекта несет полную ответственность за результаты проекта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По каждому проекту составляется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 проекта 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Материальное вознаграждение участники проектов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бюджетной сферы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получают в форме зарплаты по занимаемой должности и надбавок и премий по результатам выполненных работ в проекте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Материальное вознаграждение участники проектов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внебюджетной сферы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получают на условиях договора 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Приемку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результатов проекта осуществляет Заказчик проекта в соответствии с ТЗ, календарным планом и заключенными договорами и соглашениями</a:t>
            </a:r>
            <a:endParaRPr lang="ru-RU" sz="16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Решение по обучению специалистов ПМ принимается индивидуально 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10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0796" y="959467"/>
            <a:ext cx="34742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https://asi.ru/investclimate/rating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Полезные ссылки</a:t>
            </a:r>
            <a:endParaRPr lang="ru-RU" sz="2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s://asi.ru/images/logos/ASI_s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28" y="1421132"/>
            <a:ext cx="1133293" cy="47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45926" y="1559631"/>
            <a:ext cx="4563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Национальный рейтинг регионов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России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F87A-220D-4834-9E04-62957C8F00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2453" y="5003234"/>
            <a:ext cx="981891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n-US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https://asi.ru/investclimate/models</a:t>
            </a: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Внедрение Целевых моделей – График 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Region ID</a:t>
            </a:r>
            <a:endParaRPr lang="ru-RU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://www.sovnet.ru/library/literature</a:t>
            </a: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/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 - Библиотека по управлению проектами, СОВНЕТ</a:t>
            </a:r>
          </a:p>
          <a:p>
            <a:pPr>
              <a:spcAft>
                <a:spcPts val="600"/>
              </a:spcAft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http://www.isopm.ru</a:t>
            </a: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/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- Центр оценки развития проектного управления – оценка, сертификация</a:t>
            </a:r>
            <a:endParaRPr 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38984" y="3242536"/>
            <a:ext cx="676701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Научно-образовательный центр проектного менеджмента </a:t>
            </a:r>
            <a:r>
              <a:rPr lang="ru-RU" sz="17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РАНХиГС</a:t>
            </a:r>
            <a:endParaRPr lang="ru-RU" sz="1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5328" y="2415204"/>
            <a:ext cx="6947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http://www.ranepa.ru/struktura/nauchno-obrazovatelnyj-tsentr-proektnogo-menedzhmenta</a:t>
            </a:r>
            <a:endParaRPr lang="ru-RU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2762" y="4151977"/>
            <a:ext cx="807486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http://</a:t>
            </a:r>
            <a:r>
              <a:rPr lang="en-US" sz="17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asi.ru/upload/iblock/5cb/SLP.pdf</a:t>
            </a:r>
            <a:r>
              <a:rPr lang="ru-RU" sz="17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Лучшие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практики  </a:t>
            </a:r>
          </a:p>
          <a:p>
            <a:pPr lvl="0">
              <a:spcAft>
                <a:spcPts val="600"/>
              </a:spcAft>
            </a:pPr>
            <a:endParaRPr lang="ru-RU" sz="1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2762" y="4649292"/>
            <a:ext cx="200728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600"/>
              </a:spcAft>
            </a:pPr>
            <a:r>
              <a:rPr lang="en-US" sz="1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https://region-id.ru/</a:t>
            </a:r>
            <a:endParaRPr lang="ru-RU" sz="1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99717" y="4649291"/>
            <a:ext cx="700359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ru-RU" sz="1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АИС – Управление проектами, Дистанционное образование - АСИ </a:t>
            </a:r>
          </a:p>
        </p:txBody>
      </p:sp>
    </p:spTree>
    <p:extLst>
      <p:ext uri="{BB962C8B-B14F-4D97-AF65-F5344CB8AC3E}">
        <p14:creationId xmlns:p14="http://schemas.microsoft.com/office/powerpoint/2010/main" val="356035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" y="0"/>
            <a:ext cx="9906001" cy="5232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Полезные ссылки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7086" y="623892"/>
            <a:ext cx="981891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</a:t>
            </a: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lms.tpu.ru/pluginfile.php/42670/mod_resource/content/0/IKT/g5/GLAVA_5.pdf</a:t>
            </a:r>
            <a:endParaRPr lang="ru-RU" sz="1700" dirty="0" smtClean="0">
              <a:latin typeface="Arial" panose="020B0604020202020204" pitchFamily="34" charset="0"/>
              <a:cs typeface="Arial" panose="020B0604020202020204" pitchFamily="34" charset="0"/>
              <a:hlinkClick r:id="rId2"/>
            </a:endParaRPr>
          </a:p>
          <a:p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Основы проектного менеджмента</a:t>
            </a:r>
          </a:p>
          <a:p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://www.ranepa.ru/struktura/nauchno-obrazovatelnyj-tsentr-proektnogo-menedzhmenta</a:t>
            </a:r>
            <a:endParaRPr 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Научно-образовательный центр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проектного менеджмента </a:t>
            </a:r>
            <a:r>
              <a:rPr lang="ru-RU" sz="1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РАНХиГС</a:t>
            </a:r>
            <a:endParaRPr lang="ru-RU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АИС – Управление проектами, Дистанционное образование - АСИ </a:t>
            </a:r>
          </a:p>
          <a:p>
            <a:pPr>
              <a:spcAft>
                <a:spcPts val="600"/>
              </a:spcAft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http://www.sovnet.ru/library/literature</a:t>
            </a: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 - Библиотека по управлению проектами, СОВНЕТ</a:t>
            </a:r>
          </a:p>
          <a:p>
            <a:pPr>
              <a:spcAft>
                <a:spcPts val="600"/>
              </a:spcAft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http://www.isopm.ru</a:t>
            </a: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/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- Центр оценки развития проектного управления – оценка, сертификация</a:t>
            </a:r>
            <a:endParaRPr 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8011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" y="0"/>
            <a:ext cx="9906000" cy="5232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Необходимость        и         Целесообразность  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AutoShape 2" descr="ÐÐ°ÑÑÐ¸Ð½ÐºÐ¸ Ð¿Ð¾ Ð·Ð°Ð¿ÑÐ¾ÑÑ Ð´ÐµÑÐ¸ÑÐ¸Ñ   Ð±ÑÐ´Ð¶ÐµÑ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ÐÐ°ÑÑÐ¸Ð½ÐºÐ¸ Ð¿Ð¾ Ð·Ð°Ð¿ÑÐ¾ÑÑ Ð´ÐµÑÐ¸ÑÐ¸Ñ   Ð±ÑÐ´Ð¶ÐµÑÐ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ÐÐ°ÑÑÐ¸Ð½ÐºÐ¸ Ð¿Ð¾ Ð·Ð°Ð¿ÑÐ¾ÑÑ Ð´ÐµÑÐ¸ÑÐ¸Ñ   Ð±ÑÐ´Ð¶ÐµÑÐ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K:\СЕМИНАРЫ\2018\ПРОЕКТНЫЙ МЕНЕДЖМЕНТ_23 августа\дефицит бюдже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068" y="3486409"/>
            <a:ext cx="2462670" cy="98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ÐÐ°ÑÑÐ¸Ð½ÐºÐ¸ Ð¿Ð¾ Ð·Ð°Ð¿ÑÐ¾ÑÑ Ð¿ÐµÑÐµÑÑÐ³Ð¸Ð²Ð°Ð½Ð¸Ðµ ÐºÐ°Ð½Ð°ÑÐ° ÑÐ¸Ð½Ð¾Ð²Ð½Ð¸ÐºÐ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284" y="5341422"/>
            <a:ext cx="1860237" cy="951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Равнобедренный треугольник 7"/>
          <p:cNvSpPr/>
          <p:nvPr/>
        </p:nvSpPr>
        <p:spPr>
          <a:xfrm>
            <a:off x="639278" y="6085409"/>
            <a:ext cx="530352" cy="457200"/>
          </a:xfrm>
          <a:prstGeom prst="triangl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680643" y="6105793"/>
            <a:ext cx="1985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конкуренции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08409" y="764098"/>
            <a:ext cx="21755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множество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ресурсоемких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27476" y="2207499"/>
            <a:ext cx="17374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множество</a:t>
            </a:r>
          </a:p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адач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сверху</a:t>
            </a:r>
          </a:p>
        </p:txBody>
      </p:sp>
      <p:pic>
        <p:nvPicPr>
          <p:cNvPr id="15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78" y="764098"/>
            <a:ext cx="1127580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ÐÐ°ÑÑÐ¸Ð½ÐºÐ¸ Ð¿Ð¾ Ð·Ð°Ð¿ÑÐ¾ÑÑ ÑÑÐ±ÑÐ¸Ð´Ð¸Ð¸ ÑÐµÐ´ÐµÑÐ°Ð»ÑÐ½Ð¾Ð³Ð¾ Ð±ÑÐ´Ð¶ÐµÑÐ° Ð¸ÐºÐ¾Ð½ÐºÐ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066234"/>
            <a:ext cx="1681359" cy="161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630451" y="450016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имит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времени</a:t>
            </a:r>
          </a:p>
        </p:txBody>
      </p:sp>
      <p:pic>
        <p:nvPicPr>
          <p:cNvPr id="19" name="Picture 6" descr="ÐÐ°ÑÑÐ¸Ð½ÐºÐ¸ Ð¿Ð¾ Ð·Ð°Ð¿ÑÐ¾ÑÑ ÑÑÑÐ°ÑÐµÐ³Ð¸ÑÐµÑÐºÐ¾Ðµ Ð¿Ð»Ð°Ð½Ð¸ÑÐ¾Ð²Ð°Ð½Ð¸Ðµ Ð¸ÐºÐ¾Ð½ÐºÐ°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634" y="1631322"/>
            <a:ext cx="1254758" cy="955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996" y="5714306"/>
            <a:ext cx="1038236" cy="103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https://cdn4.iconfinder.com/data/icons/business-bicolor-2/512/insurance-51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712" y="4564997"/>
            <a:ext cx="853419" cy="85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1" y="778831"/>
            <a:ext cx="615087" cy="61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Горизонтальный свиток 21"/>
          <p:cNvSpPr/>
          <p:nvPr/>
        </p:nvSpPr>
        <p:spPr>
          <a:xfrm>
            <a:off x="5691178" y="523220"/>
            <a:ext cx="3390888" cy="1033272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Преимущества</a:t>
            </a:r>
          </a:p>
          <a:p>
            <a:pPr algn="ctr"/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роектного метода</a:t>
            </a:r>
            <a:endParaRPr lang="ru-RU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33589" y="1607334"/>
            <a:ext cx="32493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концентрация 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 главном с</a:t>
            </a:r>
          </a:p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ольшим эффектом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323251" y="3233300"/>
            <a:ext cx="31366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«сложение» источников</a:t>
            </a:r>
          </a:p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ривлечение извне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154103" y="4564997"/>
            <a:ext cx="3418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правление рисками и ожиданиями</a:t>
            </a:r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5909457" y="6110258"/>
            <a:ext cx="530352" cy="4572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32" descr="ÐÐ°ÑÑÐ¸Ð½ÐºÐ¸ Ð¿Ð¾ Ð·Ð°Ð¿ÑÐ¾ÑÑ ÑÐ¾Ð²Ð¼ÐµÑÑÐ½ÑÐ¹ Ð¿ÑÐ¾ÐµÐºÑ Ð¸ÐºÐ¾Ð½ÐºÐ°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460" y="3250385"/>
            <a:ext cx="860671" cy="860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6557739" y="5560457"/>
            <a:ext cx="26676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отрудничество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«корпоративная»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ответственность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26" descr="ÐÐ°ÑÑÐ¸Ð½ÐºÐ¸ Ð¿Ð¾ Ð·Ð°Ð¿ÑÐ¾ÑÑ Ð¼Ð°Ð»Ð¾ Ð²ÑÐµÐ¼ÐµÐ½Ð¸ Ð¸ÐºÐ¾Ð½ÐºÐ°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33" y="4639436"/>
            <a:ext cx="921021" cy="921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79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9906000" cy="5232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Правовое обеспечение применения ПМ  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4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89" y="646009"/>
            <a:ext cx="870697" cy="87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2" descr="ÐÐ°ÑÑÐ¸Ð½ÐºÐ¸ Ð¿Ð¾ Ð·Ð°Ð¿ÑÐ¾ÑÑ Ð±ÑÐ´Ð¶ÐµÑ 2018 Ð¸ÐºÐ¾Ð½Ðº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739" y="1680116"/>
            <a:ext cx="1131904" cy="1131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ÐÐ°ÑÑÐ¸Ð½ÐºÐ¸ Ð¿Ð¾ Ð·Ð°Ð¿ÑÐ¾ÑÑ Ð»ÑÐ³Ð¾ÑÑ  Ð¸Ð½Ð²ÐµÑÑÐ¾ÑÑ Ð¸ÐºÐ¾Ð½ÐºÐ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155" y="4113127"/>
            <a:ext cx="1754619" cy="109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Картинки по запросу правительство рф лого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396" y="696035"/>
            <a:ext cx="1374590" cy="770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96138" y="2973642"/>
            <a:ext cx="893106" cy="7941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28915" y="2046013"/>
            <a:ext cx="726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НПА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5393" y="3170650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1520" y="5379383"/>
            <a:ext cx="20612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Стратегические</a:t>
            </a:r>
          </a:p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приоритеты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976066" y="3994501"/>
            <a:ext cx="2368813" cy="1239550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5dec.ru/sites/default/files/mestnoe_samoupravleni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089" y="646009"/>
            <a:ext cx="1721478" cy="969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Похожее изображени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090" y="1704946"/>
            <a:ext cx="1107476" cy="110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Похожее изображени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343" y="2904273"/>
            <a:ext cx="1107476" cy="110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Похожее изображени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208" y="4126575"/>
            <a:ext cx="1107476" cy="110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731" y="5473823"/>
            <a:ext cx="1085603" cy="1085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3344879" y="1130605"/>
            <a:ext cx="2012934" cy="0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431865" y="5289157"/>
            <a:ext cx="1738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екомендации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74567" y="5733326"/>
            <a:ext cx="2009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учшие практики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38880" y="6155105"/>
            <a:ext cx="1187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обучение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14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3F87A-220D-4834-9E04-62957C8F00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3256" y="0"/>
            <a:ext cx="8842744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Встраиваем ПМ в действующую систему</a:t>
            </a:r>
          </a:p>
        </p:txBody>
      </p:sp>
      <p:pic>
        <p:nvPicPr>
          <p:cNvPr id="5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78" y="0"/>
            <a:ext cx="892250" cy="89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с вырезом 5"/>
          <p:cNvSpPr/>
          <p:nvPr/>
        </p:nvSpPr>
        <p:spPr>
          <a:xfrm>
            <a:off x="10420" y="0"/>
            <a:ext cx="978408" cy="242316"/>
          </a:xfrm>
          <a:prstGeom prst="notchedRightArrow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50604" y="1492654"/>
            <a:ext cx="4253024" cy="4039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19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Установление правил </a:t>
            </a:r>
            <a:endParaRPr lang="ru-RU" sz="19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19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Определение целей, задач </a:t>
            </a:r>
            <a:endParaRPr lang="ru-RU" sz="19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19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Прогнозирование</a:t>
            </a:r>
            <a:endParaRPr lang="ru-RU" sz="19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19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Планирование</a:t>
            </a:r>
            <a:endParaRPr lang="ru-RU" sz="19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19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Мониторинг, Анализ, Оценка</a:t>
            </a:r>
            <a:endParaRPr lang="ru-RU" sz="19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19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Реализация</a:t>
            </a:r>
            <a:endParaRPr lang="ru-RU" sz="19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19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Контроль</a:t>
            </a:r>
            <a:endParaRPr lang="ru-RU" sz="19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19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Информационное обеспечение</a:t>
            </a:r>
            <a:endParaRPr lang="ru-RU" sz="19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19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Отчетность, принятие решений</a:t>
            </a:r>
            <a:endParaRPr lang="ru-RU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8828" y="1123322"/>
            <a:ext cx="3710763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Процессы управления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Нашивка 8"/>
          <p:cNvSpPr/>
          <p:nvPr/>
        </p:nvSpPr>
        <p:spPr>
          <a:xfrm rot="16200000" flipH="1">
            <a:off x="-1733360" y="2928810"/>
            <a:ext cx="4306692" cy="484632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Уже определены в НПА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16244" y="1813989"/>
            <a:ext cx="606091" cy="665973"/>
          </a:xfrm>
          <a:prstGeom prst="rect">
            <a:avLst/>
          </a:prstGeom>
        </p:spPr>
      </p:pic>
      <p:pic>
        <p:nvPicPr>
          <p:cNvPr id="13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289" y="4316496"/>
            <a:ext cx="1208857" cy="90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Картинки по запросу структура администрации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056" y="2324042"/>
            <a:ext cx="2101188" cy="124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103628" y="1123322"/>
            <a:ext cx="2870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Структура управления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28146" y="1533126"/>
            <a:ext cx="2972096" cy="10310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7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Коллегиальный орган</a:t>
            </a:r>
            <a:endParaRPr lang="ru-RU" sz="17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7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Уполномоченный орган </a:t>
            </a:r>
            <a:endParaRPr lang="ru-RU" sz="17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7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Рабочие органы</a:t>
            </a:r>
            <a:endParaRPr 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56028" y="3731843"/>
            <a:ext cx="26677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Персонал и функции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63255" y="6040764"/>
            <a:ext cx="6010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Учесть особенности  проектного управления 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ÐÐ°ÑÑÐ¸Ð½ÐºÐ¸ Ð¿Ð¾ Ð·Ð°Ð¿ÑÐ¾ÑÑ Ð²Ð¾ÑÐºÐ»Ð¸ÑÐ°ÑÐµÐ»ÑÐ½ÑÐ¹ Ð·Ð½Ð°Ðº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24" y="5555027"/>
            <a:ext cx="423147" cy="112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89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несколько документов 1"/>
          <p:cNvSpPr/>
          <p:nvPr/>
        </p:nvSpPr>
        <p:spPr>
          <a:xfrm>
            <a:off x="775062" y="1184366"/>
            <a:ext cx="2255519" cy="1410788"/>
          </a:xfrm>
          <a:prstGeom prst="flowChartMultidocumen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Установлены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«сверху»</a:t>
            </a:r>
          </a:p>
          <a:p>
            <a:pPr algn="ctr"/>
            <a:endParaRPr lang="ru-RU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618219" y="4005943"/>
            <a:ext cx="2412362" cy="1410788"/>
          </a:xfrm>
          <a:prstGeom prst="flowChartMultidocumen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dirty="0" smtClean="0">
                <a:solidFill>
                  <a:srgbClr val="006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Устанавливает</a:t>
            </a:r>
          </a:p>
          <a:p>
            <a:pPr algn="ctr"/>
            <a:r>
              <a:rPr lang="ru-RU" sz="1900" dirty="0">
                <a:solidFill>
                  <a:srgbClr val="006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ru-RU" sz="1900" dirty="0" smtClean="0">
                <a:solidFill>
                  <a:srgbClr val="006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униципальное</a:t>
            </a:r>
          </a:p>
          <a:p>
            <a:pPr algn="ctr"/>
            <a:r>
              <a:rPr lang="ru-RU" sz="1900" dirty="0" smtClean="0">
                <a:solidFill>
                  <a:srgbClr val="006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образование</a:t>
            </a:r>
          </a:p>
          <a:p>
            <a:pPr algn="ctr"/>
            <a:endParaRPr lang="ru-RU" sz="19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ÐÐ°ÑÑÐ¸Ð½ÐºÐ¸ Ð¿Ð¾ Ð·Ð°Ð¿ÑÐ¾ÑÑ ÑÐ¼Ð¾ÑÑÑ  ÑÐµÑÐµÐ· Ð»ÑÐ¿Ñ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892" y="2595154"/>
            <a:ext cx="1589301" cy="147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Прямая со стрелкой 11"/>
          <p:cNvCxnSpPr/>
          <p:nvPr/>
        </p:nvCxnSpPr>
        <p:spPr>
          <a:xfrm>
            <a:off x="1628503" y="3100800"/>
            <a:ext cx="2364390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628503" y="2534194"/>
            <a:ext cx="0" cy="147174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 flipV="1">
            <a:off x="1760621" y="3270068"/>
            <a:ext cx="1" cy="735876"/>
          </a:xfrm>
          <a:prstGeom prst="line">
            <a:avLst/>
          </a:prstGeom>
          <a:ln>
            <a:solidFill>
              <a:srgbClr val="006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760622" y="3270068"/>
            <a:ext cx="2232271" cy="0"/>
          </a:xfrm>
          <a:prstGeom prst="straightConnector1">
            <a:avLst/>
          </a:prstGeom>
          <a:ln>
            <a:solidFill>
              <a:srgbClr val="006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utoShape 4" descr="ÐÐ°ÑÑÐ¸Ð½ÐºÐ¸ Ð¿Ð¾ Ð·Ð°Ð¿ÑÐ¾ÑÑ ÐºÐ¾Ð½ÑÑÑ Ð Ð¾ÑÑÐ¸Ñ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" name="AutoShape 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" name="AutoShape 8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ÐÐ°ÑÑÐ¸Ð½ÐºÐ¸ Ð¿Ð¾ Ð·Ð°Ð¿ÑÐ¾ÑÑ ÐºÐ¾Ð½ÑÑÑ Ð Ð¾ÑÑÐ¸Ñ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432" y="2534194"/>
            <a:ext cx="2369911" cy="1301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ÐÐ°ÑÑÐ¸Ð½ÐºÐ¸ Ð¿Ð¾ Ð·Ð°Ð¿ÑÐ¾ÑÑ Ð»ÑÐ¿Ð° Ð¸ÐºÐ¾Ð½ÐºÐ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4567" y="3115695"/>
            <a:ext cx="435430" cy="435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6941754" y="3672401"/>
            <a:ext cx="22740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Выбор инвестора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16880" y="2034233"/>
            <a:ext cx="2523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Привлекательность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территории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16" descr="ÐÐ°ÑÑÐ¸Ð½ÐºÐ¸ Ð¿Ð¾ Ð·Ð°Ð¿ÑÐ¾ÑÑ Ð·Ð°ÐºÐ¾Ð½ Ð¸ÐºÐ¾Ð½ÐºÐ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333" y="-52488"/>
            <a:ext cx="1151416" cy="115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01249" y="0"/>
            <a:ext cx="890475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Правовые аспекты и правила</a:t>
            </a:r>
            <a:endParaRPr lang="ru-RU" sz="2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нутый угол 3"/>
          <p:cNvSpPr/>
          <p:nvPr/>
        </p:nvSpPr>
        <p:spPr>
          <a:xfrm>
            <a:off x="3298167" y="5624624"/>
            <a:ext cx="5877659" cy="1132925"/>
          </a:xfrm>
          <a:prstGeom prst="foldedCorner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7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ст. 7 131-ФЗ – Экспертиза муниципальных нормативных правовых актов с целью </a:t>
            </a:r>
            <a:r>
              <a:rPr lang="ru-RU" sz="17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выявления положений, затрудняющих предпринимательскую и инвестиционную деятельность </a:t>
            </a:r>
            <a:endParaRPr lang="ru-RU" sz="17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3738" y="4573781"/>
            <a:ext cx="70804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6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Управление объектами муниципальной собственности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6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006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 –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регулировать в рамках полномочий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6592186" y="1648047"/>
            <a:ext cx="2966484" cy="2753832"/>
          </a:xfrm>
          <a:custGeom>
            <a:avLst/>
            <a:gdLst>
              <a:gd name="connsiteX0" fmla="*/ 340242 w 2966484"/>
              <a:gd name="connsiteY0" fmla="*/ 308344 h 2753832"/>
              <a:gd name="connsiteX1" fmla="*/ 244549 w 2966484"/>
              <a:gd name="connsiteY1" fmla="*/ 372139 h 2753832"/>
              <a:gd name="connsiteX2" fmla="*/ 202019 w 2966484"/>
              <a:gd name="connsiteY2" fmla="*/ 435934 h 2753832"/>
              <a:gd name="connsiteX3" fmla="*/ 180754 w 2966484"/>
              <a:gd name="connsiteY3" fmla="*/ 499730 h 2753832"/>
              <a:gd name="connsiteX4" fmla="*/ 170121 w 2966484"/>
              <a:gd name="connsiteY4" fmla="*/ 531627 h 2753832"/>
              <a:gd name="connsiteX5" fmla="*/ 148856 w 2966484"/>
              <a:gd name="connsiteY5" fmla="*/ 563525 h 2753832"/>
              <a:gd name="connsiteX6" fmla="*/ 116958 w 2966484"/>
              <a:gd name="connsiteY6" fmla="*/ 627320 h 2753832"/>
              <a:gd name="connsiteX7" fmla="*/ 74428 w 2966484"/>
              <a:gd name="connsiteY7" fmla="*/ 754911 h 2753832"/>
              <a:gd name="connsiteX8" fmla="*/ 53163 w 2966484"/>
              <a:gd name="connsiteY8" fmla="*/ 818706 h 2753832"/>
              <a:gd name="connsiteX9" fmla="*/ 31898 w 2966484"/>
              <a:gd name="connsiteY9" fmla="*/ 914400 h 2753832"/>
              <a:gd name="connsiteX10" fmla="*/ 21265 w 2966484"/>
              <a:gd name="connsiteY10" fmla="*/ 1010093 h 2753832"/>
              <a:gd name="connsiteX11" fmla="*/ 10633 w 2966484"/>
              <a:gd name="connsiteY11" fmla="*/ 1116418 h 2753832"/>
              <a:gd name="connsiteX12" fmla="*/ 0 w 2966484"/>
              <a:gd name="connsiteY12" fmla="*/ 1158948 h 2753832"/>
              <a:gd name="connsiteX13" fmla="*/ 10633 w 2966484"/>
              <a:gd name="connsiteY13" fmla="*/ 1743739 h 2753832"/>
              <a:gd name="connsiteX14" fmla="*/ 21265 w 2966484"/>
              <a:gd name="connsiteY14" fmla="*/ 1786269 h 2753832"/>
              <a:gd name="connsiteX15" fmla="*/ 53163 w 2966484"/>
              <a:gd name="connsiteY15" fmla="*/ 1935125 h 2753832"/>
              <a:gd name="connsiteX16" fmla="*/ 63795 w 2966484"/>
              <a:gd name="connsiteY16" fmla="*/ 1977655 h 2753832"/>
              <a:gd name="connsiteX17" fmla="*/ 85061 w 2966484"/>
              <a:gd name="connsiteY17" fmla="*/ 2041451 h 2753832"/>
              <a:gd name="connsiteX18" fmla="*/ 106326 w 2966484"/>
              <a:gd name="connsiteY18" fmla="*/ 2105246 h 2753832"/>
              <a:gd name="connsiteX19" fmla="*/ 127591 w 2966484"/>
              <a:gd name="connsiteY19" fmla="*/ 2137144 h 2753832"/>
              <a:gd name="connsiteX20" fmla="*/ 148856 w 2966484"/>
              <a:gd name="connsiteY20" fmla="*/ 2200939 h 2753832"/>
              <a:gd name="connsiteX21" fmla="*/ 180754 w 2966484"/>
              <a:gd name="connsiteY21" fmla="*/ 2264734 h 2753832"/>
              <a:gd name="connsiteX22" fmla="*/ 202019 w 2966484"/>
              <a:gd name="connsiteY22" fmla="*/ 2286000 h 2753832"/>
              <a:gd name="connsiteX23" fmla="*/ 244549 w 2966484"/>
              <a:gd name="connsiteY23" fmla="*/ 2360427 h 2753832"/>
              <a:gd name="connsiteX24" fmla="*/ 265814 w 2966484"/>
              <a:gd name="connsiteY24" fmla="*/ 2402958 h 2753832"/>
              <a:gd name="connsiteX25" fmla="*/ 297712 w 2966484"/>
              <a:gd name="connsiteY25" fmla="*/ 2434855 h 2753832"/>
              <a:gd name="connsiteX26" fmla="*/ 404037 w 2966484"/>
              <a:gd name="connsiteY26" fmla="*/ 2509283 h 2753832"/>
              <a:gd name="connsiteX27" fmla="*/ 435935 w 2966484"/>
              <a:gd name="connsiteY27" fmla="*/ 2541181 h 2753832"/>
              <a:gd name="connsiteX28" fmla="*/ 467833 w 2966484"/>
              <a:gd name="connsiteY28" fmla="*/ 2562446 h 2753832"/>
              <a:gd name="connsiteX29" fmla="*/ 499730 w 2966484"/>
              <a:gd name="connsiteY29" fmla="*/ 2594344 h 2753832"/>
              <a:gd name="connsiteX30" fmla="*/ 563526 w 2966484"/>
              <a:gd name="connsiteY30" fmla="*/ 2626241 h 2753832"/>
              <a:gd name="connsiteX31" fmla="*/ 659219 w 2966484"/>
              <a:gd name="connsiteY31" fmla="*/ 2668772 h 2753832"/>
              <a:gd name="connsiteX32" fmla="*/ 723014 w 2966484"/>
              <a:gd name="connsiteY32" fmla="*/ 2690037 h 2753832"/>
              <a:gd name="connsiteX33" fmla="*/ 765544 w 2966484"/>
              <a:gd name="connsiteY33" fmla="*/ 2700669 h 2753832"/>
              <a:gd name="connsiteX34" fmla="*/ 818707 w 2966484"/>
              <a:gd name="connsiteY34" fmla="*/ 2711302 h 2753832"/>
              <a:gd name="connsiteX35" fmla="*/ 1010093 w 2966484"/>
              <a:gd name="connsiteY35" fmla="*/ 2721934 h 2753832"/>
              <a:gd name="connsiteX36" fmla="*/ 1382233 w 2966484"/>
              <a:gd name="connsiteY36" fmla="*/ 2732567 h 2753832"/>
              <a:gd name="connsiteX37" fmla="*/ 1754372 w 2966484"/>
              <a:gd name="connsiteY37" fmla="*/ 2753832 h 2753832"/>
              <a:gd name="connsiteX38" fmla="*/ 2094614 w 2966484"/>
              <a:gd name="connsiteY38" fmla="*/ 2743200 h 2753832"/>
              <a:gd name="connsiteX39" fmla="*/ 2169042 w 2966484"/>
              <a:gd name="connsiteY39" fmla="*/ 2721934 h 2753832"/>
              <a:gd name="connsiteX40" fmla="*/ 2296633 w 2966484"/>
              <a:gd name="connsiteY40" fmla="*/ 2700669 h 2753832"/>
              <a:gd name="connsiteX41" fmla="*/ 2371061 w 2966484"/>
              <a:gd name="connsiteY41" fmla="*/ 2679404 h 2753832"/>
              <a:gd name="connsiteX42" fmla="*/ 2402958 w 2966484"/>
              <a:gd name="connsiteY42" fmla="*/ 2658139 h 2753832"/>
              <a:gd name="connsiteX43" fmla="*/ 2434856 w 2966484"/>
              <a:gd name="connsiteY43" fmla="*/ 2647506 h 2753832"/>
              <a:gd name="connsiteX44" fmla="*/ 2498651 w 2966484"/>
              <a:gd name="connsiteY44" fmla="*/ 2604976 h 2753832"/>
              <a:gd name="connsiteX45" fmla="*/ 2530549 w 2966484"/>
              <a:gd name="connsiteY45" fmla="*/ 2583711 h 2753832"/>
              <a:gd name="connsiteX46" fmla="*/ 2562447 w 2966484"/>
              <a:gd name="connsiteY46" fmla="*/ 2519916 h 2753832"/>
              <a:gd name="connsiteX47" fmla="*/ 2573079 w 2966484"/>
              <a:gd name="connsiteY47" fmla="*/ 2488018 h 2753832"/>
              <a:gd name="connsiteX48" fmla="*/ 2615609 w 2966484"/>
              <a:gd name="connsiteY48" fmla="*/ 2413590 h 2753832"/>
              <a:gd name="connsiteX49" fmla="*/ 2626242 w 2966484"/>
              <a:gd name="connsiteY49" fmla="*/ 2381693 h 2753832"/>
              <a:gd name="connsiteX50" fmla="*/ 2647507 w 2966484"/>
              <a:gd name="connsiteY50" fmla="*/ 2349795 h 2753832"/>
              <a:gd name="connsiteX51" fmla="*/ 2658140 w 2966484"/>
              <a:gd name="connsiteY51" fmla="*/ 2317897 h 2753832"/>
              <a:gd name="connsiteX52" fmla="*/ 2679405 w 2966484"/>
              <a:gd name="connsiteY52" fmla="*/ 2286000 h 2753832"/>
              <a:gd name="connsiteX53" fmla="*/ 2700670 w 2966484"/>
              <a:gd name="connsiteY53" fmla="*/ 2243469 h 2753832"/>
              <a:gd name="connsiteX54" fmla="*/ 2743200 w 2966484"/>
              <a:gd name="connsiteY54" fmla="*/ 2190306 h 2753832"/>
              <a:gd name="connsiteX55" fmla="*/ 2775098 w 2966484"/>
              <a:gd name="connsiteY55" fmla="*/ 2126511 h 2753832"/>
              <a:gd name="connsiteX56" fmla="*/ 2785730 w 2966484"/>
              <a:gd name="connsiteY56" fmla="*/ 2094613 h 2753832"/>
              <a:gd name="connsiteX57" fmla="*/ 2806995 w 2966484"/>
              <a:gd name="connsiteY57" fmla="*/ 2062716 h 2753832"/>
              <a:gd name="connsiteX58" fmla="*/ 2838893 w 2966484"/>
              <a:gd name="connsiteY58" fmla="*/ 1956390 h 2753832"/>
              <a:gd name="connsiteX59" fmla="*/ 2870791 w 2966484"/>
              <a:gd name="connsiteY59" fmla="*/ 1839432 h 2753832"/>
              <a:gd name="connsiteX60" fmla="*/ 2881423 w 2966484"/>
              <a:gd name="connsiteY60" fmla="*/ 1796902 h 2753832"/>
              <a:gd name="connsiteX61" fmla="*/ 2902688 w 2966484"/>
              <a:gd name="connsiteY61" fmla="*/ 1669311 h 2753832"/>
              <a:gd name="connsiteX62" fmla="*/ 2913321 w 2966484"/>
              <a:gd name="connsiteY62" fmla="*/ 1488558 h 2753832"/>
              <a:gd name="connsiteX63" fmla="*/ 2934586 w 2966484"/>
              <a:gd name="connsiteY63" fmla="*/ 1350334 h 2753832"/>
              <a:gd name="connsiteX64" fmla="*/ 2945219 w 2966484"/>
              <a:gd name="connsiteY64" fmla="*/ 1212111 h 2753832"/>
              <a:gd name="connsiteX65" fmla="*/ 2955851 w 2966484"/>
              <a:gd name="connsiteY65" fmla="*/ 1158948 h 2753832"/>
              <a:gd name="connsiteX66" fmla="*/ 2966484 w 2966484"/>
              <a:gd name="connsiteY66" fmla="*/ 903767 h 2753832"/>
              <a:gd name="connsiteX67" fmla="*/ 2955851 w 2966484"/>
              <a:gd name="connsiteY67" fmla="*/ 637953 h 2753832"/>
              <a:gd name="connsiteX68" fmla="*/ 2913321 w 2966484"/>
              <a:gd name="connsiteY68" fmla="*/ 531627 h 2753832"/>
              <a:gd name="connsiteX69" fmla="*/ 2902688 w 2966484"/>
              <a:gd name="connsiteY69" fmla="*/ 499730 h 2753832"/>
              <a:gd name="connsiteX70" fmla="*/ 2806995 w 2966484"/>
              <a:gd name="connsiteY70" fmla="*/ 382772 h 2753832"/>
              <a:gd name="connsiteX71" fmla="*/ 2732567 w 2966484"/>
              <a:gd name="connsiteY71" fmla="*/ 340241 h 2753832"/>
              <a:gd name="connsiteX72" fmla="*/ 2668772 w 2966484"/>
              <a:gd name="connsiteY72" fmla="*/ 308344 h 2753832"/>
              <a:gd name="connsiteX73" fmla="*/ 2551814 w 2966484"/>
              <a:gd name="connsiteY73" fmla="*/ 265813 h 2753832"/>
              <a:gd name="connsiteX74" fmla="*/ 2456121 w 2966484"/>
              <a:gd name="connsiteY74" fmla="*/ 233916 h 2753832"/>
              <a:gd name="connsiteX75" fmla="*/ 2349795 w 2966484"/>
              <a:gd name="connsiteY75" fmla="*/ 191386 h 2753832"/>
              <a:gd name="connsiteX76" fmla="*/ 2307265 w 2966484"/>
              <a:gd name="connsiteY76" fmla="*/ 170120 h 2753832"/>
              <a:gd name="connsiteX77" fmla="*/ 2243470 w 2966484"/>
              <a:gd name="connsiteY77" fmla="*/ 148855 h 2753832"/>
              <a:gd name="connsiteX78" fmla="*/ 2200940 w 2966484"/>
              <a:gd name="connsiteY78" fmla="*/ 127590 h 2753832"/>
              <a:gd name="connsiteX79" fmla="*/ 2158409 w 2966484"/>
              <a:gd name="connsiteY79" fmla="*/ 116958 h 2753832"/>
              <a:gd name="connsiteX80" fmla="*/ 2073349 w 2966484"/>
              <a:gd name="connsiteY80" fmla="*/ 95693 h 2753832"/>
              <a:gd name="connsiteX81" fmla="*/ 2030819 w 2966484"/>
              <a:gd name="connsiteY81" fmla="*/ 85060 h 2753832"/>
              <a:gd name="connsiteX82" fmla="*/ 1998921 w 2966484"/>
              <a:gd name="connsiteY82" fmla="*/ 74427 h 2753832"/>
              <a:gd name="connsiteX83" fmla="*/ 1945758 w 2966484"/>
              <a:gd name="connsiteY83" fmla="*/ 63795 h 2753832"/>
              <a:gd name="connsiteX84" fmla="*/ 1913861 w 2966484"/>
              <a:gd name="connsiteY84" fmla="*/ 53162 h 2753832"/>
              <a:gd name="connsiteX85" fmla="*/ 1828800 w 2966484"/>
              <a:gd name="connsiteY85" fmla="*/ 31897 h 2753832"/>
              <a:gd name="connsiteX86" fmla="*/ 1711842 w 2966484"/>
              <a:gd name="connsiteY86" fmla="*/ 10632 h 2753832"/>
              <a:gd name="connsiteX87" fmla="*/ 1679944 w 2966484"/>
              <a:gd name="connsiteY87" fmla="*/ 0 h 2753832"/>
              <a:gd name="connsiteX88" fmla="*/ 1297172 w 2966484"/>
              <a:gd name="connsiteY88" fmla="*/ 10632 h 2753832"/>
              <a:gd name="connsiteX89" fmla="*/ 1073888 w 2966484"/>
              <a:gd name="connsiteY89" fmla="*/ 31897 h 2753832"/>
              <a:gd name="connsiteX90" fmla="*/ 956930 w 2966484"/>
              <a:gd name="connsiteY90" fmla="*/ 63795 h 2753832"/>
              <a:gd name="connsiteX91" fmla="*/ 925033 w 2966484"/>
              <a:gd name="connsiteY91" fmla="*/ 74427 h 2753832"/>
              <a:gd name="connsiteX92" fmla="*/ 871870 w 2966484"/>
              <a:gd name="connsiteY92" fmla="*/ 85060 h 2753832"/>
              <a:gd name="connsiteX93" fmla="*/ 839972 w 2966484"/>
              <a:gd name="connsiteY93" fmla="*/ 95693 h 2753832"/>
              <a:gd name="connsiteX94" fmla="*/ 786809 w 2966484"/>
              <a:gd name="connsiteY94" fmla="*/ 106325 h 2753832"/>
              <a:gd name="connsiteX95" fmla="*/ 712381 w 2966484"/>
              <a:gd name="connsiteY95" fmla="*/ 127590 h 2753832"/>
              <a:gd name="connsiteX96" fmla="*/ 637954 w 2966484"/>
              <a:gd name="connsiteY96" fmla="*/ 148855 h 2753832"/>
              <a:gd name="connsiteX97" fmla="*/ 552893 w 2966484"/>
              <a:gd name="connsiteY97" fmla="*/ 212651 h 2753832"/>
              <a:gd name="connsiteX98" fmla="*/ 520995 w 2966484"/>
              <a:gd name="connsiteY98" fmla="*/ 223283 h 2753832"/>
              <a:gd name="connsiteX99" fmla="*/ 446567 w 2966484"/>
              <a:gd name="connsiteY99" fmla="*/ 244548 h 2753832"/>
              <a:gd name="connsiteX100" fmla="*/ 382772 w 2966484"/>
              <a:gd name="connsiteY100" fmla="*/ 297711 h 2753832"/>
              <a:gd name="connsiteX101" fmla="*/ 340242 w 2966484"/>
              <a:gd name="connsiteY101" fmla="*/ 308344 h 2753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966484" h="2753832">
                <a:moveTo>
                  <a:pt x="340242" y="308344"/>
                </a:moveTo>
                <a:cubicBezTo>
                  <a:pt x="317205" y="320749"/>
                  <a:pt x="265814" y="340241"/>
                  <a:pt x="244549" y="372139"/>
                </a:cubicBezTo>
                <a:cubicBezTo>
                  <a:pt x="230372" y="393404"/>
                  <a:pt x="210101" y="411688"/>
                  <a:pt x="202019" y="435934"/>
                </a:cubicBezTo>
                <a:lnTo>
                  <a:pt x="180754" y="499730"/>
                </a:lnTo>
                <a:cubicBezTo>
                  <a:pt x="177210" y="510362"/>
                  <a:pt x="176338" y="522302"/>
                  <a:pt x="170121" y="531627"/>
                </a:cubicBezTo>
                <a:cubicBezTo>
                  <a:pt x="163033" y="542260"/>
                  <a:pt x="154571" y="552095"/>
                  <a:pt x="148856" y="563525"/>
                </a:cubicBezTo>
                <a:cubicBezTo>
                  <a:pt x="104838" y="651561"/>
                  <a:pt x="177896" y="535914"/>
                  <a:pt x="116958" y="627320"/>
                </a:cubicBezTo>
                <a:lnTo>
                  <a:pt x="74428" y="754911"/>
                </a:lnTo>
                <a:cubicBezTo>
                  <a:pt x="74425" y="754921"/>
                  <a:pt x="53166" y="818695"/>
                  <a:pt x="53163" y="818706"/>
                </a:cubicBezTo>
                <a:cubicBezTo>
                  <a:pt x="45422" y="849669"/>
                  <a:pt x="36399" y="882895"/>
                  <a:pt x="31898" y="914400"/>
                </a:cubicBezTo>
                <a:cubicBezTo>
                  <a:pt x="27359" y="946171"/>
                  <a:pt x="24625" y="978175"/>
                  <a:pt x="21265" y="1010093"/>
                </a:cubicBezTo>
                <a:cubicBezTo>
                  <a:pt x="17536" y="1045516"/>
                  <a:pt x="15670" y="1081158"/>
                  <a:pt x="10633" y="1116418"/>
                </a:cubicBezTo>
                <a:cubicBezTo>
                  <a:pt x="8566" y="1130884"/>
                  <a:pt x="3544" y="1144771"/>
                  <a:pt x="0" y="1158948"/>
                </a:cubicBezTo>
                <a:cubicBezTo>
                  <a:pt x="3544" y="1353878"/>
                  <a:pt x="4028" y="1548888"/>
                  <a:pt x="10633" y="1743739"/>
                </a:cubicBezTo>
                <a:cubicBezTo>
                  <a:pt x="11128" y="1758344"/>
                  <a:pt x="18863" y="1771855"/>
                  <a:pt x="21265" y="1786269"/>
                </a:cubicBezTo>
                <a:cubicBezTo>
                  <a:pt x="43619" y="1920394"/>
                  <a:pt x="15848" y="1823181"/>
                  <a:pt x="53163" y="1935125"/>
                </a:cubicBezTo>
                <a:cubicBezTo>
                  <a:pt x="57784" y="1948988"/>
                  <a:pt x="59596" y="1963658"/>
                  <a:pt x="63795" y="1977655"/>
                </a:cubicBezTo>
                <a:cubicBezTo>
                  <a:pt x="70236" y="1999125"/>
                  <a:pt x="77972" y="2020186"/>
                  <a:pt x="85061" y="2041451"/>
                </a:cubicBezTo>
                <a:lnTo>
                  <a:pt x="106326" y="2105246"/>
                </a:lnTo>
                <a:cubicBezTo>
                  <a:pt x="110367" y="2117369"/>
                  <a:pt x="120503" y="2126511"/>
                  <a:pt x="127591" y="2137144"/>
                </a:cubicBezTo>
                <a:lnTo>
                  <a:pt x="148856" y="2200939"/>
                </a:lnTo>
                <a:cubicBezTo>
                  <a:pt x="160088" y="2234634"/>
                  <a:pt x="157194" y="2235285"/>
                  <a:pt x="180754" y="2264734"/>
                </a:cubicBezTo>
                <a:cubicBezTo>
                  <a:pt x="187016" y="2272562"/>
                  <a:pt x="194931" y="2278911"/>
                  <a:pt x="202019" y="2286000"/>
                </a:cubicBezTo>
                <a:cubicBezTo>
                  <a:pt x="222612" y="2368375"/>
                  <a:pt x="195821" y="2292208"/>
                  <a:pt x="244549" y="2360427"/>
                </a:cubicBezTo>
                <a:cubicBezTo>
                  <a:pt x="253762" y="2373325"/>
                  <a:pt x="256601" y="2390060"/>
                  <a:pt x="265814" y="2402958"/>
                </a:cubicBezTo>
                <a:cubicBezTo>
                  <a:pt x="274554" y="2415194"/>
                  <a:pt x="286295" y="2425069"/>
                  <a:pt x="297712" y="2434855"/>
                </a:cubicBezTo>
                <a:cubicBezTo>
                  <a:pt x="325269" y="2458475"/>
                  <a:pt x="376579" y="2490978"/>
                  <a:pt x="404037" y="2509283"/>
                </a:cubicBezTo>
                <a:cubicBezTo>
                  <a:pt x="416548" y="2517624"/>
                  <a:pt x="424383" y="2531555"/>
                  <a:pt x="435935" y="2541181"/>
                </a:cubicBezTo>
                <a:cubicBezTo>
                  <a:pt x="445752" y="2549362"/>
                  <a:pt x="458016" y="2554265"/>
                  <a:pt x="467833" y="2562446"/>
                </a:cubicBezTo>
                <a:cubicBezTo>
                  <a:pt x="479384" y="2572072"/>
                  <a:pt x="488179" y="2584718"/>
                  <a:pt x="499730" y="2594344"/>
                </a:cubicBezTo>
                <a:cubicBezTo>
                  <a:pt x="527212" y="2617246"/>
                  <a:pt x="531557" y="2615585"/>
                  <a:pt x="563526" y="2626241"/>
                </a:cubicBezTo>
                <a:cubicBezTo>
                  <a:pt x="614073" y="2659940"/>
                  <a:pt x="583302" y="2643466"/>
                  <a:pt x="659219" y="2668772"/>
                </a:cubicBezTo>
                <a:lnTo>
                  <a:pt x="723014" y="2690037"/>
                </a:lnTo>
                <a:cubicBezTo>
                  <a:pt x="736877" y="2694658"/>
                  <a:pt x="751279" y="2697499"/>
                  <a:pt x="765544" y="2700669"/>
                </a:cubicBezTo>
                <a:cubicBezTo>
                  <a:pt x="783186" y="2704589"/>
                  <a:pt x="800703" y="2709736"/>
                  <a:pt x="818707" y="2711302"/>
                </a:cubicBezTo>
                <a:cubicBezTo>
                  <a:pt x="882360" y="2716837"/>
                  <a:pt x="946245" y="2719525"/>
                  <a:pt x="1010093" y="2721934"/>
                </a:cubicBezTo>
                <a:lnTo>
                  <a:pt x="1382233" y="2732567"/>
                </a:lnTo>
                <a:lnTo>
                  <a:pt x="1754372" y="2753832"/>
                </a:lnTo>
                <a:cubicBezTo>
                  <a:pt x="1867841" y="2753832"/>
                  <a:pt x="1981200" y="2746744"/>
                  <a:pt x="2094614" y="2743200"/>
                </a:cubicBezTo>
                <a:cubicBezTo>
                  <a:pt x="2122819" y="2733798"/>
                  <a:pt x="2138528" y="2727655"/>
                  <a:pt x="2169042" y="2721934"/>
                </a:cubicBezTo>
                <a:cubicBezTo>
                  <a:pt x="2211420" y="2713988"/>
                  <a:pt x="2254103" y="2707757"/>
                  <a:pt x="2296633" y="2700669"/>
                </a:cubicBezTo>
                <a:cubicBezTo>
                  <a:pt x="2306857" y="2698965"/>
                  <a:pt x="2358418" y="2685726"/>
                  <a:pt x="2371061" y="2679404"/>
                </a:cubicBezTo>
                <a:cubicBezTo>
                  <a:pt x="2382490" y="2673689"/>
                  <a:pt x="2391529" y="2663854"/>
                  <a:pt x="2402958" y="2658139"/>
                </a:cubicBezTo>
                <a:cubicBezTo>
                  <a:pt x="2412983" y="2653127"/>
                  <a:pt x="2425059" y="2652949"/>
                  <a:pt x="2434856" y="2647506"/>
                </a:cubicBezTo>
                <a:cubicBezTo>
                  <a:pt x="2457197" y="2635094"/>
                  <a:pt x="2477386" y="2619153"/>
                  <a:pt x="2498651" y="2604976"/>
                </a:cubicBezTo>
                <a:lnTo>
                  <a:pt x="2530549" y="2583711"/>
                </a:lnTo>
                <a:cubicBezTo>
                  <a:pt x="2557273" y="2503534"/>
                  <a:pt x="2521223" y="2602362"/>
                  <a:pt x="2562447" y="2519916"/>
                </a:cubicBezTo>
                <a:cubicBezTo>
                  <a:pt x="2567459" y="2509892"/>
                  <a:pt x="2568067" y="2498043"/>
                  <a:pt x="2573079" y="2488018"/>
                </a:cubicBezTo>
                <a:cubicBezTo>
                  <a:pt x="2626484" y="2381204"/>
                  <a:pt x="2559670" y="2544113"/>
                  <a:pt x="2615609" y="2413590"/>
                </a:cubicBezTo>
                <a:cubicBezTo>
                  <a:pt x="2620024" y="2403289"/>
                  <a:pt x="2621230" y="2391717"/>
                  <a:pt x="2626242" y="2381693"/>
                </a:cubicBezTo>
                <a:cubicBezTo>
                  <a:pt x="2631957" y="2370263"/>
                  <a:pt x="2641792" y="2361225"/>
                  <a:pt x="2647507" y="2349795"/>
                </a:cubicBezTo>
                <a:cubicBezTo>
                  <a:pt x="2652519" y="2339770"/>
                  <a:pt x="2653128" y="2327922"/>
                  <a:pt x="2658140" y="2317897"/>
                </a:cubicBezTo>
                <a:cubicBezTo>
                  <a:pt x="2663855" y="2306468"/>
                  <a:pt x="2673065" y="2297095"/>
                  <a:pt x="2679405" y="2286000"/>
                </a:cubicBezTo>
                <a:cubicBezTo>
                  <a:pt x="2687269" y="2272238"/>
                  <a:pt x="2692806" y="2257231"/>
                  <a:pt x="2700670" y="2243469"/>
                </a:cubicBezTo>
                <a:cubicBezTo>
                  <a:pt x="2718552" y="2212175"/>
                  <a:pt x="2719916" y="2213591"/>
                  <a:pt x="2743200" y="2190306"/>
                </a:cubicBezTo>
                <a:cubicBezTo>
                  <a:pt x="2769930" y="2110122"/>
                  <a:pt x="2733871" y="2208968"/>
                  <a:pt x="2775098" y="2126511"/>
                </a:cubicBezTo>
                <a:cubicBezTo>
                  <a:pt x="2780110" y="2116486"/>
                  <a:pt x="2780718" y="2104638"/>
                  <a:pt x="2785730" y="2094613"/>
                </a:cubicBezTo>
                <a:cubicBezTo>
                  <a:pt x="2791445" y="2083183"/>
                  <a:pt x="2801805" y="2074393"/>
                  <a:pt x="2806995" y="2062716"/>
                </a:cubicBezTo>
                <a:cubicBezTo>
                  <a:pt x="2830133" y="2010656"/>
                  <a:pt x="2824617" y="2003978"/>
                  <a:pt x="2838893" y="1956390"/>
                </a:cubicBezTo>
                <a:cubicBezTo>
                  <a:pt x="2881569" y="1814136"/>
                  <a:pt x="2843107" y="1964009"/>
                  <a:pt x="2870791" y="1839432"/>
                </a:cubicBezTo>
                <a:cubicBezTo>
                  <a:pt x="2873961" y="1825167"/>
                  <a:pt x="2878730" y="1811265"/>
                  <a:pt x="2881423" y="1796902"/>
                </a:cubicBezTo>
                <a:cubicBezTo>
                  <a:pt x="2889369" y="1754523"/>
                  <a:pt x="2902688" y="1669311"/>
                  <a:pt x="2902688" y="1669311"/>
                </a:cubicBezTo>
                <a:cubicBezTo>
                  <a:pt x="2906232" y="1609060"/>
                  <a:pt x="2908309" y="1548705"/>
                  <a:pt x="2913321" y="1488558"/>
                </a:cubicBezTo>
                <a:cubicBezTo>
                  <a:pt x="2915600" y="1461209"/>
                  <a:pt x="2929643" y="1379992"/>
                  <a:pt x="2934586" y="1350334"/>
                </a:cubicBezTo>
                <a:cubicBezTo>
                  <a:pt x="2938130" y="1304260"/>
                  <a:pt x="2940116" y="1258039"/>
                  <a:pt x="2945219" y="1212111"/>
                </a:cubicBezTo>
                <a:cubicBezTo>
                  <a:pt x="2947215" y="1194150"/>
                  <a:pt x="2954608" y="1176977"/>
                  <a:pt x="2955851" y="1158948"/>
                </a:cubicBezTo>
                <a:cubicBezTo>
                  <a:pt x="2961708" y="1074016"/>
                  <a:pt x="2962940" y="988827"/>
                  <a:pt x="2966484" y="903767"/>
                </a:cubicBezTo>
                <a:cubicBezTo>
                  <a:pt x="2962940" y="815162"/>
                  <a:pt x="2964393" y="726216"/>
                  <a:pt x="2955851" y="637953"/>
                </a:cubicBezTo>
                <a:cubicBezTo>
                  <a:pt x="2951818" y="596277"/>
                  <a:pt x="2928881" y="567933"/>
                  <a:pt x="2913321" y="531627"/>
                </a:cubicBezTo>
                <a:cubicBezTo>
                  <a:pt x="2908906" y="521326"/>
                  <a:pt x="2908131" y="509527"/>
                  <a:pt x="2902688" y="499730"/>
                </a:cubicBezTo>
                <a:cubicBezTo>
                  <a:pt x="2867416" y="436241"/>
                  <a:pt x="2857482" y="433258"/>
                  <a:pt x="2806995" y="382772"/>
                </a:cubicBezTo>
                <a:cubicBezTo>
                  <a:pt x="2789719" y="365497"/>
                  <a:pt x="2752034" y="351365"/>
                  <a:pt x="2732567" y="340241"/>
                </a:cubicBezTo>
                <a:cubicBezTo>
                  <a:pt x="2674854" y="307263"/>
                  <a:pt x="2727256" y="327837"/>
                  <a:pt x="2668772" y="308344"/>
                </a:cubicBezTo>
                <a:cubicBezTo>
                  <a:pt x="2601904" y="263766"/>
                  <a:pt x="2673633" y="306419"/>
                  <a:pt x="2551814" y="265813"/>
                </a:cubicBezTo>
                <a:lnTo>
                  <a:pt x="2456121" y="233916"/>
                </a:lnTo>
                <a:cubicBezTo>
                  <a:pt x="2419907" y="221846"/>
                  <a:pt x="2383937" y="208458"/>
                  <a:pt x="2349795" y="191386"/>
                </a:cubicBezTo>
                <a:cubicBezTo>
                  <a:pt x="2335618" y="184297"/>
                  <a:pt x="2321981" y="176007"/>
                  <a:pt x="2307265" y="170120"/>
                </a:cubicBezTo>
                <a:cubicBezTo>
                  <a:pt x="2286453" y="161795"/>
                  <a:pt x="2264735" y="155943"/>
                  <a:pt x="2243470" y="148855"/>
                </a:cubicBezTo>
                <a:cubicBezTo>
                  <a:pt x="2228433" y="143843"/>
                  <a:pt x="2215781" y="133155"/>
                  <a:pt x="2200940" y="127590"/>
                </a:cubicBezTo>
                <a:cubicBezTo>
                  <a:pt x="2187257" y="122459"/>
                  <a:pt x="2172460" y="120973"/>
                  <a:pt x="2158409" y="116958"/>
                </a:cubicBezTo>
                <a:cubicBezTo>
                  <a:pt x="2058637" y="88452"/>
                  <a:pt x="2219304" y="128127"/>
                  <a:pt x="2073349" y="95693"/>
                </a:cubicBezTo>
                <a:cubicBezTo>
                  <a:pt x="2059084" y="92523"/>
                  <a:pt x="2044870" y="89075"/>
                  <a:pt x="2030819" y="85060"/>
                </a:cubicBezTo>
                <a:cubicBezTo>
                  <a:pt x="2020042" y="81981"/>
                  <a:pt x="2009794" y="77145"/>
                  <a:pt x="1998921" y="74427"/>
                </a:cubicBezTo>
                <a:cubicBezTo>
                  <a:pt x="1981389" y="70044"/>
                  <a:pt x="1963290" y="68178"/>
                  <a:pt x="1945758" y="63795"/>
                </a:cubicBezTo>
                <a:cubicBezTo>
                  <a:pt x="1934885" y="61077"/>
                  <a:pt x="1924674" y="56111"/>
                  <a:pt x="1913861" y="53162"/>
                </a:cubicBezTo>
                <a:cubicBezTo>
                  <a:pt x="1885665" y="45472"/>
                  <a:pt x="1857154" y="38985"/>
                  <a:pt x="1828800" y="31897"/>
                </a:cubicBezTo>
                <a:cubicBezTo>
                  <a:pt x="1751444" y="12558"/>
                  <a:pt x="1797105" y="29579"/>
                  <a:pt x="1711842" y="10632"/>
                </a:cubicBezTo>
                <a:cubicBezTo>
                  <a:pt x="1700901" y="8201"/>
                  <a:pt x="1690577" y="3544"/>
                  <a:pt x="1679944" y="0"/>
                </a:cubicBezTo>
                <a:lnTo>
                  <a:pt x="1297172" y="10632"/>
                </a:lnTo>
                <a:cubicBezTo>
                  <a:pt x="1201976" y="14518"/>
                  <a:pt x="1160580" y="21061"/>
                  <a:pt x="1073888" y="31897"/>
                </a:cubicBezTo>
                <a:cubicBezTo>
                  <a:pt x="937035" y="77515"/>
                  <a:pt x="1077152" y="33740"/>
                  <a:pt x="956930" y="63795"/>
                </a:cubicBezTo>
                <a:cubicBezTo>
                  <a:pt x="946057" y="66513"/>
                  <a:pt x="935906" y="71709"/>
                  <a:pt x="925033" y="74427"/>
                </a:cubicBezTo>
                <a:cubicBezTo>
                  <a:pt x="907501" y="78810"/>
                  <a:pt x="889402" y="80677"/>
                  <a:pt x="871870" y="85060"/>
                </a:cubicBezTo>
                <a:cubicBezTo>
                  <a:pt x="860997" y="87778"/>
                  <a:pt x="850845" y="92975"/>
                  <a:pt x="839972" y="95693"/>
                </a:cubicBezTo>
                <a:cubicBezTo>
                  <a:pt x="822440" y="100076"/>
                  <a:pt x="804451" y="102405"/>
                  <a:pt x="786809" y="106325"/>
                </a:cubicBezTo>
                <a:cubicBezTo>
                  <a:pt x="712050" y="122938"/>
                  <a:pt x="774522" y="109836"/>
                  <a:pt x="712381" y="127590"/>
                </a:cubicBezTo>
                <a:cubicBezTo>
                  <a:pt x="618934" y="154289"/>
                  <a:pt x="714426" y="123365"/>
                  <a:pt x="637954" y="148855"/>
                </a:cubicBezTo>
                <a:cubicBezTo>
                  <a:pt x="598616" y="188191"/>
                  <a:pt x="625029" y="164559"/>
                  <a:pt x="552893" y="212651"/>
                </a:cubicBezTo>
                <a:cubicBezTo>
                  <a:pt x="543568" y="218868"/>
                  <a:pt x="531772" y="220204"/>
                  <a:pt x="520995" y="223283"/>
                </a:cubicBezTo>
                <a:cubicBezTo>
                  <a:pt x="427539" y="249985"/>
                  <a:pt x="523048" y="219056"/>
                  <a:pt x="446567" y="244548"/>
                </a:cubicBezTo>
                <a:cubicBezTo>
                  <a:pt x="423051" y="268065"/>
                  <a:pt x="412380" y="282907"/>
                  <a:pt x="382772" y="297711"/>
                </a:cubicBezTo>
                <a:cubicBezTo>
                  <a:pt x="372747" y="302723"/>
                  <a:pt x="363279" y="295939"/>
                  <a:pt x="340242" y="308344"/>
                </a:cubicBezTo>
                <a:close/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Скругленная соединительная линия 9"/>
          <p:cNvCxnSpPr>
            <a:stCxn id="7" idx="3"/>
          </p:cNvCxnSpPr>
          <p:nvPr/>
        </p:nvCxnSpPr>
        <p:spPr>
          <a:xfrm flipV="1">
            <a:off x="5582193" y="3024963"/>
            <a:ext cx="924933" cy="308448"/>
          </a:xfrm>
          <a:prstGeom prst="curvedConnector3">
            <a:avLst>
              <a:gd name="adj1" fmla="val 36205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354482" y="6392424"/>
            <a:ext cx="2311400" cy="365125"/>
          </a:xfrm>
        </p:spPr>
        <p:txBody>
          <a:bodyPr/>
          <a:lstStyle/>
          <a:p>
            <a:fld id="{A8A3F87A-220D-4834-9E04-62957C8F007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0" name="Нашивка 29"/>
          <p:cNvSpPr/>
          <p:nvPr/>
        </p:nvSpPr>
        <p:spPr>
          <a:xfrm rot="16200000" flipH="1">
            <a:off x="-2207397" y="3433398"/>
            <a:ext cx="5030744" cy="484632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Права – Обязанности - Правила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1323833" y="5789994"/>
            <a:ext cx="1706748" cy="484632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Учесть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45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4BAC-7E0C-41BC-92F6-0D356E8769BD}" type="slidenum">
              <a:rPr lang="ru-RU" smtClean="0">
                <a:solidFill>
                  <a:prstClr val="white">
                    <a:lumMod val="65000"/>
                  </a:prstClr>
                </a:solidFill>
              </a:rPr>
              <a:pPr/>
              <a:t>9</a:t>
            </a:fld>
            <a:endParaRPr lang="ru-RU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"/>
            <a:ext cx="9906000" cy="50783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7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 учитывать законодательные нормы</a:t>
            </a:r>
            <a:endParaRPr lang="ru-RU" sz="27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766355" y="2316479"/>
            <a:ext cx="2403566" cy="1471750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Стратегическое планирование</a:t>
            </a:r>
          </a:p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172-ФЗ + НПА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егиональные</a:t>
            </a:r>
          </a:p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муниципальные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Шестиугольник 9"/>
          <p:cNvSpPr/>
          <p:nvPr/>
        </p:nvSpPr>
        <p:spPr>
          <a:xfrm>
            <a:off x="2752210" y="1580604"/>
            <a:ext cx="3335231" cy="1471750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Бюджетное планирование</a:t>
            </a:r>
          </a:p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БК РФ + НПА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егиональные</a:t>
            </a:r>
          </a:p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муниципальные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Шестиугольник 10"/>
          <p:cNvSpPr/>
          <p:nvPr/>
        </p:nvSpPr>
        <p:spPr>
          <a:xfrm>
            <a:off x="634502" y="3788229"/>
            <a:ext cx="2613795" cy="1922414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Территориальное планирование</a:t>
            </a:r>
          </a:p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ГК РФ + НПА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егиональные</a:t>
            </a:r>
          </a:p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муниципальные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Шестиугольник 11"/>
          <p:cNvSpPr/>
          <p:nvPr/>
        </p:nvSpPr>
        <p:spPr>
          <a:xfrm>
            <a:off x="5668692" y="2316479"/>
            <a:ext cx="2708954" cy="1570262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Программы НПА</a:t>
            </a:r>
          </a:p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федеральные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егиональные</a:t>
            </a:r>
          </a:p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муниципальные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Шестиугольник 12"/>
          <p:cNvSpPr/>
          <p:nvPr/>
        </p:nvSpPr>
        <p:spPr>
          <a:xfrm>
            <a:off x="5668692" y="3886741"/>
            <a:ext cx="2778622" cy="1823902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Бюджетирование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Государственные</a:t>
            </a:r>
          </a:p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Муниципальные услуги</a:t>
            </a:r>
          </a:p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6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стандарты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4" name="Шестиугольник 13"/>
          <p:cNvSpPr/>
          <p:nvPr/>
        </p:nvSpPr>
        <p:spPr>
          <a:xfrm>
            <a:off x="2752210" y="4721131"/>
            <a:ext cx="3439584" cy="1979024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Нормативное</a:t>
            </a:r>
          </a:p>
          <a:p>
            <a:pPr algn="ctr">
              <a:spcAft>
                <a:spcPts val="600"/>
              </a:spcAft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планирование:</a:t>
            </a:r>
          </a:p>
          <a:p>
            <a:pPr>
              <a:spcAft>
                <a:spcPts val="600"/>
              </a:spcAft>
            </a:pPr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Подушевое</a:t>
            </a:r>
          </a:p>
          <a:p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Проекты повторного</a:t>
            </a:r>
          </a:p>
          <a:p>
            <a:pPr>
              <a:spcAft>
                <a:spcPts val="600"/>
              </a:spcAft>
            </a:pPr>
            <a:r>
              <a:rPr lang="ru-RU" sz="1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применения</a:t>
            </a:r>
          </a:p>
          <a:p>
            <a:r>
              <a:rPr lang="ru-RU" sz="14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Целевые модели</a:t>
            </a:r>
          </a:p>
          <a:p>
            <a:endParaRPr lang="ru-RU" sz="14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Шестиугольник 14"/>
          <p:cNvSpPr/>
          <p:nvPr/>
        </p:nvSpPr>
        <p:spPr>
          <a:xfrm>
            <a:off x="2752210" y="3052353"/>
            <a:ext cx="3361207" cy="1668777"/>
          </a:xfrm>
          <a:prstGeom prst="hexag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ru-RU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Проектное управление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ru-RU" sz="1400" i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НПА – порядок применения</a:t>
            </a:r>
          </a:p>
          <a:p>
            <a:pPr marL="285750" indent="-285750">
              <a:buFontTx/>
              <a:buChar char="-"/>
            </a:pPr>
            <a:r>
              <a:rPr lang="ru-RU" sz="1400" i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Портфель проектов</a:t>
            </a:r>
            <a:endParaRPr lang="ru-RU" sz="1400" i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5885769" y="734781"/>
            <a:ext cx="4073163" cy="1116870"/>
          </a:xfrm>
          <a:prstGeom prst="bevel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Учитывать при внедрении</a:t>
            </a:r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 flipH="1">
            <a:off x="2666653" y="592237"/>
            <a:ext cx="3219116" cy="957890"/>
          </a:xfrm>
          <a:prstGeom prst="wedgeRoundRectCallout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ru-RU" sz="1600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Рассматривать проектный менеджмент  как ВОЗМОЖНОСТЬ, а не как ОБЯЗАННОСТЬ</a:t>
            </a:r>
          </a:p>
        </p:txBody>
      </p:sp>
      <p:pic>
        <p:nvPicPr>
          <p:cNvPr id="16" name="Picture 22" descr="ÐÐ°ÑÑÐ¸Ð½ÐºÐ¸ Ð¿Ð¾ Ð·Ð°Ð¿ÑÐ¾ÑÑ ÑÑÑÐ¸Ð·Ð¼ Ð¸ÐºÐ¾Ð½Ðº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32" y="780473"/>
            <a:ext cx="1071178" cy="107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3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16352</TotalTime>
  <Words>3880</Words>
  <Application>Microsoft Office PowerPoint</Application>
  <PresentationFormat>Лист A4 (210x297 мм)</PresentationFormat>
  <Paragraphs>970</Paragraphs>
  <Slides>45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45</vt:i4>
      </vt:variant>
    </vt:vector>
  </HeadingPairs>
  <TitlesOfParts>
    <vt:vector size="48" baseType="lpstr">
      <vt:lpstr>Тема Office</vt:lpstr>
      <vt:lpstr>1_Тема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Vladimir</dc:creator>
  <cp:lastModifiedBy>Людмила</cp:lastModifiedBy>
  <cp:revision>874</cp:revision>
  <cp:lastPrinted>2016-08-03T08:34:11Z</cp:lastPrinted>
  <dcterms:created xsi:type="dcterms:W3CDTF">2016-07-25T13:48:02Z</dcterms:created>
  <dcterms:modified xsi:type="dcterms:W3CDTF">2018-08-23T01:09:46Z</dcterms:modified>
</cp:coreProperties>
</file>